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60" r:id="rId2"/>
    <p:sldId id="264" r:id="rId3"/>
    <p:sldId id="265" r:id="rId4"/>
    <p:sldId id="266" r:id="rId5"/>
    <p:sldId id="262" r:id="rId6"/>
  </p:sldIdLst>
  <p:sldSz cx="7772400" cy="100584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3" autoAdjust="0"/>
    <p:restoredTop sz="94660"/>
  </p:normalViewPr>
  <p:slideViewPr>
    <p:cSldViewPr snapToGrid="0">
      <p:cViewPr varScale="1">
        <p:scale>
          <a:sx n="72" d="100"/>
          <a:sy n="72" d="100"/>
        </p:scale>
        <p:origin x="31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2" y="1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>
              <a:defRPr sz="1200"/>
            </a:lvl1pPr>
          </a:lstStyle>
          <a:p>
            <a:fld id="{EA3F32CE-104B-4C32-885C-7B565E7767A5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05063" y="1200150"/>
            <a:ext cx="25050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51" tIns="47425" rIns="94851" bIns="4742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620250"/>
            <a:ext cx="5850835" cy="3780800"/>
          </a:xfrm>
          <a:prstGeom prst="rect">
            <a:avLst/>
          </a:prstGeom>
        </p:spPr>
        <p:txBody>
          <a:bodyPr vert="horz" lIns="94851" tIns="47425" rIns="94851" bIns="4742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173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2" y="9119173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/>
            </a:lvl1pPr>
          </a:lstStyle>
          <a:p>
            <a:fld id="{AAE76957-52ED-4532-8CAB-BCA60A35F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361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1DB5B-E841-4F07-B6ED-3354EE7EEBEB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8640D-084A-474B-B72D-79FFBC45E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68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1DB5B-E841-4F07-B6ED-3354EE7EEBEB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8640D-084A-474B-B72D-79FFBC45E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780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1DB5B-E841-4F07-B6ED-3354EE7EEBEB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8640D-084A-474B-B72D-79FFBC45E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27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1DB5B-E841-4F07-B6ED-3354EE7EEBEB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8640D-084A-474B-B72D-79FFBC45E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47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>
                    <a:tint val="82000"/>
                  </a:schemeClr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82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82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1DB5B-E841-4F07-B6ED-3354EE7EEBEB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8640D-084A-474B-B72D-79FFBC45E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16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1DB5B-E841-4F07-B6ED-3354EE7EEBEB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8640D-084A-474B-B72D-79FFBC45E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206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1DB5B-E841-4F07-B6ED-3354EE7EEBEB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8640D-084A-474B-B72D-79FFBC45E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3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1DB5B-E841-4F07-B6ED-3354EE7EEBEB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8640D-084A-474B-B72D-79FFBC45E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373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1DB5B-E841-4F07-B6ED-3354EE7EEBEB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8640D-084A-474B-B72D-79FFBC45E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26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1DB5B-E841-4F07-B6ED-3354EE7EEBEB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8640D-084A-474B-B72D-79FFBC45E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27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1DB5B-E841-4F07-B6ED-3354EE7EEBEB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8640D-084A-474B-B72D-79FFBC45E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08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91DB5B-E841-4F07-B6ED-3354EE7EEBEB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D8640D-084A-474B-B72D-79FFBC45E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27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benrosenrealtor@gmail.com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11" Type="http://schemas.openxmlformats.org/officeDocument/2006/relationships/image" Target="../media/image14.jpg"/><Relationship Id="rId5" Type="http://schemas.openxmlformats.org/officeDocument/2006/relationships/image" Target="../media/image8.jpeg"/><Relationship Id="rId10" Type="http://schemas.openxmlformats.org/officeDocument/2006/relationships/image" Target="../media/image13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eg"/><Relationship Id="rId7" Type="http://schemas.openxmlformats.org/officeDocument/2006/relationships/image" Target="../media/image26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10" Type="http://schemas.openxmlformats.org/officeDocument/2006/relationships/image" Target="../media/image29.jpg"/><Relationship Id="rId4" Type="http://schemas.openxmlformats.org/officeDocument/2006/relationships/image" Target="../media/image23.jpeg"/><Relationship Id="rId9" Type="http://schemas.openxmlformats.org/officeDocument/2006/relationships/image" Target="../media/image2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benrosenrealtor@gmail.com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16BE6-236E-17AC-ADBA-A892DDB1F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B9CB886-A7D6-0990-A8E1-650A1689D9F1}"/>
              </a:ext>
            </a:extLst>
          </p:cNvPr>
          <p:cNvSpPr txBox="1"/>
          <p:nvPr/>
        </p:nvSpPr>
        <p:spPr>
          <a:xfrm>
            <a:off x="384990" y="787536"/>
            <a:ext cx="3466436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noProof="0" dirty="0"/>
              <a:t>Ofrecida por primera vez en más de 60 años, esta extraordinaria propiedad familiar representa una oportunidad única que rara vez se presenta en el mercado.</a:t>
            </a:r>
          </a:p>
          <a:p>
            <a:r>
              <a:rPr lang="es-CO" sz="1100" noProof="0" dirty="0"/>
              <a:t>Ubicada en casi </a:t>
            </a:r>
            <a:r>
              <a:rPr lang="es-CO" sz="1100" b="1" noProof="0" dirty="0"/>
              <a:t>tres acres </a:t>
            </a:r>
            <a:r>
              <a:rPr lang="es-CO" sz="1100" noProof="0" dirty="0"/>
              <a:t>de terreno con linderos al protegido </a:t>
            </a:r>
            <a:r>
              <a:rPr lang="es-CO" sz="1100" b="1" noProof="0" dirty="0"/>
              <a:t>Parque del Este</a:t>
            </a:r>
            <a:r>
              <a:rPr lang="es-CO" sz="1100" noProof="0" dirty="0"/>
              <a:t>, una reconocida reserva natural rica en flora y fauna, la propiedad disfruta de un entorno privilegiado rodeado de naturaleza, vistas espectaculares y privacidad duradera. Estratégicamente situada a tan solo 25 minutos de la capital, combina la serenidad de un refugio exclusivo con el acceso conveniente a las oportunidades culturales, comerciales y recreativas que ofrece una gran ciudad.</a:t>
            </a:r>
          </a:p>
          <a:p>
            <a:r>
              <a:rPr lang="es-CO" sz="1100" noProof="0" dirty="0"/>
              <a:t>Diseñada para quienes valoran el espacio, el bienestar y la conexión con la naturaleza, esta propiedad brinda una calidad ambiental excepcional, aire puro y un entorno de tranquilidad difícil de encontrar tan cerca de un centro urbano.</a:t>
            </a:r>
          </a:p>
          <a:p>
            <a:r>
              <a:rPr lang="es-CO" sz="1100" noProof="0" dirty="0"/>
              <a:t>La propiedad comprende </a:t>
            </a:r>
            <a:r>
              <a:rPr lang="es-CO" sz="1100" b="1" noProof="0" dirty="0"/>
              <a:t>cuatro residencias independientes </a:t>
            </a:r>
            <a:r>
              <a:rPr lang="es-CO" sz="1100" noProof="0" dirty="0"/>
              <a:t>dentro de un amplio terreno privado, todas con acceso a través de una entrada exclusiva. En conjunto, ofrece </a:t>
            </a:r>
            <a:r>
              <a:rPr lang="es-CO" sz="1100" b="1" noProof="0" dirty="0"/>
              <a:t>8 habitaciones, 8.5 baños, 5 garajes y amplia capacidad de estacionamiento adicional</a:t>
            </a:r>
            <a:r>
              <a:rPr lang="es-CO" sz="1100" noProof="0" dirty="0"/>
              <a:t>.</a:t>
            </a:r>
          </a:p>
          <a:p>
            <a:r>
              <a:rPr lang="es-CO" sz="1100" i="1" noProof="0" dirty="0"/>
              <a:t>Una oferta verdaderamente excepcional donde convergen legado, naturaleza y calidad de vida</a:t>
            </a:r>
            <a:r>
              <a:rPr lang="es-CO" sz="1100" b="1" noProof="0" dirty="0"/>
              <a:t>.</a:t>
            </a:r>
            <a:endParaRPr lang="es-CO" sz="1100" noProof="0" dirty="0"/>
          </a:p>
          <a:p>
            <a:br>
              <a:rPr lang="es-CO" sz="1100" noProof="0" dirty="0"/>
            </a:br>
            <a:endParaRPr lang="es-CO" sz="1100" noProof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3123FD-C315-115A-036F-42A34692A24D}"/>
              </a:ext>
            </a:extLst>
          </p:cNvPr>
          <p:cNvSpPr txBox="1"/>
          <p:nvPr/>
        </p:nvSpPr>
        <p:spPr>
          <a:xfrm>
            <a:off x="616851" y="243805"/>
            <a:ext cx="67266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COSTA RICA - SAN JOSE, SAN RAFAEL DE MONTES DE OCA</a:t>
            </a:r>
          </a:p>
          <a:p>
            <a:pPr algn="ctr"/>
            <a:r>
              <a:rPr lang="en-US" sz="1400" b="1" dirty="0">
                <a:solidFill>
                  <a:srgbClr val="0070C0"/>
                </a:solidFill>
              </a:rPr>
              <a:t>UNA EXTRAORDINARIA PROPIEDAD HISTORICA “HACIENDA LA RESERVA”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E289604-6DB1-BF50-35D2-0D6AA0FB60EB}"/>
              </a:ext>
            </a:extLst>
          </p:cNvPr>
          <p:cNvSpPr txBox="1"/>
          <p:nvPr/>
        </p:nvSpPr>
        <p:spPr>
          <a:xfrm>
            <a:off x="5354661" y="2571810"/>
            <a:ext cx="21034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US $1,500,000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95EEC75-754A-2BBC-A3D2-C3489DB2D579}"/>
              </a:ext>
            </a:extLst>
          </p:cNvPr>
          <p:cNvSpPr txBox="1"/>
          <p:nvPr/>
        </p:nvSpPr>
        <p:spPr>
          <a:xfrm>
            <a:off x="3980194" y="4202243"/>
            <a:ext cx="3190902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100" noProof="0" dirty="0">
                <a:solidFill>
                  <a:srgbClr val="0070C0"/>
                </a:solidFill>
              </a:rPr>
              <a:t>Area construida: </a:t>
            </a:r>
            <a:r>
              <a:rPr lang="es-CO" sz="1100" noProof="0" dirty="0"/>
              <a:t>625.91 m² | 6,737 sq. ft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100" noProof="0" dirty="0">
                <a:solidFill>
                  <a:srgbClr val="0070C0"/>
                </a:solidFill>
              </a:rPr>
              <a:t>Tamaño del Lote: </a:t>
            </a:r>
            <a:r>
              <a:rPr lang="es-CO" sz="1100" noProof="0" dirty="0"/>
              <a:t>12,108 m² | 1.2 hectáreas | 2.99 acres | 130,244 sq. ft</a:t>
            </a:r>
            <a:endParaRPr lang="es-CO" sz="1100" i="1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100" noProof="0" dirty="0">
                <a:solidFill>
                  <a:srgbClr val="0070C0"/>
                </a:solidFill>
              </a:rPr>
              <a:t>Año de construcción: 1955</a:t>
            </a:r>
            <a:r>
              <a:rPr lang="es-CO" sz="1100" i="1" noProof="0" dirty="0">
                <a:solidFill>
                  <a:srgbClr val="0070C0"/>
                </a:solidFill>
              </a:rPr>
              <a:t>: </a:t>
            </a:r>
            <a:r>
              <a:rPr lang="es-CO" sz="1100" noProof="0" dirty="0"/>
              <a:t>Un Tesoro de Herencia</a:t>
            </a:r>
            <a:endParaRPr lang="es-CO" sz="1100" noProof="0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4A5E3A-6226-B1FF-92BA-29F5839EE852}"/>
              </a:ext>
            </a:extLst>
          </p:cNvPr>
          <p:cNvSpPr txBox="1"/>
          <p:nvPr/>
        </p:nvSpPr>
        <p:spPr>
          <a:xfrm>
            <a:off x="4566516" y="8091232"/>
            <a:ext cx="2645587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2000" b="1" dirty="0"/>
          </a:p>
          <a:p>
            <a:pPr algn="r"/>
            <a:r>
              <a:rPr lang="en-US" sz="2000" b="1" dirty="0"/>
              <a:t>Martha Rubio</a:t>
            </a:r>
          </a:p>
          <a:p>
            <a:pPr algn="r"/>
            <a:r>
              <a:rPr lang="en-US" sz="1600" dirty="0">
                <a:solidFill>
                  <a:srgbClr val="0070C0"/>
                </a:solidFill>
              </a:rPr>
              <a:t>Asesora de Bienes Raíces</a:t>
            </a:r>
          </a:p>
          <a:p>
            <a:pPr algn="r"/>
            <a:r>
              <a:rPr lang="en-US" b="1" dirty="0"/>
              <a:t>(954) 861-9821</a:t>
            </a:r>
          </a:p>
          <a:p>
            <a:pPr algn="r"/>
            <a:r>
              <a:rPr lang="en-US" sz="1200" dirty="0">
                <a:solidFill>
                  <a:srgbClr val="0070C0"/>
                </a:solidFill>
                <a:hlinkClick r:id="rId2"/>
              </a:rPr>
              <a:t>MRubio@ThinkRealProperty.com</a:t>
            </a:r>
            <a:endParaRPr lang="en-US" sz="1200" dirty="0">
              <a:solidFill>
                <a:srgbClr val="0070C0"/>
              </a:solidFill>
            </a:endParaRPr>
          </a:p>
        </p:txBody>
      </p:sp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BEBE97E1-F978-11E2-C340-6ABFD62C3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643" y="7947874"/>
            <a:ext cx="959454" cy="4585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159E2E-A8D2-98A1-5C08-841D0B0F6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975" y="1698108"/>
            <a:ext cx="3548568" cy="23657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777462-D0BA-DAAC-D409-65B8FABA03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267" y="5421657"/>
            <a:ext cx="3548910" cy="23657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AAAB38-440B-C926-FA96-66195F2CD3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01" y="5421657"/>
            <a:ext cx="3087095" cy="411612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956D88F-9264-919B-0112-DC4C09E1F428}"/>
              </a:ext>
            </a:extLst>
          </p:cNvPr>
          <p:cNvSpPr txBox="1"/>
          <p:nvPr/>
        </p:nvSpPr>
        <p:spPr>
          <a:xfrm>
            <a:off x="4309078" y="1024914"/>
            <a:ext cx="3160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70C0"/>
                </a:solidFill>
              </a:rPr>
              <a:t>US$1,500,000</a:t>
            </a:r>
          </a:p>
        </p:txBody>
      </p:sp>
    </p:spTree>
    <p:extLst>
      <p:ext uri="{BB962C8B-B14F-4D97-AF65-F5344CB8AC3E}">
        <p14:creationId xmlns:p14="http://schemas.microsoft.com/office/powerpoint/2010/main" val="1563068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2696B59-3044-553E-5795-ADBC7D620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597" y="544118"/>
            <a:ext cx="2459048" cy="1844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A8EAAE-C028-F2F1-8217-C6EA5FB58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889" y="536336"/>
            <a:ext cx="2314258" cy="18520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507572-89A8-860A-0A4A-5584B3F802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90" y="2333914"/>
            <a:ext cx="3387506" cy="22442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DFF39B-F053-C831-FBED-F545E4F39F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90" y="528558"/>
            <a:ext cx="2427922" cy="18209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98E25F-3807-6C60-D036-93CA88FA03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596" y="2349630"/>
            <a:ext cx="3449855" cy="22999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BCF60B-EA8C-0A35-BAEE-52EE6997EC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836" y="6923876"/>
            <a:ext cx="2779311" cy="18530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68AD20-736E-958B-691E-6204EB8790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978" y="4607366"/>
            <a:ext cx="3542169" cy="23614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8FCC48-A5F2-C360-819F-77A8F56995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90" y="4578137"/>
            <a:ext cx="3498196" cy="23321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AC3D6EB-A3CE-36BA-33A7-3D6AACD8AF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88" y="6863946"/>
            <a:ext cx="2870282" cy="19129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F0D7D2F-58B8-B62A-33D0-C121A2DBFE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90" y="6820251"/>
            <a:ext cx="2934988" cy="195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48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BCE324-A9ED-A42F-1FD7-27C28C392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31" y="653264"/>
            <a:ext cx="3445627" cy="22970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E2B651-9421-48B9-EE71-CF69B4F426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41" y="5239195"/>
            <a:ext cx="3477941" cy="23188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F0E76E-8A04-3922-282F-B0DCD4017A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758" y="2958940"/>
            <a:ext cx="3446775" cy="22968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A76917-5100-1EE9-98FA-66BABFE967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41" y="2950166"/>
            <a:ext cx="3446775" cy="22970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8533C1-DC86-9C48-881D-B6BD441E4F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316" y="661080"/>
            <a:ext cx="3446775" cy="22978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F9EBA3-ABBD-230C-DD8B-C0B4C43BB0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642" y="5247250"/>
            <a:ext cx="3467891" cy="23119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D69D93-5905-7A2D-8793-9C07A2F18EB6}"/>
              </a:ext>
            </a:extLst>
          </p:cNvPr>
          <p:cNvSpPr txBox="1"/>
          <p:nvPr/>
        </p:nvSpPr>
        <p:spPr>
          <a:xfrm>
            <a:off x="367440" y="7527505"/>
            <a:ext cx="71420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dirty="0"/>
              <a:t>Diseñada para ofrecer tanto un estilo de vida excepcional como una sólida proyección de valor patrimonial a largo plazo, esta versátil propiedad combina lujo, privacidad y potencial de inversión. Ya sea concebida como residencia principal de prestigio, complejo familiar multigeneracional, retiro ejecutivo, destino de hospedaje lujoso o futura oportunidad de desarrollo, la propiedad ofrece una extraordinaria flexibilidad para adaptarse a diversos proyectos y necesidades.</a:t>
            </a:r>
          </a:p>
          <a:p>
            <a:endParaRPr lang="en-US" sz="1100" dirty="0"/>
          </a:p>
          <a:p>
            <a:r>
              <a:rPr lang="es-CO" sz="1100" b="1" dirty="0"/>
              <a:t>UBICACIÓN: </a:t>
            </a:r>
            <a:r>
              <a:rPr lang="es-CO" sz="1100" dirty="0"/>
              <a:t>Disfruta de privilegiadas vistas hacia el Parque del Este de San José, con una ubicación que combina tranquilidad y excelente conectividad. La hacienda se encuentra aproximadamente a 30–45 minutos del aeropuerto internacional, a 5–20 minutos del centro de San José y a solo 5 minutos de los colegios Americano y Francés. Con acceso por carreteras pavimentadas y rodeada de infraestructura consolidada, la propiedad se encuentra cerca de centros comerciales, plazas, escuelas públicas y privadas, universidades, iglesias, gimnasios, centros deportivos, supermercados, centros de salud y una amplia variedad de servicios esenciales.</a:t>
            </a:r>
            <a:endParaRPr lang="en-US" sz="1100" dirty="0"/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189570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63930B-5F2B-CFC3-0B78-9A1F5D573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65" y="7005675"/>
            <a:ext cx="2645000" cy="17634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41355E-078B-3964-BFD1-DD16CFFF8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609" y="6903873"/>
            <a:ext cx="2799659" cy="18652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731A11-33CE-21A9-9401-E618B15CA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490" y="6903873"/>
            <a:ext cx="2798642" cy="18652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81C693-6D25-9D98-0240-E23FDEB217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3" y="477339"/>
            <a:ext cx="3429000" cy="2286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85C645A-FAD0-8793-60C0-F3219249FC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578" y="2478610"/>
            <a:ext cx="3375575" cy="22505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727C703-73C1-094C-C150-4A6B891627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435" y="4736959"/>
            <a:ext cx="3428697" cy="2286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216587-00BB-2AF3-50B4-4C3270BDBF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0" y="2509472"/>
            <a:ext cx="3429000" cy="22860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6C2D61E-78F8-CFAA-3CA8-6ADC0AE668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65" y="4795472"/>
            <a:ext cx="3315307" cy="22102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1F8844A-8735-7071-4909-E93C4FF2C2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273" y="477339"/>
            <a:ext cx="3181883" cy="212125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B3B7CAF-5EFE-971C-AFC7-A98F5ECB366F}"/>
              </a:ext>
            </a:extLst>
          </p:cNvPr>
          <p:cNvSpPr txBox="1"/>
          <p:nvPr/>
        </p:nvSpPr>
        <p:spPr>
          <a:xfrm>
            <a:off x="676266" y="8803257"/>
            <a:ext cx="6732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i="1" noProof="0"/>
              <a:t>Una oportunidad excepcional para convertirse en el próximo capítulo de un legado forjado durante más de seis décadas.</a:t>
            </a:r>
          </a:p>
          <a:p>
            <a:r>
              <a:rPr lang="es-CO" sz="1200" b="1" i="1" noProof="0" dirty="0"/>
              <a:t>"Algunas propiedades se compran. Otras se confían a la siguiente generación de propietarios. Esta es una de ellas."</a:t>
            </a:r>
            <a:endParaRPr lang="es-CO" sz="1200" b="1" noProof="0" dirty="0"/>
          </a:p>
          <a:p>
            <a:endParaRPr lang="es-CO" sz="1200" b="1" noProof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630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0443A-6CD8-6FA8-4904-4D22A6FD0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D4EF95A-CD27-21E7-EA34-37C188DFB452}"/>
              </a:ext>
            </a:extLst>
          </p:cNvPr>
          <p:cNvSpPr txBox="1"/>
          <p:nvPr/>
        </p:nvSpPr>
        <p:spPr>
          <a:xfrm>
            <a:off x="616851" y="268994"/>
            <a:ext cx="6726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COSTA RICA, SAN JOSE - SAN RAFAEL MONTES DE OCA  </a:t>
            </a:r>
          </a:p>
          <a:p>
            <a:pPr algn="ctr"/>
            <a:r>
              <a:rPr lang="en-US" sz="1400" b="1" dirty="0"/>
              <a:t>HACIENDA LA RESERVA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66EF97-24A5-A06F-1FE9-CDC591554A17}"/>
              </a:ext>
            </a:extLst>
          </p:cNvPr>
          <p:cNvSpPr txBox="1"/>
          <p:nvPr/>
        </p:nvSpPr>
        <p:spPr>
          <a:xfrm>
            <a:off x="4152900" y="7518854"/>
            <a:ext cx="28277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1" dirty="0"/>
              <a:t>Martha Rubio</a:t>
            </a:r>
          </a:p>
          <a:p>
            <a:pPr algn="r"/>
            <a:r>
              <a:rPr lang="en-US" sz="1400" dirty="0">
                <a:solidFill>
                  <a:srgbClr val="0070C0"/>
                </a:solidFill>
              </a:rPr>
              <a:t>Asesora de Bienes Raíces</a:t>
            </a:r>
          </a:p>
          <a:p>
            <a:pPr algn="r"/>
            <a:r>
              <a:rPr lang="en-US" sz="1400" b="1" dirty="0"/>
              <a:t>+1 (954) 861-9821</a:t>
            </a:r>
          </a:p>
          <a:p>
            <a:pPr algn="r"/>
            <a:r>
              <a:rPr lang="en-US" sz="1200" dirty="0">
                <a:solidFill>
                  <a:srgbClr val="0070C0"/>
                </a:solidFill>
                <a:hlinkClick r:id="rId2"/>
              </a:rPr>
              <a:t>MRubio@ThinkRealProperty.com</a:t>
            </a:r>
            <a:endParaRPr lang="en-US" sz="1200" dirty="0">
              <a:solidFill>
                <a:srgbClr val="0070C0"/>
              </a:solidFill>
            </a:endParaRPr>
          </a:p>
        </p:txBody>
      </p:sp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C385D40D-B284-7F9D-3450-6864C162B9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757" y="6892999"/>
            <a:ext cx="1419944" cy="527504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FF8BE7D-E5AA-9632-6EC2-301A0CBC4261}"/>
              </a:ext>
            </a:extLst>
          </p:cNvPr>
          <p:cNvSpPr txBox="1">
            <a:spLocks/>
          </p:cNvSpPr>
          <p:nvPr/>
        </p:nvSpPr>
        <p:spPr>
          <a:xfrm>
            <a:off x="482114" y="8638887"/>
            <a:ext cx="6808172" cy="81152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94310" indent="-194310" algn="l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Char char="•"/>
              <a:defRPr sz="2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293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155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017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4879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3741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603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465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0327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1050" b="1" i="1" noProof="0" dirty="0"/>
              <a:t>COMENTARIOS PRIVADOS:</a:t>
            </a:r>
            <a:r>
              <a:rPr lang="es-CO" sz="1050" i="1" noProof="0" dirty="0"/>
              <a:t> El agente de Bienes Raíces no garantiza la exactitud de la superficie construida, el tamaño del lote, ordenanzas, zonificación, control de alquileres, permisos, código de uso, escuelas y/o cualquier otra información relacionada con las condiciones o características de la propiedad proporcionada por el vendedor o obtenida de registros públicos u otras fuentes. Se recomienda al comprador verificar de manera independiente la exactitud de toda la información mediante inspección personal y con los profesionales correspondientes.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58ACB7-5791-2A8B-484E-6708DE2CD5F2}"/>
              </a:ext>
            </a:extLst>
          </p:cNvPr>
          <p:cNvSpPr txBox="1"/>
          <p:nvPr/>
        </p:nvSpPr>
        <p:spPr>
          <a:xfrm>
            <a:off x="388250" y="1013748"/>
            <a:ext cx="6808173" cy="2582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1200" b="1">
                <a:solidFill>
                  <a:srgbClr val="C0504D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🇨🇷  COSTA RICA — Real Estate 2026</a:t>
            </a:r>
            <a:endParaRPr lang="en-US" sz="120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200"/>
              <a:t>Costa Rica sigue siendo uno de los destinos más atractivos de América Latina para compradores extranjeros de propiedades. Los mercados más destacados incluyen San José (Valle Central), Guanacaste, Tamarindo, Jacó y Nosara. El precio promedio de una vivienda ronda los $230,000 USD para una casa típica de dos a tres habitaciones, mientras que los condominios promedian unos $2,600 por metro cuadrado en zonas urbanas y costeras de alta demanda. Los condominios de playa premium en Guanacaste pueden superar los $3,800 por metro cuadrado. Las tendencias de inversión están impulsadas por la migración de jubilados y trabajadores remotos norteamericanos, la creciente demanda de viviendas ecológicas certificadas, y la inversión institucional sostenida de desarrolladores que anticipan un flujo turístico y de expatriados a largo plazo.</a:t>
            </a:r>
          </a:p>
          <a:p>
            <a:pPr marL="0" marR="0">
              <a:lnSpc>
                <a:spcPts val="1400"/>
              </a:lnSpc>
              <a:spcAft>
                <a:spcPts val="1000"/>
              </a:spcAft>
              <a:buNone/>
            </a:pPr>
            <a:endParaRPr lang="en-US" sz="1200"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marR="0">
              <a:lnSpc>
                <a:spcPts val="1400"/>
              </a:lnSpc>
              <a:spcAft>
                <a:spcPts val="1000"/>
              </a:spcAft>
              <a:buNone/>
            </a:pPr>
            <a:endParaRPr lang="en-US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2FAA46-6083-7A32-B9D1-B85EF912C599}"/>
              </a:ext>
            </a:extLst>
          </p:cNvPr>
          <p:cNvSpPr txBox="1"/>
          <p:nvPr/>
        </p:nvSpPr>
        <p:spPr>
          <a:xfrm>
            <a:off x="388250" y="3165106"/>
            <a:ext cx="67143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100" i="1" noProof="0" dirty="0">
                <a:solidFill>
                  <a:schemeClr val="bg2">
                    <a:lumMod val="75000"/>
                  </a:schemeClr>
                </a:solidFill>
              </a:rPr>
              <a:t>Información adquirida a través de análisis de mercado a Marzo 2026. Los valores son aproximados y están sujetos a las variaciones del mercado. </a:t>
            </a:r>
          </a:p>
        </p:txBody>
      </p:sp>
    </p:spTree>
    <p:extLst>
      <p:ext uri="{BB962C8B-B14F-4D97-AF65-F5344CB8AC3E}">
        <p14:creationId xmlns:p14="http://schemas.microsoft.com/office/powerpoint/2010/main" val="9018482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1000</TotalTime>
  <Words>790</Words>
  <Application>Microsoft Office PowerPoint</Application>
  <PresentationFormat>Custom</PresentationFormat>
  <Paragraphs>33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Aptos</vt:lpstr>
      <vt:lpstr>Aptos Display</vt:lpstr>
      <vt:lpstr>Arial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Martha Rubio</dc:creator>
  <cp:lastModifiedBy>Martha Rubio</cp:lastModifiedBy>
  <cp:revision>64</cp:revision>
  <cp:lastPrinted>2026-05-21T16:12:17Z</cp:lastPrinted>
  <dcterms:created xsi:type="dcterms:W3CDTF">2025-05-16T01:13:24Z</dcterms:created>
  <dcterms:modified xsi:type="dcterms:W3CDTF">2026-06-11T03:16:07Z</dcterms:modified>
</cp:coreProperties>
</file>