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57" r:id="rId4"/>
    <p:sldId id="258" r:id="rId5"/>
    <p:sldId id="260" r:id="rId6"/>
    <p:sldId id="261" r:id="rId7"/>
    <p:sldId id="262" r:id="rId8"/>
    <p:sldId id="259" r:id="rId9"/>
    <p:sldId id="267" r:id="rId10"/>
    <p:sldId id="263" r:id="rId11"/>
    <p:sldId id="264" r:id="rId12"/>
    <p:sldId id="265" r:id="rId13"/>
    <p:sldId id="266" r:id="rId14"/>
    <p:sldId id="268" r:id="rId15"/>
    <p:sldId id="269" r:id="rId16"/>
    <p:sldId id="270" r:id="rId17"/>
    <p:sldId id="272" r:id="rId18"/>
    <p:sldId id="273" r:id="rId19"/>
    <p:sldId id="274" r:id="rId20"/>
    <p:sldId id="275" r:id="rId21"/>
    <p:sldId id="276" r:id="rId22"/>
    <p:sldId id="277" r:id="rId23"/>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p:restoredTop sz="94690"/>
  </p:normalViewPr>
  <p:slideViewPr>
    <p:cSldViewPr snapToGrid="0">
      <p:cViewPr varScale="1">
        <p:scale>
          <a:sx n="91" d="100"/>
          <a:sy n="91" d="100"/>
        </p:scale>
        <p:origin x="5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image" Target="../media/image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62D88-1DF3-43AB-8AE5-4A65414D1157}"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4386A88E-CDC8-46A7-AE4C-4E5A7A634927}">
      <dgm:prSet/>
      <dgm:spPr/>
      <dgm:t>
        <a:bodyPr/>
        <a:lstStyle/>
        <a:p>
          <a:pPr>
            <a:lnSpc>
              <a:spcPct val="100000"/>
            </a:lnSpc>
          </a:pPr>
          <a:r>
            <a:rPr lang="es-HN" b="0" i="0" dirty="0">
              <a:latin typeface="Avenir Light" panose="020B0402020203020204" pitchFamily="34" charset="77"/>
            </a:rPr>
            <a:t>Como parte de nuestra naturaleza emocional, el miedo se produce como respuesta adaptativa sana a una amenaza percibida o peligro para la propia seguridad física o psíquica</a:t>
          </a:r>
          <a:endParaRPr lang="en-US" b="0" i="0" dirty="0">
            <a:latin typeface="Avenir Light" panose="020B0402020203020204" pitchFamily="34" charset="77"/>
          </a:endParaRPr>
        </a:p>
      </dgm:t>
    </dgm:pt>
    <dgm:pt modelId="{C5870D43-8BC4-4631-9E7D-5045F1F68364}" type="parTrans" cxnId="{92423C62-1D51-4A48-9F0B-3DDB09C10339}">
      <dgm:prSet/>
      <dgm:spPr/>
      <dgm:t>
        <a:bodyPr/>
        <a:lstStyle/>
        <a:p>
          <a:endParaRPr lang="en-US"/>
        </a:p>
      </dgm:t>
    </dgm:pt>
    <dgm:pt modelId="{374A5EF1-89A4-46B4-B0E3-032CA028DA5B}" type="sibTrans" cxnId="{92423C62-1D51-4A48-9F0B-3DDB09C10339}">
      <dgm:prSet/>
      <dgm:spPr/>
      <dgm:t>
        <a:bodyPr/>
        <a:lstStyle/>
        <a:p>
          <a:endParaRPr lang="en-US"/>
        </a:p>
      </dgm:t>
    </dgm:pt>
    <dgm:pt modelId="{CAFCBBC1-2A0A-4F36-8AD3-9220E23BCFD0}">
      <dgm:prSet/>
      <dgm:spPr/>
      <dgm:t>
        <a:bodyPr/>
        <a:lstStyle/>
        <a:p>
          <a:pPr>
            <a:lnSpc>
              <a:spcPct val="100000"/>
            </a:lnSpc>
          </a:pPr>
          <a:r>
            <a:rPr lang="es-HN" b="0" i="0" dirty="0">
              <a:latin typeface="Avenir Light" panose="020B0402020203020204" pitchFamily="34" charset="77"/>
            </a:rPr>
            <a:t>Advierte a los individuos de una amenaza inminente y de la necesidad de una acción defensiva </a:t>
          </a:r>
          <a:endParaRPr lang="en-US" b="0" i="0" dirty="0">
            <a:latin typeface="Avenir Light" panose="020B0402020203020204" pitchFamily="34" charset="77"/>
          </a:endParaRPr>
        </a:p>
      </dgm:t>
    </dgm:pt>
    <dgm:pt modelId="{BAC288ED-FF3B-4990-B7CC-A3BFFD6FE49C}" type="parTrans" cxnId="{1F7CAD2D-A81B-4762-9261-A820E4265A79}">
      <dgm:prSet/>
      <dgm:spPr/>
      <dgm:t>
        <a:bodyPr/>
        <a:lstStyle/>
        <a:p>
          <a:endParaRPr lang="en-US"/>
        </a:p>
      </dgm:t>
    </dgm:pt>
    <dgm:pt modelId="{CDEC7E9B-FD49-48A8-B027-3C59C6B3C4C8}" type="sibTrans" cxnId="{1F7CAD2D-A81B-4762-9261-A820E4265A79}">
      <dgm:prSet/>
      <dgm:spPr/>
      <dgm:t>
        <a:bodyPr/>
        <a:lstStyle/>
        <a:p>
          <a:endParaRPr lang="en-US"/>
        </a:p>
      </dgm:t>
    </dgm:pt>
    <dgm:pt modelId="{652D8781-2B2B-4695-B657-51A50E8AD154}">
      <dgm:prSet/>
      <dgm:spPr/>
      <dgm:t>
        <a:bodyPr/>
        <a:lstStyle/>
        <a:p>
          <a:pPr>
            <a:lnSpc>
              <a:spcPct val="100000"/>
            </a:lnSpc>
          </a:pPr>
          <a:r>
            <a:rPr lang="es-HN" b="0" i="0" dirty="0">
              <a:latin typeface="Avenir Light" panose="020B0402020203020204" pitchFamily="34" charset="77"/>
            </a:rPr>
            <a:t>Sin embargo, el miedo también puede ser maladaptativo cuando se produce en una situación neutral o no amenazante que sea malinterpretada como representativa de un peligro o amenaza potencial. </a:t>
          </a:r>
          <a:endParaRPr lang="en-US" b="0" i="0" dirty="0">
            <a:latin typeface="Avenir Light" panose="020B0402020203020204" pitchFamily="34" charset="77"/>
          </a:endParaRPr>
        </a:p>
      </dgm:t>
    </dgm:pt>
    <dgm:pt modelId="{5E0FC003-E72D-42A2-BD1A-B150AD79CFF9}" type="parTrans" cxnId="{FEB35B32-F8FF-4BFF-8557-0652143F0D98}">
      <dgm:prSet/>
      <dgm:spPr/>
      <dgm:t>
        <a:bodyPr/>
        <a:lstStyle/>
        <a:p>
          <a:endParaRPr lang="en-US"/>
        </a:p>
      </dgm:t>
    </dgm:pt>
    <dgm:pt modelId="{C438A6BA-6F38-441C-A60D-2F38E45D5506}" type="sibTrans" cxnId="{FEB35B32-F8FF-4BFF-8557-0652143F0D98}">
      <dgm:prSet/>
      <dgm:spPr/>
      <dgm:t>
        <a:bodyPr/>
        <a:lstStyle/>
        <a:p>
          <a:endParaRPr lang="en-US"/>
        </a:p>
      </dgm:t>
    </dgm:pt>
    <dgm:pt modelId="{74357FD2-7ABE-4F63-9D41-E5F34CA2F770}" type="pres">
      <dgm:prSet presAssocID="{5A962D88-1DF3-43AB-8AE5-4A65414D1157}" presName="root" presStyleCnt="0">
        <dgm:presLayoutVars>
          <dgm:dir/>
          <dgm:resizeHandles val="exact"/>
        </dgm:presLayoutVars>
      </dgm:prSet>
      <dgm:spPr/>
    </dgm:pt>
    <dgm:pt modelId="{2E638832-9A83-4333-831F-2BFF92F61FEE}" type="pres">
      <dgm:prSet presAssocID="{4386A88E-CDC8-46A7-AE4C-4E5A7A634927}" presName="compNode" presStyleCnt="0"/>
      <dgm:spPr/>
    </dgm:pt>
    <dgm:pt modelId="{D3524425-EED9-4B26-B51F-2BD2909BFBAB}" type="pres">
      <dgm:prSet presAssocID="{4386A88E-CDC8-46A7-AE4C-4E5A7A634927}" presName="bgRect" presStyleLbl="bgShp" presStyleIdx="0" presStyleCnt="3"/>
      <dgm:spPr/>
    </dgm:pt>
    <dgm:pt modelId="{B980F925-315E-423E-8366-0B61F3AC62B7}" type="pres">
      <dgm:prSet presAssocID="{4386A88E-CDC8-46A7-AE4C-4E5A7A63492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onfused Person"/>
        </a:ext>
      </dgm:extLst>
    </dgm:pt>
    <dgm:pt modelId="{C4AD5ACC-F5D6-44FC-9D78-44D0DC0F518E}" type="pres">
      <dgm:prSet presAssocID="{4386A88E-CDC8-46A7-AE4C-4E5A7A634927}" presName="spaceRect" presStyleCnt="0"/>
      <dgm:spPr/>
    </dgm:pt>
    <dgm:pt modelId="{6CC0264E-5A3B-4E0D-AFC6-DCD662879AB4}" type="pres">
      <dgm:prSet presAssocID="{4386A88E-CDC8-46A7-AE4C-4E5A7A634927}" presName="parTx" presStyleLbl="revTx" presStyleIdx="0" presStyleCnt="3">
        <dgm:presLayoutVars>
          <dgm:chMax val="0"/>
          <dgm:chPref val="0"/>
        </dgm:presLayoutVars>
      </dgm:prSet>
      <dgm:spPr/>
    </dgm:pt>
    <dgm:pt modelId="{78869592-5A93-4FE5-8D14-7CBFC1CCA5BF}" type="pres">
      <dgm:prSet presAssocID="{374A5EF1-89A4-46B4-B0E3-032CA028DA5B}" presName="sibTrans" presStyleCnt="0"/>
      <dgm:spPr/>
    </dgm:pt>
    <dgm:pt modelId="{473C04AA-53F6-4BEE-943A-A7AB57DC137F}" type="pres">
      <dgm:prSet presAssocID="{CAFCBBC1-2A0A-4F36-8AD3-9220E23BCFD0}" presName="compNode" presStyleCnt="0"/>
      <dgm:spPr/>
    </dgm:pt>
    <dgm:pt modelId="{A8DD60E1-C8F8-4EBE-BD4D-47ED92C2122E}" type="pres">
      <dgm:prSet presAssocID="{CAFCBBC1-2A0A-4F36-8AD3-9220E23BCFD0}" presName="bgRect" presStyleLbl="bgShp" presStyleIdx="1" presStyleCnt="3"/>
      <dgm:spPr/>
    </dgm:pt>
    <dgm:pt modelId="{1B0ADA4E-4651-410B-862F-C6B747353C4A}" type="pres">
      <dgm:prSet presAssocID="{CAFCBBC1-2A0A-4F36-8AD3-9220E23BCFD0}" presName="iconRect" presStyleLbl="node1" presStyleIdx="1" presStyleCnt="3"/>
      <dgm:spPr>
        <a:blipFill>
          <a:blip xmlns:r="http://schemas.openxmlformats.org/officeDocument/2006/relationships" r:embed="rId2"/>
          <a:srcRect/>
          <a:stretch>
            <a:fillRect t="-3000" b="-3000"/>
          </a:stretch>
        </a:blipFill>
      </dgm:spPr>
    </dgm:pt>
    <dgm:pt modelId="{C10B381F-4016-48A7-87EF-A2F2A04778BD}" type="pres">
      <dgm:prSet presAssocID="{CAFCBBC1-2A0A-4F36-8AD3-9220E23BCFD0}" presName="spaceRect" presStyleCnt="0"/>
      <dgm:spPr/>
    </dgm:pt>
    <dgm:pt modelId="{5476AAE2-90B5-4E86-AF23-72FA4AA58028}" type="pres">
      <dgm:prSet presAssocID="{CAFCBBC1-2A0A-4F36-8AD3-9220E23BCFD0}" presName="parTx" presStyleLbl="revTx" presStyleIdx="1" presStyleCnt="3">
        <dgm:presLayoutVars>
          <dgm:chMax val="0"/>
          <dgm:chPref val="0"/>
        </dgm:presLayoutVars>
      </dgm:prSet>
      <dgm:spPr/>
    </dgm:pt>
    <dgm:pt modelId="{6E910F7E-B487-4294-952B-535A781C0AAB}" type="pres">
      <dgm:prSet presAssocID="{CDEC7E9B-FD49-48A8-B027-3C59C6B3C4C8}" presName="sibTrans" presStyleCnt="0"/>
      <dgm:spPr/>
    </dgm:pt>
    <dgm:pt modelId="{4F492F98-33AD-4769-B10B-BCFC503CF9D6}" type="pres">
      <dgm:prSet presAssocID="{652D8781-2B2B-4695-B657-51A50E8AD154}" presName="compNode" presStyleCnt="0"/>
      <dgm:spPr/>
    </dgm:pt>
    <dgm:pt modelId="{AE18E3BE-FBC8-4334-A546-0E4AFCC13E2A}" type="pres">
      <dgm:prSet presAssocID="{652D8781-2B2B-4695-B657-51A50E8AD154}" presName="bgRect" presStyleLbl="bgShp" presStyleIdx="2" presStyleCnt="3"/>
      <dgm:spPr/>
    </dgm:pt>
    <dgm:pt modelId="{2C6E4FDC-C66A-4E6A-95AC-64BA37193ED5}" type="pres">
      <dgm:prSet presAssocID="{652D8781-2B2B-4695-B657-51A50E8AD15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Irritante"/>
        </a:ext>
      </dgm:extLst>
    </dgm:pt>
    <dgm:pt modelId="{F9BAB197-003B-4651-84A7-51FD35F497B2}" type="pres">
      <dgm:prSet presAssocID="{652D8781-2B2B-4695-B657-51A50E8AD154}" presName="spaceRect" presStyleCnt="0"/>
      <dgm:spPr/>
    </dgm:pt>
    <dgm:pt modelId="{54E1F9EC-FE10-4DCF-9EDE-DB56350D939B}" type="pres">
      <dgm:prSet presAssocID="{652D8781-2B2B-4695-B657-51A50E8AD154}" presName="parTx" presStyleLbl="revTx" presStyleIdx="2" presStyleCnt="3">
        <dgm:presLayoutVars>
          <dgm:chMax val="0"/>
          <dgm:chPref val="0"/>
        </dgm:presLayoutVars>
      </dgm:prSet>
      <dgm:spPr/>
    </dgm:pt>
  </dgm:ptLst>
  <dgm:cxnLst>
    <dgm:cxn modelId="{9F71F111-8E55-4369-8E7E-61F8264ACE51}" type="presOf" srcId="{4386A88E-CDC8-46A7-AE4C-4E5A7A634927}" destId="{6CC0264E-5A3B-4E0D-AFC6-DCD662879AB4}" srcOrd="0" destOrd="0" presId="urn:microsoft.com/office/officeart/2018/2/layout/IconVerticalSolidList"/>
    <dgm:cxn modelId="{1F7CAD2D-A81B-4762-9261-A820E4265A79}" srcId="{5A962D88-1DF3-43AB-8AE5-4A65414D1157}" destId="{CAFCBBC1-2A0A-4F36-8AD3-9220E23BCFD0}" srcOrd="1" destOrd="0" parTransId="{BAC288ED-FF3B-4990-B7CC-A3BFFD6FE49C}" sibTransId="{CDEC7E9B-FD49-48A8-B027-3C59C6B3C4C8}"/>
    <dgm:cxn modelId="{FEB35B32-F8FF-4BFF-8557-0652143F0D98}" srcId="{5A962D88-1DF3-43AB-8AE5-4A65414D1157}" destId="{652D8781-2B2B-4695-B657-51A50E8AD154}" srcOrd="2" destOrd="0" parTransId="{5E0FC003-E72D-42A2-BD1A-B150AD79CFF9}" sibTransId="{C438A6BA-6F38-441C-A60D-2F38E45D5506}"/>
    <dgm:cxn modelId="{E4C06E4C-C778-4D98-ADBB-3D95014A2437}" type="presOf" srcId="{5A962D88-1DF3-43AB-8AE5-4A65414D1157}" destId="{74357FD2-7ABE-4F63-9D41-E5F34CA2F770}" srcOrd="0" destOrd="0" presId="urn:microsoft.com/office/officeart/2018/2/layout/IconVerticalSolidList"/>
    <dgm:cxn modelId="{92423C62-1D51-4A48-9F0B-3DDB09C10339}" srcId="{5A962D88-1DF3-43AB-8AE5-4A65414D1157}" destId="{4386A88E-CDC8-46A7-AE4C-4E5A7A634927}" srcOrd="0" destOrd="0" parTransId="{C5870D43-8BC4-4631-9E7D-5045F1F68364}" sibTransId="{374A5EF1-89A4-46B4-B0E3-032CA028DA5B}"/>
    <dgm:cxn modelId="{903BBA71-03FD-4973-8385-12AC3D8D36B2}" type="presOf" srcId="{652D8781-2B2B-4695-B657-51A50E8AD154}" destId="{54E1F9EC-FE10-4DCF-9EDE-DB56350D939B}" srcOrd="0" destOrd="0" presId="urn:microsoft.com/office/officeart/2018/2/layout/IconVerticalSolidList"/>
    <dgm:cxn modelId="{175D14E2-4F68-4B4A-B93A-CCFE6DFB4CF7}" type="presOf" srcId="{CAFCBBC1-2A0A-4F36-8AD3-9220E23BCFD0}" destId="{5476AAE2-90B5-4E86-AF23-72FA4AA58028}" srcOrd="0" destOrd="0" presId="urn:microsoft.com/office/officeart/2018/2/layout/IconVerticalSolidList"/>
    <dgm:cxn modelId="{F9FD4D05-7EDA-4CE5-A485-0B29D9FAEF31}" type="presParOf" srcId="{74357FD2-7ABE-4F63-9D41-E5F34CA2F770}" destId="{2E638832-9A83-4333-831F-2BFF92F61FEE}" srcOrd="0" destOrd="0" presId="urn:microsoft.com/office/officeart/2018/2/layout/IconVerticalSolidList"/>
    <dgm:cxn modelId="{49286799-5824-463C-8E44-8703A5E404F5}" type="presParOf" srcId="{2E638832-9A83-4333-831F-2BFF92F61FEE}" destId="{D3524425-EED9-4B26-B51F-2BD2909BFBAB}" srcOrd="0" destOrd="0" presId="urn:microsoft.com/office/officeart/2018/2/layout/IconVerticalSolidList"/>
    <dgm:cxn modelId="{15CE9B26-7B53-4403-9C83-05CCBE215C9D}" type="presParOf" srcId="{2E638832-9A83-4333-831F-2BFF92F61FEE}" destId="{B980F925-315E-423E-8366-0B61F3AC62B7}" srcOrd="1" destOrd="0" presId="urn:microsoft.com/office/officeart/2018/2/layout/IconVerticalSolidList"/>
    <dgm:cxn modelId="{DBBB6EDB-429A-437C-8AE6-78A4BDAA689F}" type="presParOf" srcId="{2E638832-9A83-4333-831F-2BFF92F61FEE}" destId="{C4AD5ACC-F5D6-44FC-9D78-44D0DC0F518E}" srcOrd="2" destOrd="0" presId="urn:microsoft.com/office/officeart/2018/2/layout/IconVerticalSolidList"/>
    <dgm:cxn modelId="{C2C393CF-156A-4A2A-BA49-D5C5D6A133D3}" type="presParOf" srcId="{2E638832-9A83-4333-831F-2BFF92F61FEE}" destId="{6CC0264E-5A3B-4E0D-AFC6-DCD662879AB4}" srcOrd="3" destOrd="0" presId="urn:microsoft.com/office/officeart/2018/2/layout/IconVerticalSolidList"/>
    <dgm:cxn modelId="{26426F96-A5B6-400B-9182-0F73314A9AD9}" type="presParOf" srcId="{74357FD2-7ABE-4F63-9D41-E5F34CA2F770}" destId="{78869592-5A93-4FE5-8D14-7CBFC1CCA5BF}" srcOrd="1" destOrd="0" presId="urn:microsoft.com/office/officeart/2018/2/layout/IconVerticalSolidList"/>
    <dgm:cxn modelId="{5104508B-80E9-4431-BB38-3BEE29FB0646}" type="presParOf" srcId="{74357FD2-7ABE-4F63-9D41-E5F34CA2F770}" destId="{473C04AA-53F6-4BEE-943A-A7AB57DC137F}" srcOrd="2" destOrd="0" presId="urn:microsoft.com/office/officeart/2018/2/layout/IconVerticalSolidList"/>
    <dgm:cxn modelId="{492A3201-ABDC-4DFD-A801-FE8868351707}" type="presParOf" srcId="{473C04AA-53F6-4BEE-943A-A7AB57DC137F}" destId="{A8DD60E1-C8F8-4EBE-BD4D-47ED92C2122E}" srcOrd="0" destOrd="0" presId="urn:microsoft.com/office/officeart/2018/2/layout/IconVerticalSolidList"/>
    <dgm:cxn modelId="{1AE86FA7-BC4E-45FF-84EF-331510288AF8}" type="presParOf" srcId="{473C04AA-53F6-4BEE-943A-A7AB57DC137F}" destId="{1B0ADA4E-4651-410B-862F-C6B747353C4A}" srcOrd="1" destOrd="0" presId="urn:microsoft.com/office/officeart/2018/2/layout/IconVerticalSolidList"/>
    <dgm:cxn modelId="{9BDFD532-EAF6-4F0A-B2C7-9A752D6F5823}" type="presParOf" srcId="{473C04AA-53F6-4BEE-943A-A7AB57DC137F}" destId="{C10B381F-4016-48A7-87EF-A2F2A04778BD}" srcOrd="2" destOrd="0" presId="urn:microsoft.com/office/officeart/2018/2/layout/IconVerticalSolidList"/>
    <dgm:cxn modelId="{BAC2918E-5DB2-427A-A74B-2E3AAEBB3A30}" type="presParOf" srcId="{473C04AA-53F6-4BEE-943A-A7AB57DC137F}" destId="{5476AAE2-90B5-4E86-AF23-72FA4AA58028}" srcOrd="3" destOrd="0" presId="urn:microsoft.com/office/officeart/2018/2/layout/IconVerticalSolidList"/>
    <dgm:cxn modelId="{44BE9C7C-DF18-424A-8AD4-CC570951E9E8}" type="presParOf" srcId="{74357FD2-7ABE-4F63-9D41-E5F34CA2F770}" destId="{6E910F7E-B487-4294-952B-535A781C0AAB}" srcOrd="3" destOrd="0" presId="urn:microsoft.com/office/officeart/2018/2/layout/IconVerticalSolidList"/>
    <dgm:cxn modelId="{993A5807-2418-4680-9D5F-343A829A0379}" type="presParOf" srcId="{74357FD2-7ABE-4F63-9D41-E5F34CA2F770}" destId="{4F492F98-33AD-4769-B10B-BCFC503CF9D6}" srcOrd="4" destOrd="0" presId="urn:microsoft.com/office/officeart/2018/2/layout/IconVerticalSolidList"/>
    <dgm:cxn modelId="{FBEE356A-2294-4BF9-88EE-2BD203826EA6}" type="presParOf" srcId="{4F492F98-33AD-4769-B10B-BCFC503CF9D6}" destId="{AE18E3BE-FBC8-4334-A546-0E4AFCC13E2A}" srcOrd="0" destOrd="0" presId="urn:microsoft.com/office/officeart/2018/2/layout/IconVerticalSolidList"/>
    <dgm:cxn modelId="{7BC97D46-FFB9-4BD4-B24E-0079D7EF7BE1}" type="presParOf" srcId="{4F492F98-33AD-4769-B10B-BCFC503CF9D6}" destId="{2C6E4FDC-C66A-4E6A-95AC-64BA37193ED5}" srcOrd="1" destOrd="0" presId="urn:microsoft.com/office/officeart/2018/2/layout/IconVerticalSolidList"/>
    <dgm:cxn modelId="{52008126-7000-40D7-8F2E-F6B3D6129841}" type="presParOf" srcId="{4F492F98-33AD-4769-B10B-BCFC503CF9D6}" destId="{F9BAB197-003B-4651-84A7-51FD35F497B2}" srcOrd="2" destOrd="0" presId="urn:microsoft.com/office/officeart/2018/2/layout/IconVerticalSolidList"/>
    <dgm:cxn modelId="{2A1B0F28-4DCD-4FCD-B6C0-E20CB90F9874}" type="presParOf" srcId="{4F492F98-33AD-4769-B10B-BCFC503CF9D6}" destId="{54E1F9EC-FE10-4DCF-9EDE-DB56350D93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772628-4446-1344-8198-FBB37F48FE8A}" type="doc">
      <dgm:prSet loTypeId="urn:microsoft.com/office/officeart/2005/8/layout/vList6" loCatId="" qsTypeId="urn:microsoft.com/office/officeart/2005/8/quickstyle/simple1" qsCatId="simple" csTypeId="urn:microsoft.com/office/officeart/2005/8/colors/colorful1" csCatId="colorful" phldr="1"/>
      <dgm:spPr/>
      <dgm:t>
        <a:bodyPr/>
        <a:lstStyle/>
        <a:p>
          <a:endParaRPr lang="es-MX"/>
        </a:p>
      </dgm:t>
    </dgm:pt>
    <dgm:pt modelId="{FFA9C1C4-7972-A549-A52E-1E6566F7D747}">
      <dgm:prSet phldrT="[Texto]"/>
      <dgm:spPr/>
      <dgm:t>
        <a:bodyPr/>
        <a:lstStyle/>
        <a:p>
          <a:r>
            <a:rPr lang="es-MX" b="0" i="0" dirty="0">
              <a:latin typeface="Avenir Light" panose="020B0402020203020204" pitchFamily="34" charset="77"/>
            </a:rPr>
            <a:t>Miedo</a:t>
          </a:r>
        </a:p>
      </dgm:t>
    </dgm:pt>
    <dgm:pt modelId="{76887BE9-8404-5941-AD4D-9C561621D75F}" type="parTrans" cxnId="{B7226139-4B1F-894C-B97E-E18161702CAF}">
      <dgm:prSet/>
      <dgm:spPr/>
      <dgm:t>
        <a:bodyPr/>
        <a:lstStyle/>
        <a:p>
          <a:endParaRPr lang="es-MX"/>
        </a:p>
      </dgm:t>
    </dgm:pt>
    <dgm:pt modelId="{CE010F7A-C225-3D4C-86E8-ABDCE8DA0F09}" type="sibTrans" cxnId="{B7226139-4B1F-894C-B97E-E18161702CAF}">
      <dgm:prSet/>
      <dgm:spPr/>
      <dgm:t>
        <a:bodyPr/>
        <a:lstStyle/>
        <a:p>
          <a:endParaRPr lang="es-MX"/>
        </a:p>
      </dgm:t>
    </dgm:pt>
    <dgm:pt modelId="{EB533CA0-3740-AA46-893D-D96E35209B53}">
      <dgm:prSet phldrT="[Texto]" custT="1"/>
      <dgm:spPr/>
      <dgm:t>
        <a:bodyPr/>
        <a:lstStyle/>
        <a:p>
          <a:pPr algn="just"/>
          <a:r>
            <a:rPr lang="es-HN" sz="1600" dirty="0">
              <a:latin typeface="Avenir Light" panose="020B0402020203020204" pitchFamily="34" charset="77"/>
            </a:rPr>
            <a:t>Es un estado neurofisiológico automático primitivo de alarma que conlleva la valoración cognitiva de una amenaza o peligro inminente para la seguridad física o psíquica de un individuo. </a:t>
          </a:r>
          <a:endParaRPr lang="es-MX" sz="1600" dirty="0"/>
        </a:p>
      </dgm:t>
    </dgm:pt>
    <dgm:pt modelId="{2AF1F6BB-1343-2D4A-9954-19D4DC96970F}" type="parTrans" cxnId="{0EE6A157-9128-944A-8239-048ACA38C5F9}">
      <dgm:prSet/>
      <dgm:spPr/>
      <dgm:t>
        <a:bodyPr/>
        <a:lstStyle/>
        <a:p>
          <a:endParaRPr lang="es-MX"/>
        </a:p>
      </dgm:t>
    </dgm:pt>
    <dgm:pt modelId="{FFA14351-B37D-BF4C-9428-04B06DFE2869}" type="sibTrans" cxnId="{0EE6A157-9128-944A-8239-048ACA38C5F9}">
      <dgm:prSet/>
      <dgm:spPr/>
      <dgm:t>
        <a:bodyPr/>
        <a:lstStyle/>
        <a:p>
          <a:endParaRPr lang="es-MX"/>
        </a:p>
      </dgm:t>
    </dgm:pt>
    <dgm:pt modelId="{5A53B343-6872-CE44-A935-CCB1A48BE5E2}">
      <dgm:prSet phldrT="[Texto]"/>
      <dgm:spPr/>
      <dgm:t>
        <a:bodyPr/>
        <a:lstStyle/>
        <a:p>
          <a:r>
            <a:rPr lang="es-MX" b="0" i="0" dirty="0">
              <a:latin typeface="Avenir Light" panose="020B0402020203020204" pitchFamily="34" charset="77"/>
            </a:rPr>
            <a:t>Ansiedad</a:t>
          </a:r>
          <a:r>
            <a:rPr lang="es-MX" dirty="0"/>
            <a:t> </a:t>
          </a:r>
        </a:p>
      </dgm:t>
    </dgm:pt>
    <dgm:pt modelId="{35C85115-CBBB-7649-B2EB-66BBB09F8C30}" type="parTrans" cxnId="{E8B94AC1-638F-6C47-AED9-45B0D826BE54}">
      <dgm:prSet/>
      <dgm:spPr/>
      <dgm:t>
        <a:bodyPr/>
        <a:lstStyle/>
        <a:p>
          <a:endParaRPr lang="es-MX"/>
        </a:p>
      </dgm:t>
    </dgm:pt>
    <dgm:pt modelId="{7EF6175B-7AD2-9546-8DB7-380FCFB8D645}" type="sibTrans" cxnId="{E8B94AC1-638F-6C47-AED9-45B0D826BE54}">
      <dgm:prSet/>
      <dgm:spPr/>
      <dgm:t>
        <a:bodyPr/>
        <a:lstStyle/>
        <a:p>
          <a:endParaRPr lang="es-MX"/>
        </a:p>
      </dgm:t>
    </dgm:pt>
    <dgm:pt modelId="{0312DA9D-A0D2-1141-8F5C-9B96BB84E006}">
      <dgm:prSet phldrT="[Texto]" custT="1"/>
      <dgm:spPr/>
      <dgm:t>
        <a:bodyPr/>
        <a:lstStyle/>
        <a:p>
          <a:pPr algn="just">
            <a:buFont typeface="Arial" panose="020B0604020202020204" pitchFamily="34" charset="0"/>
            <a:buChar char="•"/>
          </a:pPr>
          <a:r>
            <a:rPr lang="es-HN" sz="1300" b="0" i="0" dirty="0">
              <a:latin typeface="Avenir Light" panose="020B0402020203020204" pitchFamily="34" charset="77"/>
            </a:rPr>
            <a:t>Es un sistema complejo de respuesta conductual, fisiológica, afectiva y cognitiva (es decir, a modo de amenaza) que</a:t>
          </a:r>
          <a:endParaRPr lang="es-MX" sz="1300" b="0" i="0" dirty="0">
            <a:latin typeface="Avenir Light" panose="020B0402020203020204" pitchFamily="34" charset="77"/>
          </a:endParaRPr>
        </a:p>
      </dgm:t>
    </dgm:pt>
    <dgm:pt modelId="{6E0341BD-D1FE-BA43-B21F-7104612F4D45}" type="parTrans" cxnId="{7B0F45E7-6D8C-664F-861D-D41DCAD4E7EF}">
      <dgm:prSet/>
      <dgm:spPr/>
      <dgm:t>
        <a:bodyPr/>
        <a:lstStyle/>
        <a:p>
          <a:endParaRPr lang="es-MX"/>
        </a:p>
      </dgm:t>
    </dgm:pt>
    <dgm:pt modelId="{88822490-1BB2-BB4B-80F7-D89456620EC6}" type="sibTrans" cxnId="{7B0F45E7-6D8C-664F-861D-D41DCAD4E7EF}">
      <dgm:prSet/>
      <dgm:spPr/>
      <dgm:t>
        <a:bodyPr/>
        <a:lstStyle/>
        <a:p>
          <a:endParaRPr lang="es-MX"/>
        </a:p>
      </dgm:t>
    </dgm:pt>
    <dgm:pt modelId="{3718C290-6CC2-5E40-B943-C77F42DE7CF9}">
      <dgm:prSet custT="1"/>
      <dgm:spPr/>
      <dgm:t>
        <a:bodyPr/>
        <a:lstStyle/>
        <a:p>
          <a:pPr algn="just">
            <a:buFont typeface="Arial" panose="020B0604020202020204" pitchFamily="34" charset="0"/>
            <a:buChar char="•"/>
          </a:pPr>
          <a:r>
            <a:rPr lang="es-HN" sz="1300" b="0" i="0" dirty="0">
              <a:latin typeface="Avenir Light" panose="020B0402020203020204" pitchFamily="34" charset="77"/>
            </a:rPr>
            <a:t>porque se perciben como acontecimientos imprevisibles, incontrolables que potencialmente podrían amenazar los intereses vitales de un individuo</a:t>
          </a:r>
        </a:p>
      </dgm:t>
    </dgm:pt>
    <dgm:pt modelId="{2A40F953-A8F9-C74C-81D4-656C226DDCBA}" type="parTrans" cxnId="{3863165A-4B38-2B46-9487-FA282C3CD134}">
      <dgm:prSet/>
      <dgm:spPr/>
      <dgm:t>
        <a:bodyPr/>
        <a:lstStyle/>
        <a:p>
          <a:endParaRPr lang="es-MX"/>
        </a:p>
      </dgm:t>
    </dgm:pt>
    <dgm:pt modelId="{D2F867F1-3140-E945-8720-2F5F158577B0}" type="sibTrans" cxnId="{3863165A-4B38-2B46-9487-FA282C3CD134}">
      <dgm:prSet/>
      <dgm:spPr/>
      <dgm:t>
        <a:bodyPr/>
        <a:lstStyle/>
        <a:p>
          <a:endParaRPr lang="es-MX"/>
        </a:p>
      </dgm:t>
    </dgm:pt>
    <dgm:pt modelId="{C378BFF5-8F16-B640-BFBE-EC0842B95BA6}">
      <dgm:prSet phldrT="[Texto]" custT="1"/>
      <dgm:spPr/>
      <dgm:t>
        <a:bodyPr/>
        <a:lstStyle/>
        <a:p>
          <a:pPr algn="just">
            <a:buFont typeface="Arial" panose="020B0604020202020204" pitchFamily="34" charset="0"/>
            <a:buChar char="•"/>
          </a:pPr>
          <a:r>
            <a:rPr lang="es-HN" sz="1300" b="0" i="0" dirty="0">
              <a:latin typeface="Avenir Light" panose="020B0402020203020204" pitchFamily="34" charset="77"/>
            </a:rPr>
            <a:t>se activa al anticipar sucesos o circunstancias que se juzgan como muy aversivas</a:t>
          </a:r>
          <a:endParaRPr lang="es-MX" sz="1300" b="0" i="0" dirty="0">
            <a:latin typeface="Avenir Light" panose="020B0402020203020204" pitchFamily="34" charset="77"/>
          </a:endParaRPr>
        </a:p>
      </dgm:t>
    </dgm:pt>
    <dgm:pt modelId="{BCA30097-7DAC-5F41-BAD3-61EEE5822ECF}" type="parTrans" cxnId="{1EB662B0-FF9B-C646-8B7E-7F6B7A9622CC}">
      <dgm:prSet/>
      <dgm:spPr/>
      <dgm:t>
        <a:bodyPr/>
        <a:lstStyle/>
        <a:p>
          <a:endParaRPr lang="es-MX"/>
        </a:p>
      </dgm:t>
    </dgm:pt>
    <dgm:pt modelId="{4CED02E9-B92A-D348-AFAD-BA55DF66F49E}" type="sibTrans" cxnId="{1EB662B0-FF9B-C646-8B7E-7F6B7A9622CC}">
      <dgm:prSet/>
      <dgm:spPr/>
      <dgm:t>
        <a:bodyPr/>
        <a:lstStyle/>
        <a:p>
          <a:endParaRPr lang="es-MX"/>
        </a:p>
      </dgm:t>
    </dgm:pt>
    <dgm:pt modelId="{381CB5FB-6782-A643-983F-8EDB01184B43}">
      <dgm:prSet phldrT="[Texto]" custT="1"/>
      <dgm:spPr/>
      <dgm:t>
        <a:bodyPr/>
        <a:lstStyle/>
        <a:p>
          <a:pPr algn="just">
            <a:buFont typeface="Arial" panose="020B0604020202020204" pitchFamily="34" charset="0"/>
            <a:buChar char="•"/>
          </a:pPr>
          <a:endParaRPr lang="es-MX" sz="1300" b="0" i="0" dirty="0">
            <a:latin typeface="Avenir Light" panose="020B0402020203020204" pitchFamily="34" charset="77"/>
          </a:endParaRPr>
        </a:p>
      </dgm:t>
    </dgm:pt>
    <dgm:pt modelId="{6C6E7A77-AE33-6A42-8506-F4A9AB117934}" type="parTrans" cxnId="{7ADFCADD-40A0-7D4A-A585-13F0FD6103CE}">
      <dgm:prSet/>
      <dgm:spPr/>
      <dgm:t>
        <a:bodyPr/>
        <a:lstStyle/>
        <a:p>
          <a:endParaRPr lang="es-MX"/>
        </a:p>
      </dgm:t>
    </dgm:pt>
    <dgm:pt modelId="{3B4AAD8D-1AD8-9545-A8AB-12E6CBB4D778}" type="sibTrans" cxnId="{7ADFCADD-40A0-7D4A-A585-13F0FD6103CE}">
      <dgm:prSet/>
      <dgm:spPr/>
      <dgm:t>
        <a:bodyPr/>
        <a:lstStyle/>
        <a:p>
          <a:endParaRPr lang="es-MX"/>
        </a:p>
      </dgm:t>
    </dgm:pt>
    <dgm:pt modelId="{D314C98E-788D-C044-8722-473BAD6AABFE}" type="pres">
      <dgm:prSet presAssocID="{2B772628-4446-1344-8198-FBB37F48FE8A}" presName="Name0" presStyleCnt="0">
        <dgm:presLayoutVars>
          <dgm:dir/>
          <dgm:animLvl val="lvl"/>
          <dgm:resizeHandles/>
        </dgm:presLayoutVars>
      </dgm:prSet>
      <dgm:spPr/>
    </dgm:pt>
    <dgm:pt modelId="{8DF14512-0795-FA43-9913-A9A1B9A37D56}" type="pres">
      <dgm:prSet presAssocID="{FFA9C1C4-7972-A549-A52E-1E6566F7D747}" presName="linNode" presStyleCnt="0"/>
      <dgm:spPr/>
    </dgm:pt>
    <dgm:pt modelId="{B17A4A16-C442-B54D-94A0-8065BB199CC1}" type="pres">
      <dgm:prSet presAssocID="{FFA9C1C4-7972-A549-A52E-1E6566F7D747}" presName="parentShp" presStyleLbl="node1" presStyleIdx="0" presStyleCnt="2">
        <dgm:presLayoutVars>
          <dgm:bulletEnabled val="1"/>
        </dgm:presLayoutVars>
      </dgm:prSet>
      <dgm:spPr/>
    </dgm:pt>
    <dgm:pt modelId="{2CA017DD-436D-1F44-A32C-9978EF1DFF76}" type="pres">
      <dgm:prSet presAssocID="{FFA9C1C4-7972-A549-A52E-1E6566F7D747}" presName="childShp" presStyleLbl="bgAccFollowNode1" presStyleIdx="0" presStyleCnt="2">
        <dgm:presLayoutVars>
          <dgm:bulletEnabled val="1"/>
        </dgm:presLayoutVars>
      </dgm:prSet>
      <dgm:spPr/>
    </dgm:pt>
    <dgm:pt modelId="{76243A0D-BBEC-5F4D-82A4-084EF35BB24A}" type="pres">
      <dgm:prSet presAssocID="{CE010F7A-C225-3D4C-86E8-ABDCE8DA0F09}" presName="spacing" presStyleCnt="0"/>
      <dgm:spPr/>
    </dgm:pt>
    <dgm:pt modelId="{69B09787-A5C7-714B-BC17-4DE1710F8A33}" type="pres">
      <dgm:prSet presAssocID="{5A53B343-6872-CE44-A935-CCB1A48BE5E2}" presName="linNode" presStyleCnt="0"/>
      <dgm:spPr/>
    </dgm:pt>
    <dgm:pt modelId="{0D9CCCE4-047F-ED40-897D-E07A3430E79F}" type="pres">
      <dgm:prSet presAssocID="{5A53B343-6872-CE44-A935-CCB1A48BE5E2}" presName="parentShp" presStyleLbl="node1" presStyleIdx="1" presStyleCnt="2">
        <dgm:presLayoutVars>
          <dgm:bulletEnabled val="1"/>
        </dgm:presLayoutVars>
      </dgm:prSet>
      <dgm:spPr/>
    </dgm:pt>
    <dgm:pt modelId="{CC381430-597D-9342-90EE-905A8EE7C8C9}" type="pres">
      <dgm:prSet presAssocID="{5A53B343-6872-CE44-A935-CCB1A48BE5E2}" presName="childShp" presStyleLbl="bgAccFollowNode1" presStyleIdx="1" presStyleCnt="2">
        <dgm:presLayoutVars>
          <dgm:bulletEnabled val="1"/>
        </dgm:presLayoutVars>
      </dgm:prSet>
      <dgm:spPr/>
    </dgm:pt>
  </dgm:ptLst>
  <dgm:cxnLst>
    <dgm:cxn modelId="{B7226139-4B1F-894C-B97E-E18161702CAF}" srcId="{2B772628-4446-1344-8198-FBB37F48FE8A}" destId="{FFA9C1C4-7972-A549-A52E-1E6566F7D747}" srcOrd="0" destOrd="0" parTransId="{76887BE9-8404-5941-AD4D-9C561621D75F}" sibTransId="{CE010F7A-C225-3D4C-86E8-ABDCE8DA0F09}"/>
    <dgm:cxn modelId="{A6C6AC52-20A9-C947-B445-CC50615A8083}" type="presOf" srcId="{FFA9C1C4-7972-A549-A52E-1E6566F7D747}" destId="{B17A4A16-C442-B54D-94A0-8065BB199CC1}" srcOrd="0" destOrd="0" presId="urn:microsoft.com/office/officeart/2005/8/layout/vList6"/>
    <dgm:cxn modelId="{0EE6A157-9128-944A-8239-048ACA38C5F9}" srcId="{FFA9C1C4-7972-A549-A52E-1E6566F7D747}" destId="{EB533CA0-3740-AA46-893D-D96E35209B53}" srcOrd="0" destOrd="0" parTransId="{2AF1F6BB-1343-2D4A-9954-19D4DC96970F}" sibTransId="{FFA14351-B37D-BF4C-9428-04B06DFE2869}"/>
    <dgm:cxn modelId="{653E1058-C3DD-974B-A1E2-FABD77C42C39}" type="presOf" srcId="{0312DA9D-A0D2-1141-8F5C-9B96BB84E006}" destId="{CC381430-597D-9342-90EE-905A8EE7C8C9}" srcOrd="0" destOrd="0" presId="urn:microsoft.com/office/officeart/2005/8/layout/vList6"/>
    <dgm:cxn modelId="{3863165A-4B38-2B46-9487-FA282C3CD134}" srcId="{5A53B343-6872-CE44-A935-CCB1A48BE5E2}" destId="{3718C290-6CC2-5E40-B943-C77F42DE7CF9}" srcOrd="3" destOrd="0" parTransId="{2A40F953-A8F9-C74C-81D4-656C226DDCBA}" sibTransId="{D2F867F1-3140-E945-8720-2F5F158577B0}"/>
    <dgm:cxn modelId="{17998A8B-F5F5-104D-A3FE-261610977A5D}" type="presOf" srcId="{3718C290-6CC2-5E40-B943-C77F42DE7CF9}" destId="{CC381430-597D-9342-90EE-905A8EE7C8C9}" srcOrd="0" destOrd="3" presId="urn:microsoft.com/office/officeart/2005/8/layout/vList6"/>
    <dgm:cxn modelId="{59AA55A7-5247-AD44-A278-D78387E79425}" type="presOf" srcId="{C378BFF5-8F16-B640-BFBE-EC0842B95BA6}" destId="{CC381430-597D-9342-90EE-905A8EE7C8C9}" srcOrd="0" destOrd="2" presId="urn:microsoft.com/office/officeart/2005/8/layout/vList6"/>
    <dgm:cxn modelId="{A76884AF-A733-A745-B3D7-2CC9EFFF02F0}" type="presOf" srcId="{2B772628-4446-1344-8198-FBB37F48FE8A}" destId="{D314C98E-788D-C044-8722-473BAD6AABFE}" srcOrd="0" destOrd="0" presId="urn:microsoft.com/office/officeart/2005/8/layout/vList6"/>
    <dgm:cxn modelId="{1EB662B0-FF9B-C646-8B7E-7F6B7A9622CC}" srcId="{5A53B343-6872-CE44-A935-CCB1A48BE5E2}" destId="{C378BFF5-8F16-B640-BFBE-EC0842B95BA6}" srcOrd="2" destOrd="0" parTransId="{BCA30097-7DAC-5F41-BAD3-61EEE5822ECF}" sibTransId="{4CED02E9-B92A-D348-AFAD-BA55DF66F49E}"/>
    <dgm:cxn modelId="{D9A6BDB0-6E75-074D-B4F7-591E0BF1A97D}" type="presOf" srcId="{EB533CA0-3740-AA46-893D-D96E35209B53}" destId="{2CA017DD-436D-1F44-A32C-9978EF1DFF76}" srcOrd="0" destOrd="0" presId="urn:microsoft.com/office/officeart/2005/8/layout/vList6"/>
    <dgm:cxn modelId="{E8B94AC1-638F-6C47-AED9-45B0D826BE54}" srcId="{2B772628-4446-1344-8198-FBB37F48FE8A}" destId="{5A53B343-6872-CE44-A935-CCB1A48BE5E2}" srcOrd="1" destOrd="0" parTransId="{35C85115-CBBB-7649-B2EB-66BBB09F8C30}" sibTransId="{7EF6175B-7AD2-9546-8DB7-380FCFB8D645}"/>
    <dgm:cxn modelId="{0581BBDD-116B-0640-91FD-DA997F718E98}" type="presOf" srcId="{5A53B343-6872-CE44-A935-CCB1A48BE5E2}" destId="{0D9CCCE4-047F-ED40-897D-E07A3430E79F}" srcOrd="0" destOrd="0" presId="urn:microsoft.com/office/officeart/2005/8/layout/vList6"/>
    <dgm:cxn modelId="{7ADFCADD-40A0-7D4A-A585-13F0FD6103CE}" srcId="{5A53B343-6872-CE44-A935-CCB1A48BE5E2}" destId="{381CB5FB-6782-A643-983F-8EDB01184B43}" srcOrd="1" destOrd="0" parTransId="{6C6E7A77-AE33-6A42-8506-F4A9AB117934}" sibTransId="{3B4AAD8D-1AD8-9545-A8AB-12E6CBB4D778}"/>
    <dgm:cxn modelId="{7B0F45E7-6D8C-664F-861D-D41DCAD4E7EF}" srcId="{5A53B343-6872-CE44-A935-CCB1A48BE5E2}" destId="{0312DA9D-A0D2-1141-8F5C-9B96BB84E006}" srcOrd="0" destOrd="0" parTransId="{6E0341BD-D1FE-BA43-B21F-7104612F4D45}" sibTransId="{88822490-1BB2-BB4B-80F7-D89456620EC6}"/>
    <dgm:cxn modelId="{53D874EB-2ABD-174E-8B37-F20228E06BA9}" type="presOf" srcId="{381CB5FB-6782-A643-983F-8EDB01184B43}" destId="{CC381430-597D-9342-90EE-905A8EE7C8C9}" srcOrd="0" destOrd="1" presId="urn:microsoft.com/office/officeart/2005/8/layout/vList6"/>
    <dgm:cxn modelId="{909C0256-CBA7-8F49-9EB0-BF68FF7D2648}" type="presParOf" srcId="{D314C98E-788D-C044-8722-473BAD6AABFE}" destId="{8DF14512-0795-FA43-9913-A9A1B9A37D56}" srcOrd="0" destOrd="0" presId="urn:microsoft.com/office/officeart/2005/8/layout/vList6"/>
    <dgm:cxn modelId="{9A8F2072-BCD0-D948-8743-AA426A360C16}" type="presParOf" srcId="{8DF14512-0795-FA43-9913-A9A1B9A37D56}" destId="{B17A4A16-C442-B54D-94A0-8065BB199CC1}" srcOrd="0" destOrd="0" presId="urn:microsoft.com/office/officeart/2005/8/layout/vList6"/>
    <dgm:cxn modelId="{A120D5EF-B961-4C40-B821-92EF71275702}" type="presParOf" srcId="{8DF14512-0795-FA43-9913-A9A1B9A37D56}" destId="{2CA017DD-436D-1F44-A32C-9978EF1DFF76}" srcOrd="1" destOrd="0" presId="urn:microsoft.com/office/officeart/2005/8/layout/vList6"/>
    <dgm:cxn modelId="{C7ACAF48-DC4E-D24E-87A4-5850E569DC6C}" type="presParOf" srcId="{D314C98E-788D-C044-8722-473BAD6AABFE}" destId="{76243A0D-BBEC-5F4D-82A4-084EF35BB24A}" srcOrd="1" destOrd="0" presId="urn:microsoft.com/office/officeart/2005/8/layout/vList6"/>
    <dgm:cxn modelId="{7A80FE70-50A1-E84C-B649-7DEA334776C7}" type="presParOf" srcId="{D314C98E-788D-C044-8722-473BAD6AABFE}" destId="{69B09787-A5C7-714B-BC17-4DE1710F8A33}" srcOrd="2" destOrd="0" presId="urn:microsoft.com/office/officeart/2005/8/layout/vList6"/>
    <dgm:cxn modelId="{CA8C75E1-5D7B-654F-9BE0-14F6662805C6}" type="presParOf" srcId="{69B09787-A5C7-714B-BC17-4DE1710F8A33}" destId="{0D9CCCE4-047F-ED40-897D-E07A3430E79F}" srcOrd="0" destOrd="0" presId="urn:microsoft.com/office/officeart/2005/8/layout/vList6"/>
    <dgm:cxn modelId="{C5D2400B-95FD-3846-B992-1A4533540DE1}" type="presParOf" srcId="{69B09787-A5C7-714B-BC17-4DE1710F8A33}" destId="{CC381430-597D-9342-90EE-905A8EE7C8C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1C5DF4-12CA-C94E-9EFF-481288F48A9D}" type="doc">
      <dgm:prSet loTypeId="urn:microsoft.com/office/officeart/2005/8/layout/process1" loCatId="" qsTypeId="urn:microsoft.com/office/officeart/2005/8/quickstyle/simple1" qsCatId="simple" csTypeId="urn:microsoft.com/office/officeart/2005/8/colors/colorful1" csCatId="colorful" phldr="1"/>
      <dgm:spPr/>
    </dgm:pt>
    <dgm:pt modelId="{9A43D586-FC31-4E4D-AD36-88C88FA14EFC}">
      <dgm:prSet phldrT="[Texto]"/>
      <dgm:spPr/>
      <dgm:t>
        <a:bodyPr/>
        <a:lstStyle/>
        <a:p>
          <a:r>
            <a:rPr lang="es-MX" b="0" i="0" dirty="0">
              <a:latin typeface="Avenir Light" panose="020B0402020203020204" pitchFamily="34" charset="77"/>
            </a:rPr>
            <a:t>Situación provocadora</a:t>
          </a:r>
        </a:p>
      </dgm:t>
    </dgm:pt>
    <dgm:pt modelId="{3C7131F9-14A4-5F4D-94EC-9BFEC480154D}" type="parTrans" cxnId="{DDF67840-15DA-3540-B3FD-F85DBB3B2942}">
      <dgm:prSet/>
      <dgm:spPr/>
      <dgm:t>
        <a:bodyPr/>
        <a:lstStyle/>
        <a:p>
          <a:endParaRPr lang="es-MX"/>
        </a:p>
      </dgm:t>
    </dgm:pt>
    <dgm:pt modelId="{D894FD6B-C8F3-154F-9E69-CEA4F3EE25BF}" type="sibTrans" cxnId="{DDF67840-15DA-3540-B3FD-F85DBB3B2942}">
      <dgm:prSet/>
      <dgm:spPr/>
      <dgm:t>
        <a:bodyPr/>
        <a:lstStyle/>
        <a:p>
          <a:endParaRPr lang="es-MX"/>
        </a:p>
      </dgm:t>
    </dgm:pt>
    <dgm:pt modelId="{913EDA88-4487-924F-A2DC-0553B67DE23A}">
      <dgm:prSet phldrT="[Texto]"/>
      <dgm:spPr/>
      <dgm:t>
        <a:bodyPr/>
        <a:lstStyle/>
        <a:p>
          <a:pPr>
            <a:buNone/>
          </a:pPr>
          <a:r>
            <a:rPr lang="es-HN" b="0" i="0" dirty="0">
              <a:latin typeface="Avenir Light" panose="020B0402020203020204" pitchFamily="34" charset="77"/>
            </a:rPr>
            <a:t>Pensamiento/Valoración ansiosa</a:t>
          </a:r>
          <a:endParaRPr lang="es-MX" b="0" i="0" dirty="0">
            <a:latin typeface="Avenir Light" panose="020B0402020203020204" pitchFamily="34" charset="77"/>
          </a:endParaRPr>
        </a:p>
      </dgm:t>
    </dgm:pt>
    <dgm:pt modelId="{81A19FF7-7058-E84C-A475-64FC77A4A193}" type="parTrans" cxnId="{E3B76116-55B8-504A-A368-437270EE6F1B}">
      <dgm:prSet/>
      <dgm:spPr/>
      <dgm:t>
        <a:bodyPr/>
        <a:lstStyle/>
        <a:p>
          <a:endParaRPr lang="es-MX"/>
        </a:p>
      </dgm:t>
    </dgm:pt>
    <dgm:pt modelId="{70AE4107-08FF-1249-BEFD-09135A2575E2}" type="sibTrans" cxnId="{E3B76116-55B8-504A-A368-437270EE6F1B}">
      <dgm:prSet/>
      <dgm:spPr/>
      <dgm:t>
        <a:bodyPr/>
        <a:lstStyle/>
        <a:p>
          <a:endParaRPr lang="es-MX"/>
        </a:p>
      </dgm:t>
    </dgm:pt>
    <dgm:pt modelId="{E948791D-E1D5-9346-BC3A-A3F9C75DA51A}">
      <dgm:prSet phldrT="[Texto]"/>
      <dgm:spPr/>
      <dgm:t>
        <a:bodyPr/>
        <a:lstStyle/>
        <a:p>
          <a:r>
            <a:rPr lang="es-MX" b="0" i="0" dirty="0">
              <a:latin typeface="Avenir Light" panose="020B0402020203020204" pitchFamily="34" charset="77"/>
            </a:rPr>
            <a:t>Ansiedad</a:t>
          </a:r>
        </a:p>
      </dgm:t>
    </dgm:pt>
    <dgm:pt modelId="{703219DC-556C-354E-BCF7-E69079EEBCA7}" type="parTrans" cxnId="{06297B4E-527F-1242-A210-123BFE49D83D}">
      <dgm:prSet/>
      <dgm:spPr/>
      <dgm:t>
        <a:bodyPr/>
        <a:lstStyle/>
        <a:p>
          <a:endParaRPr lang="es-MX"/>
        </a:p>
      </dgm:t>
    </dgm:pt>
    <dgm:pt modelId="{C267548A-C9F5-2B42-8D82-0EF415C43525}" type="sibTrans" cxnId="{06297B4E-527F-1242-A210-123BFE49D83D}">
      <dgm:prSet/>
      <dgm:spPr/>
      <dgm:t>
        <a:bodyPr/>
        <a:lstStyle/>
        <a:p>
          <a:endParaRPr lang="es-MX"/>
        </a:p>
      </dgm:t>
    </dgm:pt>
    <dgm:pt modelId="{C785DC8D-3889-6B49-A469-9E92082317E2}" type="pres">
      <dgm:prSet presAssocID="{A41C5DF4-12CA-C94E-9EFF-481288F48A9D}" presName="Name0" presStyleCnt="0">
        <dgm:presLayoutVars>
          <dgm:dir/>
          <dgm:resizeHandles val="exact"/>
        </dgm:presLayoutVars>
      </dgm:prSet>
      <dgm:spPr/>
    </dgm:pt>
    <dgm:pt modelId="{F0AE8254-62A9-8C42-A66E-B519F16BEA8E}" type="pres">
      <dgm:prSet presAssocID="{9A43D586-FC31-4E4D-AD36-88C88FA14EFC}" presName="node" presStyleLbl="node1" presStyleIdx="0" presStyleCnt="3">
        <dgm:presLayoutVars>
          <dgm:bulletEnabled val="1"/>
        </dgm:presLayoutVars>
      </dgm:prSet>
      <dgm:spPr/>
    </dgm:pt>
    <dgm:pt modelId="{35D98431-7CCB-474D-A528-97F322D4F8CD}" type="pres">
      <dgm:prSet presAssocID="{D894FD6B-C8F3-154F-9E69-CEA4F3EE25BF}" presName="sibTrans" presStyleLbl="sibTrans2D1" presStyleIdx="0" presStyleCnt="2"/>
      <dgm:spPr/>
    </dgm:pt>
    <dgm:pt modelId="{44804296-84F3-6843-B4D9-7EEE844BD78E}" type="pres">
      <dgm:prSet presAssocID="{D894FD6B-C8F3-154F-9E69-CEA4F3EE25BF}" presName="connectorText" presStyleLbl="sibTrans2D1" presStyleIdx="0" presStyleCnt="2"/>
      <dgm:spPr/>
    </dgm:pt>
    <dgm:pt modelId="{21720A18-3F87-A442-9A59-067040827ECF}" type="pres">
      <dgm:prSet presAssocID="{913EDA88-4487-924F-A2DC-0553B67DE23A}" presName="node" presStyleLbl="node1" presStyleIdx="1" presStyleCnt="3">
        <dgm:presLayoutVars>
          <dgm:bulletEnabled val="1"/>
        </dgm:presLayoutVars>
      </dgm:prSet>
      <dgm:spPr/>
    </dgm:pt>
    <dgm:pt modelId="{C0B5C3D8-E350-4F45-8105-0A91C960A1F5}" type="pres">
      <dgm:prSet presAssocID="{70AE4107-08FF-1249-BEFD-09135A2575E2}" presName="sibTrans" presStyleLbl="sibTrans2D1" presStyleIdx="1" presStyleCnt="2"/>
      <dgm:spPr/>
    </dgm:pt>
    <dgm:pt modelId="{631569C4-7A77-C742-B8D5-0EDFC20D954D}" type="pres">
      <dgm:prSet presAssocID="{70AE4107-08FF-1249-BEFD-09135A2575E2}" presName="connectorText" presStyleLbl="sibTrans2D1" presStyleIdx="1" presStyleCnt="2"/>
      <dgm:spPr/>
    </dgm:pt>
    <dgm:pt modelId="{BAB79836-B705-6A4F-A7E6-122C5D6D999E}" type="pres">
      <dgm:prSet presAssocID="{E948791D-E1D5-9346-BC3A-A3F9C75DA51A}" presName="node" presStyleLbl="node1" presStyleIdx="2" presStyleCnt="3">
        <dgm:presLayoutVars>
          <dgm:bulletEnabled val="1"/>
        </dgm:presLayoutVars>
      </dgm:prSet>
      <dgm:spPr/>
    </dgm:pt>
  </dgm:ptLst>
  <dgm:cxnLst>
    <dgm:cxn modelId="{67FE3C00-1D27-A446-8253-B7FCB97C807A}" type="presOf" srcId="{A41C5DF4-12CA-C94E-9EFF-481288F48A9D}" destId="{C785DC8D-3889-6B49-A469-9E92082317E2}" srcOrd="0" destOrd="0" presId="urn:microsoft.com/office/officeart/2005/8/layout/process1"/>
    <dgm:cxn modelId="{C3F79C0B-8010-404D-BF59-DBFB45AD72E0}" type="presOf" srcId="{D894FD6B-C8F3-154F-9E69-CEA4F3EE25BF}" destId="{44804296-84F3-6843-B4D9-7EEE844BD78E}" srcOrd="1" destOrd="0" presId="urn:microsoft.com/office/officeart/2005/8/layout/process1"/>
    <dgm:cxn modelId="{E3B76116-55B8-504A-A368-437270EE6F1B}" srcId="{A41C5DF4-12CA-C94E-9EFF-481288F48A9D}" destId="{913EDA88-4487-924F-A2DC-0553B67DE23A}" srcOrd="1" destOrd="0" parTransId="{81A19FF7-7058-E84C-A475-64FC77A4A193}" sibTransId="{70AE4107-08FF-1249-BEFD-09135A2575E2}"/>
    <dgm:cxn modelId="{404FC52D-A134-BC49-811C-0A7AE38D07BE}" type="presOf" srcId="{E948791D-E1D5-9346-BC3A-A3F9C75DA51A}" destId="{BAB79836-B705-6A4F-A7E6-122C5D6D999E}" srcOrd="0" destOrd="0" presId="urn:microsoft.com/office/officeart/2005/8/layout/process1"/>
    <dgm:cxn modelId="{DDF67840-15DA-3540-B3FD-F85DBB3B2942}" srcId="{A41C5DF4-12CA-C94E-9EFF-481288F48A9D}" destId="{9A43D586-FC31-4E4D-AD36-88C88FA14EFC}" srcOrd="0" destOrd="0" parTransId="{3C7131F9-14A4-5F4D-94EC-9BFEC480154D}" sibTransId="{D894FD6B-C8F3-154F-9E69-CEA4F3EE25BF}"/>
    <dgm:cxn modelId="{06297B4E-527F-1242-A210-123BFE49D83D}" srcId="{A41C5DF4-12CA-C94E-9EFF-481288F48A9D}" destId="{E948791D-E1D5-9346-BC3A-A3F9C75DA51A}" srcOrd="2" destOrd="0" parTransId="{703219DC-556C-354E-BCF7-E69079EEBCA7}" sibTransId="{C267548A-C9F5-2B42-8D82-0EF415C43525}"/>
    <dgm:cxn modelId="{57D26A54-1153-8143-9A0F-4D28D130EA33}" type="presOf" srcId="{70AE4107-08FF-1249-BEFD-09135A2575E2}" destId="{C0B5C3D8-E350-4F45-8105-0A91C960A1F5}" srcOrd="0" destOrd="0" presId="urn:microsoft.com/office/officeart/2005/8/layout/process1"/>
    <dgm:cxn modelId="{62BE9671-2484-5D43-BFAA-540F4A6DAD8C}" type="presOf" srcId="{913EDA88-4487-924F-A2DC-0553B67DE23A}" destId="{21720A18-3F87-A442-9A59-067040827ECF}" srcOrd="0" destOrd="0" presId="urn:microsoft.com/office/officeart/2005/8/layout/process1"/>
    <dgm:cxn modelId="{5695AE90-9C57-244C-BF78-4C5867118DF3}" type="presOf" srcId="{70AE4107-08FF-1249-BEFD-09135A2575E2}" destId="{631569C4-7A77-C742-B8D5-0EDFC20D954D}" srcOrd="1" destOrd="0" presId="urn:microsoft.com/office/officeart/2005/8/layout/process1"/>
    <dgm:cxn modelId="{F7AC9D91-1FB1-B249-BBF5-1D1FC1F6E0C0}" type="presOf" srcId="{9A43D586-FC31-4E4D-AD36-88C88FA14EFC}" destId="{F0AE8254-62A9-8C42-A66E-B519F16BEA8E}" srcOrd="0" destOrd="0" presId="urn:microsoft.com/office/officeart/2005/8/layout/process1"/>
    <dgm:cxn modelId="{888D3ADA-979E-3F48-9BBC-966ADC22B68E}" type="presOf" srcId="{D894FD6B-C8F3-154F-9E69-CEA4F3EE25BF}" destId="{35D98431-7CCB-474D-A528-97F322D4F8CD}" srcOrd="0" destOrd="0" presId="urn:microsoft.com/office/officeart/2005/8/layout/process1"/>
    <dgm:cxn modelId="{F2B78EF6-D093-0145-9DC1-1FA4E325D7C7}" type="presParOf" srcId="{C785DC8D-3889-6B49-A469-9E92082317E2}" destId="{F0AE8254-62A9-8C42-A66E-B519F16BEA8E}" srcOrd="0" destOrd="0" presId="urn:microsoft.com/office/officeart/2005/8/layout/process1"/>
    <dgm:cxn modelId="{532BBD0C-A805-4948-AB24-FE4264D20237}" type="presParOf" srcId="{C785DC8D-3889-6B49-A469-9E92082317E2}" destId="{35D98431-7CCB-474D-A528-97F322D4F8CD}" srcOrd="1" destOrd="0" presId="urn:microsoft.com/office/officeart/2005/8/layout/process1"/>
    <dgm:cxn modelId="{EBC5C200-DECB-5940-B399-A9B8E6C3EE0C}" type="presParOf" srcId="{35D98431-7CCB-474D-A528-97F322D4F8CD}" destId="{44804296-84F3-6843-B4D9-7EEE844BD78E}" srcOrd="0" destOrd="0" presId="urn:microsoft.com/office/officeart/2005/8/layout/process1"/>
    <dgm:cxn modelId="{4812FF51-EAA8-3843-B1AB-704CEC8EF92E}" type="presParOf" srcId="{C785DC8D-3889-6B49-A469-9E92082317E2}" destId="{21720A18-3F87-A442-9A59-067040827ECF}" srcOrd="2" destOrd="0" presId="urn:microsoft.com/office/officeart/2005/8/layout/process1"/>
    <dgm:cxn modelId="{CCEDDA13-CDBF-FA4E-8072-5934E6902377}" type="presParOf" srcId="{C785DC8D-3889-6B49-A469-9E92082317E2}" destId="{C0B5C3D8-E350-4F45-8105-0A91C960A1F5}" srcOrd="3" destOrd="0" presId="urn:microsoft.com/office/officeart/2005/8/layout/process1"/>
    <dgm:cxn modelId="{8188BD76-3B7A-1046-9A49-8D8725746BD3}" type="presParOf" srcId="{C0B5C3D8-E350-4F45-8105-0A91C960A1F5}" destId="{631569C4-7A77-C742-B8D5-0EDFC20D954D}" srcOrd="0" destOrd="0" presId="urn:microsoft.com/office/officeart/2005/8/layout/process1"/>
    <dgm:cxn modelId="{231D787F-3580-F945-AFEB-6430F124B949}" type="presParOf" srcId="{C785DC8D-3889-6B49-A469-9E92082317E2}" destId="{BAB79836-B705-6A4F-A7E6-122C5D6D999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24425-EED9-4B26-B51F-2BD2909BFBAB}">
      <dsp:nvSpPr>
        <dsp:cNvPr id="0" name=""/>
        <dsp:cNvSpPr/>
      </dsp:nvSpPr>
      <dsp:spPr>
        <a:xfrm>
          <a:off x="0" y="531"/>
          <a:ext cx="10515600" cy="12447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0F925-315E-423E-8366-0B61F3AC62B7}">
      <dsp:nvSpPr>
        <dsp:cNvPr id="0" name=""/>
        <dsp:cNvSpPr/>
      </dsp:nvSpPr>
      <dsp:spPr>
        <a:xfrm>
          <a:off x="376522" y="280590"/>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0264E-5A3B-4E0D-AFC6-DCD662879AB4}">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100000"/>
            </a:lnSpc>
            <a:spcBef>
              <a:spcPct val="0"/>
            </a:spcBef>
            <a:spcAft>
              <a:spcPct val="35000"/>
            </a:spcAft>
            <a:buNone/>
          </a:pPr>
          <a:r>
            <a:rPr lang="es-HN" sz="1800" b="0" i="0" kern="1200" dirty="0">
              <a:latin typeface="Avenir Light" panose="020B0402020203020204" pitchFamily="34" charset="77"/>
            </a:rPr>
            <a:t>Como parte de nuestra naturaleza emocional, el miedo se produce como respuesta adaptativa sana a una amenaza percibida o peligro para la propia seguridad física o psíquica</a:t>
          </a:r>
          <a:endParaRPr lang="en-US" sz="1800" b="0" i="0" kern="1200" dirty="0">
            <a:latin typeface="Avenir Light" panose="020B0402020203020204" pitchFamily="34" charset="77"/>
          </a:endParaRPr>
        </a:p>
      </dsp:txBody>
      <dsp:txXfrm>
        <a:off x="1437631" y="531"/>
        <a:ext cx="9077968" cy="1244702"/>
      </dsp:txXfrm>
    </dsp:sp>
    <dsp:sp modelId="{A8DD60E1-C8F8-4EBE-BD4D-47ED92C2122E}">
      <dsp:nvSpPr>
        <dsp:cNvPr id="0" name=""/>
        <dsp:cNvSpPr/>
      </dsp:nvSpPr>
      <dsp:spPr>
        <a:xfrm>
          <a:off x="0" y="1556410"/>
          <a:ext cx="10515600" cy="12447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ADA4E-4651-410B-862F-C6B747353C4A}">
      <dsp:nvSpPr>
        <dsp:cNvPr id="0" name=""/>
        <dsp:cNvSpPr/>
      </dsp:nvSpPr>
      <dsp:spPr>
        <a:xfrm>
          <a:off x="376522" y="1836468"/>
          <a:ext cx="684586" cy="684586"/>
        </a:xfrm>
        <a:prstGeom prst="rect">
          <a:avLst/>
        </a:prstGeom>
        <a:blipFill>
          <a:blip xmlns:r="http://schemas.openxmlformats.org/officeDocument/2006/relationships" r:embed="rId2"/>
          <a:srcRect/>
          <a:stretch>
            <a:fillRect t="-3000" b="-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6AAE2-90B5-4E86-AF23-72FA4AA5802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100000"/>
            </a:lnSpc>
            <a:spcBef>
              <a:spcPct val="0"/>
            </a:spcBef>
            <a:spcAft>
              <a:spcPct val="35000"/>
            </a:spcAft>
            <a:buNone/>
          </a:pPr>
          <a:r>
            <a:rPr lang="es-HN" sz="1800" b="0" i="0" kern="1200" dirty="0">
              <a:latin typeface="Avenir Light" panose="020B0402020203020204" pitchFamily="34" charset="77"/>
            </a:rPr>
            <a:t>Advierte a los individuos de una amenaza inminente y de la necesidad de una acción defensiva </a:t>
          </a:r>
          <a:endParaRPr lang="en-US" sz="1800" b="0" i="0" kern="1200" dirty="0">
            <a:latin typeface="Avenir Light" panose="020B0402020203020204" pitchFamily="34" charset="77"/>
          </a:endParaRPr>
        </a:p>
      </dsp:txBody>
      <dsp:txXfrm>
        <a:off x="1437631" y="1556410"/>
        <a:ext cx="9077968" cy="1244702"/>
      </dsp:txXfrm>
    </dsp:sp>
    <dsp:sp modelId="{AE18E3BE-FBC8-4334-A546-0E4AFCC13E2A}">
      <dsp:nvSpPr>
        <dsp:cNvPr id="0" name=""/>
        <dsp:cNvSpPr/>
      </dsp:nvSpPr>
      <dsp:spPr>
        <a:xfrm>
          <a:off x="0" y="3112289"/>
          <a:ext cx="10515600" cy="12447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6E4FDC-C66A-4E6A-95AC-64BA37193ED5}">
      <dsp:nvSpPr>
        <dsp:cNvPr id="0" name=""/>
        <dsp:cNvSpPr/>
      </dsp:nvSpPr>
      <dsp:spPr>
        <a:xfrm>
          <a:off x="376522" y="3392347"/>
          <a:ext cx="684586" cy="68458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1F9EC-FE10-4DCF-9EDE-DB56350D939B}">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100000"/>
            </a:lnSpc>
            <a:spcBef>
              <a:spcPct val="0"/>
            </a:spcBef>
            <a:spcAft>
              <a:spcPct val="35000"/>
            </a:spcAft>
            <a:buNone/>
          </a:pPr>
          <a:r>
            <a:rPr lang="es-HN" sz="1800" b="0" i="0" kern="1200" dirty="0">
              <a:latin typeface="Avenir Light" panose="020B0402020203020204" pitchFamily="34" charset="77"/>
            </a:rPr>
            <a:t>Sin embargo, el miedo también puede ser maladaptativo cuando se produce en una situación neutral o no amenazante que sea malinterpretada como representativa de un peligro o amenaza potencial. </a:t>
          </a:r>
          <a:endParaRPr lang="en-US" sz="1800" b="0" i="0" kern="1200" dirty="0">
            <a:latin typeface="Avenir Light" panose="020B0402020203020204" pitchFamily="34" charset="77"/>
          </a:endParaRPr>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017DD-436D-1F44-A32C-9978EF1DFF76}">
      <dsp:nvSpPr>
        <dsp:cNvPr id="0" name=""/>
        <dsp:cNvSpPr/>
      </dsp:nvSpPr>
      <dsp:spPr>
        <a:xfrm>
          <a:off x="4206240" y="637"/>
          <a:ext cx="6309360" cy="2486976"/>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r>
            <a:rPr lang="es-HN" sz="1600" kern="1200" dirty="0">
              <a:latin typeface="Avenir Light" panose="020B0402020203020204" pitchFamily="34" charset="77"/>
            </a:rPr>
            <a:t>Es un estado neurofisiológico automático primitivo de alarma que conlleva la valoración cognitiva de una amenaza o peligro inminente para la seguridad física o psíquica de un individuo. </a:t>
          </a:r>
          <a:endParaRPr lang="es-MX" sz="1600" kern="1200" dirty="0"/>
        </a:p>
      </dsp:txBody>
      <dsp:txXfrm>
        <a:off x="4206240" y="311509"/>
        <a:ext cx="5376744" cy="1865232"/>
      </dsp:txXfrm>
    </dsp:sp>
    <dsp:sp modelId="{B17A4A16-C442-B54D-94A0-8065BB199CC1}">
      <dsp:nvSpPr>
        <dsp:cNvPr id="0" name=""/>
        <dsp:cNvSpPr/>
      </dsp:nvSpPr>
      <dsp:spPr>
        <a:xfrm>
          <a:off x="0" y="637"/>
          <a:ext cx="4206240" cy="248697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s-MX" sz="6200" b="0" i="0" kern="1200" dirty="0">
              <a:latin typeface="Avenir Light" panose="020B0402020203020204" pitchFamily="34" charset="77"/>
            </a:rPr>
            <a:t>Miedo</a:t>
          </a:r>
        </a:p>
      </dsp:txBody>
      <dsp:txXfrm>
        <a:off x="121404" y="122041"/>
        <a:ext cx="3963432" cy="2244168"/>
      </dsp:txXfrm>
    </dsp:sp>
    <dsp:sp modelId="{CC381430-597D-9342-90EE-905A8EE7C8C9}">
      <dsp:nvSpPr>
        <dsp:cNvPr id="0" name=""/>
        <dsp:cNvSpPr/>
      </dsp:nvSpPr>
      <dsp:spPr>
        <a:xfrm>
          <a:off x="4206240" y="2736311"/>
          <a:ext cx="6309360" cy="2486976"/>
        </a:xfrm>
        <a:prstGeom prst="rightArrow">
          <a:avLst>
            <a:gd name="adj1" fmla="val 75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just" defTabSz="577850">
            <a:lnSpc>
              <a:spcPct val="90000"/>
            </a:lnSpc>
            <a:spcBef>
              <a:spcPct val="0"/>
            </a:spcBef>
            <a:spcAft>
              <a:spcPct val="15000"/>
            </a:spcAft>
            <a:buFont typeface="Arial" panose="020B0604020202020204" pitchFamily="34" charset="0"/>
            <a:buChar char="•"/>
          </a:pPr>
          <a:r>
            <a:rPr lang="es-HN" sz="1300" b="0" i="0" kern="1200" dirty="0">
              <a:latin typeface="Avenir Light" panose="020B0402020203020204" pitchFamily="34" charset="77"/>
            </a:rPr>
            <a:t>Es un sistema complejo de respuesta conductual, fisiológica, afectiva y cognitiva (es decir, a modo de amenaza) que</a:t>
          </a:r>
          <a:endParaRPr lang="es-MX" sz="1300" b="0" i="0" kern="1200" dirty="0">
            <a:latin typeface="Avenir Light" panose="020B0402020203020204" pitchFamily="34" charset="77"/>
          </a:endParaRPr>
        </a:p>
        <a:p>
          <a:pPr marL="114300" lvl="1" indent="-114300" algn="just" defTabSz="577850">
            <a:lnSpc>
              <a:spcPct val="90000"/>
            </a:lnSpc>
            <a:spcBef>
              <a:spcPct val="0"/>
            </a:spcBef>
            <a:spcAft>
              <a:spcPct val="15000"/>
            </a:spcAft>
            <a:buFont typeface="Arial" panose="020B0604020202020204" pitchFamily="34" charset="0"/>
            <a:buChar char="•"/>
          </a:pPr>
          <a:endParaRPr lang="es-MX" sz="1300" b="0" i="0" kern="1200" dirty="0">
            <a:latin typeface="Avenir Light" panose="020B0402020203020204" pitchFamily="34" charset="77"/>
          </a:endParaRPr>
        </a:p>
        <a:p>
          <a:pPr marL="114300" lvl="1" indent="-114300" algn="just" defTabSz="577850">
            <a:lnSpc>
              <a:spcPct val="90000"/>
            </a:lnSpc>
            <a:spcBef>
              <a:spcPct val="0"/>
            </a:spcBef>
            <a:spcAft>
              <a:spcPct val="15000"/>
            </a:spcAft>
            <a:buFont typeface="Arial" panose="020B0604020202020204" pitchFamily="34" charset="0"/>
            <a:buChar char="•"/>
          </a:pPr>
          <a:r>
            <a:rPr lang="es-HN" sz="1300" b="0" i="0" kern="1200" dirty="0">
              <a:latin typeface="Avenir Light" panose="020B0402020203020204" pitchFamily="34" charset="77"/>
            </a:rPr>
            <a:t>se activa al anticipar sucesos o circunstancias que se juzgan como muy aversivas</a:t>
          </a:r>
          <a:endParaRPr lang="es-MX" sz="1300" b="0" i="0" kern="1200" dirty="0">
            <a:latin typeface="Avenir Light" panose="020B0402020203020204" pitchFamily="34" charset="77"/>
          </a:endParaRPr>
        </a:p>
        <a:p>
          <a:pPr marL="114300" lvl="1" indent="-114300" algn="just" defTabSz="577850">
            <a:lnSpc>
              <a:spcPct val="90000"/>
            </a:lnSpc>
            <a:spcBef>
              <a:spcPct val="0"/>
            </a:spcBef>
            <a:spcAft>
              <a:spcPct val="15000"/>
            </a:spcAft>
            <a:buFont typeface="Arial" panose="020B0604020202020204" pitchFamily="34" charset="0"/>
            <a:buChar char="•"/>
          </a:pPr>
          <a:r>
            <a:rPr lang="es-HN" sz="1300" b="0" i="0" kern="1200" dirty="0">
              <a:latin typeface="Avenir Light" panose="020B0402020203020204" pitchFamily="34" charset="77"/>
            </a:rPr>
            <a:t>porque se perciben como acontecimientos imprevisibles, incontrolables que potencialmente podrían amenazar los intereses vitales de un individuo</a:t>
          </a:r>
        </a:p>
      </dsp:txBody>
      <dsp:txXfrm>
        <a:off x="4206240" y="3047183"/>
        <a:ext cx="5376744" cy="1865232"/>
      </dsp:txXfrm>
    </dsp:sp>
    <dsp:sp modelId="{0D9CCCE4-047F-ED40-897D-E07A3430E79F}">
      <dsp:nvSpPr>
        <dsp:cNvPr id="0" name=""/>
        <dsp:cNvSpPr/>
      </dsp:nvSpPr>
      <dsp:spPr>
        <a:xfrm>
          <a:off x="0" y="2736311"/>
          <a:ext cx="4206240" cy="248697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118110" rIns="236220" bIns="118110" numCol="1" spcCol="1270" anchor="ctr" anchorCtr="0">
          <a:noAutofit/>
        </a:bodyPr>
        <a:lstStyle/>
        <a:p>
          <a:pPr marL="0" lvl="0" indent="0" algn="ctr" defTabSz="2755900">
            <a:lnSpc>
              <a:spcPct val="90000"/>
            </a:lnSpc>
            <a:spcBef>
              <a:spcPct val="0"/>
            </a:spcBef>
            <a:spcAft>
              <a:spcPct val="35000"/>
            </a:spcAft>
            <a:buNone/>
          </a:pPr>
          <a:r>
            <a:rPr lang="es-MX" sz="6200" b="0" i="0" kern="1200" dirty="0">
              <a:latin typeface="Avenir Light" panose="020B0402020203020204" pitchFamily="34" charset="77"/>
            </a:rPr>
            <a:t>Ansiedad</a:t>
          </a:r>
          <a:r>
            <a:rPr lang="es-MX" sz="6200" kern="1200" dirty="0"/>
            <a:t> </a:t>
          </a:r>
        </a:p>
      </dsp:txBody>
      <dsp:txXfrm>
        <a:off x="121404" y="2857715"/>
        <a:ext cx="3963432" cy="2244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E8254-62A9-8C42-A66E-B519F16BEA8E}">
      <dsp:nvSpPr>
        <dsp:cNvPr id="0" name=""/>
        <dsp:cNvSpPr/>
      </dsp:nvSpPr>
      <dsp:spPr>
        <a:xfrm>
          <a:off x="9242" y="1346949"/>
          <a:ext cx="2762398" cy="16574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0" i="0" kern="1200" dirty="0">
              <a:latin typeface="Avenir Light" panose="020B0402020203020204" pitchFamily="34" charset="77"/>
            </a:rPr>
            <a:t>Situación provocadora</a:t>
          </a:r>
        </a:p>
      </dsp:txBody>
      <dsp:txXfrm>
        <a:off x="57787" y="1395494"/>
        <a:ext cx="2665308" cy="1560349"/>
      </dsp:txXfrm>
    </dsp:sp>
    <dsp:sp modelId="{35D98431-7CCB-474D-A528-97F322D4F8CD}">
      <dsp:nvSpPr>
        <dsp:cNvPr id="0" name=""/>
        <dsp:cNvSpPr/>
      </dsp:nvSpPr>
      <dsp:spPr>
        <a:xfrm>
          <a:off x="3047880"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3047880" y="1970146"/>
        <a:ext cx="409940" cy="411044"/>
      </dsp:txXfrm>
    </dsp:sp>
    <dsp:sp modelId="{21720A18-3F87-A442-9A59-067040827ECF}">
      <dsp:nvSpPr>
        <dsp:cNvPr id="0" name=""/>
        <dsp:cNvSpPr/>
      </dsp:nvSpPr>
      <dsp:spPr>
        <a:xfrm>
          <a:off x="3876600" y="1346949"/>
          <a:ext cx="2762398" cy="16574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HN" sz="1800" b="0" i="0" kern="1200" dirty="0">
              <a:latin typeface="Avenir Light" panose="020B0402020203020204" pitchFamily="34" charset="77"/>
            </a:rPr>
            <a:t>Pensamiento/Valoración ansiosa</a:t>
          </a:r>
          <a:endParaRPr lang="es-MX" sz="1800" b="0" i="0" kern="1200" dirty="0">
            <a:latin typeface="Avenir Light" panose="020B0402020203020204" pitchFamily="34" charset="77"/>
          </a:endParaRPr>
        </a:p>
      </dsp:txBody>
      <dsp:txXfrm>
        <a:off x="3925145" y="1395494"/>
        <a:ext cx="2665308" cy="1560349"/>
      </dsp:txXfrm>
    </dsp:sp>
    <dsp:sp modelId="{C0B5C3D8-E350-4F45-8105-0A91C960A1F5}">
      <dsp:nvSpPr>
        <dsp:cNvPr id="0" name=""/>
        <dsp:cNvSpPr/>
      </dsp:nvSpPr>
      <dsp:spPr>
        <a:xfrm>
          <a:off x="6915239" y="1833131"/>
          <a:ext cx="585628" cy="6850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MX" sz="1400" kern="1200"/>
        </a:p>
      </dsp:txBody>
      <dsp:txXfrm>
        <a:off x="6915239" y="1970146"/>
        <a:ext cx="409940" cy="411044"/>
      </dsp:txXfrm>
    </dsp:sp>
    <dsp:sp modelId="{BAB79836-B705-6A4F-A7E6-122C5D6D999E}">
      <dsp:nvSpPr>
        <dsp:cNvPr id="0" name=""/>
        <dsp:cNvSpPr/>
      </dsp:nvSpPr>
      <dsp:spPr>
        <a:xfrm>
          <a:off x="7743958" y="1346949"/>
          <a:ext cx="2762398" cy="1657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0" i="0" kern="1200" dirty="0">
              <a:latin typeface="Avenir Light" panose="020B0402020203020204" pitchFamily="34" charset="77"/>
            </a:rPr>
            <a:t>Ansiedad</a:t>
          </a:r>
        </a:p>
      </dsp:txBody>
      <dsp:txXfrm>
        <a:off x="7792503" y="139549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FF52B-7675-3DEB-D895-8C43C3FDE2B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HN"/>
          </a:p>
        </p:txBody>
      </p:sp>
      <p:sp>
        <p:nvSpPr>
          <p:cNvPr id="3" name="Subtítulo 2">
            <a:extLst>
              <a:ext uri="{FF2B5EF4-FFF2-40B4-BE49-F238E27FC236}">
                <a16:creationId xmlns:a16="http://schemas.microsoft.com/office/drawing/2014/main" id="{D776C2DE-401B-D8A2-63D1-93D37E273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HN"/>
          </a:p>
        </p:txBody>
      </p:sp>
      <p:sp>
        <p:nvSpPr>
          <p:cNvPr id="4" name="Marcador de fecha 3">
            <a:extLst>
              <a:ext uri="{FF2B5EF4-FFF2-40B4-BE49-F238E27FC236}">
                <a16:creationId xmlns:a16="http://schemas.microsoft.com/office/drawing/2014/main" id="{427751E6-7CDF-23A9-C542-175237669713}"/>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5" name="Marcador de pie de página 4">
            <a:extLst>
              <a:ext uri="{FF2B5EF4-FFF2-40B4-BE49-F238E27FC236}">
                <a16:creationId xmlns:a16="http://schemas.microsoft.com/office/drawing/2014/main" id="{F6C1DC8D-21CD-365C-6219-C9D3A951A19F}"/>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204FC44C-8DE7-8B77-F0BC-88341B6C9685}"/>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47850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FDA0AA-EB97-1248-72BA-B8A9E2DAD89A}"/>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texto vertical 2">
            <a:extLst>
              <a:ext uri="{FF2B5EF4-FFF2-40B4-BE49-F238E27FC236}">
                <a16:creationId xmlns:a16="http://schemas.microsoft.com/office/drawing/2014/main" id="{4463C7EE-32AC-37CD-60C1-BE494EFE582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E54FC8AC-DAD5-132E-4322-3DA67B75C280}"/>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5" name="Marcador de pie de página 4">
            <a:extLst>
              <a:ext uri="{FF2B5EF4-FFF2-40B4-BE49-F238E27FC236}">
                <a16:creationId xmlns:a16="http://schemas.microsoft.com/office/drawing/2014/main" id="{57FF8784-5C40-66D0-EC04-574CB720D0E0}"/>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674C8E99-30F7-EFC3-173B-4470C63D3F13}"/>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157732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A0E399-B1B3-F857-BD80-44BA699F91A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HN"/>
          </a:p>
        </p:txBody>
      </p:sp>
      <p:sp>
        <p:nvSpPr>
          <p:cNvPr id="3" name="Marcador de texto vertical 2">
            <a:extLst>
              <a:ext uri="{FF2B5EF4-FFF2-40B4-BE49-F238E27FC236}">
                <a16:creationId xmlns:a16="http://schemas.microsoft.com/office/drawing/2014/main" id="{09DD9A42-FC18-DF86-A674-902D8A4394E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DF96034B-2215-EDF5-78C5-CFE1A1AEF714}"/>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5" name="Marcador de pie de página 4">
            <a:extLst>
              <a:ext uri="{FF2B5EF4-FFF2-40B4-BE49-F238E27FC236}">
                <a16:creationId xmlns:a16="http://schemas.microsoft.com/office/drawing/2014/main" id="{FF5BBC8E-7C1B-D06A-AB02-8A4E5671A278}"/>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8034AEBB-DC02-E3E1-767E-E88BA728B68F}"/>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130626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85644A-CAFF-E6B3-18DE-2C9FCF6EBB01}"/>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966A4D96-91CB-F813-F10B-E8B102B08CC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116D7380-72AA-E155-688A-512D02D7BBE6}"/>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5" name="Marcador de pie de página 4">
            <a:extLst>
              <a:ext uri="{FF2B5EF4-FFF2-40B4-BE49-F238E27FC236}">
                <a16:creationId xmlns:a16="http://schemas.microsoft.com/office/drawing/2014/main" id="{2CF89EBC-78C6-A534-E989-FC1563C76C9F}"/>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C4257B91-F06E-04BF-D4F6-DD7C623560FE}"/>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41756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2A8E6-EAD6-688F-8A34-64EB4C11C40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HN"/>
          </a:p>
        </p:txBody>
      </p:sp>
      <p:sp>
        <p:nvSpPr>
          <p:cNvPr id="3" name="Marcador de texto 2">
            <a:extLst>
              <a:ext uri="{FF2B5EF4-FFF2-40B4-BE49-F238E27FC236}">
                <a16:creationId xmlns:a16="http://schemas.microsoft.com/office/drawing/2014/main" id="{C4DD962B-3038-873E-E5DD-2408A59A5E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C0F1A5C-4BD8-B514-8E5C-CFA7D47CA9D0}"/>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5" name="Marcador de pie de página 4">
            <a:extLst>
              <a:ext uri="{FF2B5EF4-FFF2-40B4-BE49-F238E27FC236}">
                <a16:creationId xmlns:a16="http://schemas.microsoft.com/office/drawing/2014/main" id="{C9F4951F-536F-3EB9-6C39-D5090E4D2214}"/>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4293A341-1508-F6A2-6BBB-41142BF9B3C0}"/>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139616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73DB1-DA07-44C7-1F31-8E7C5090CD8B}"/>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D5D6EF08-8B15-FE6B-B50C-8ECF07435B0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contenido 3">
            <a:extLst>
              <a:ext uri="{FF2B5EF4-FFF2-40B4-BE49-F238E27FC236}">
                <a16:creationId xmlns:a16="http://schemas.microsoft.com/office/drawing/2014/main" id="{06EA5427-AF5E-89B5-0B2B-AF8284756F3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5" name="Marcador de fecha 4">
            <a:extLst>
              <a:ext uri="{FF2B5EF4-FFF2-40B4-BE49-F238E27FC236}">
                <a16:creationId xmlns:a16="http://schemas.microsoft.com/office/drawing/2014/main" id="{2C1520D3-9663-B5F2-F6C8-92F779BAB4C2}"/>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6" name="Marcador de pie de página 5">
            <a:extLst>
              <a:ext uri="{FF2B5EF4-FFF2-40B4-BE49-F238E27FC236}">
                <a16:creationId xmlns:a16="http://schemas.microsoft.com/office/drawing/2014/main" id="{EB3A0473-FC8A-D040-7827-CD29BBB33AD6}"/>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CF73EE04-B4F4-FD1A-3542-37972673984B}"/>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193845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07EAF-2B22-B471-AE75-E48CD563C93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HN"/>
          </a:p>
        </p:txBody>
      </p:sp>
      <p:sp>
        <p:nvSpPr>
          <p:cNvPr id="3" name="Marcador de texto 2">
            <a:extLst>
              <a:ext uri="{FF2B5EF4-FFF2-40B4-BE49-F238E27FC236}">
                <a16:creationId xmlns:a16="http://schemas.microsoft.com/office/drawing/2014/main" id="{DF968D73-D4B4-85B1-F659-B9E2FD3E70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E8A2574-3728-98F0-749A-9B57AAB365C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5" name="Marcador de texto 4">
            <a:extLst>
              <a:ext uri="{FF2B5EF4-FFF2-40B4-BE49-F238E27FC236}">
                <a16:creationId xmlns:a16="http://schemas.microsoft.com/office/drawing/2014/main" id="{8375AEB6-87EF-6165-95B5-EBF43E30F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25985C7-4406-9B75-F856-9D3952D0DFA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7" name="Marcador de fecha 6">
            <a:extLst>
              <a:ext uri="{FF2B5EF4-FFF2-40B4-BE49-F238E27FC236}">
                <a16:creationId xmlns:a16="http://schemas.microsoft.com/office/drawing/2014/main" id="{320DE562-52B6-3255-AF0E-E4D84A0AB2BF}"/>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8" name="Marcador de pie de página 7">
            <a:extLst>
              <a:ext uri="{FF2B5EF4-FFF2-40B4-BE49-F238E27FC236}">
                <a16:creationId xmlns:a16="http://schemas.microsoft.com/office/drawing/2014/main" id="{C1A16059-4E31-E79F-E8C4-5F3CB5DF0AE3}"/>
              </a:ext>
            </a:extLst>
          </p:cNvPr>
          <p:cNvSpPr>
            <a:spLocks noGrp="1"/>
          </p:cNvSpPr>
          <p:nvPr>
            <p:ph type="ftr" sz="quarter" idx="11"/>
          </p:nvPr>
        </p:nvSpPr>
        <p:spPr/>
        <p:txBody>
          <a:bodyPr/>
          <a:lstStyle/>
          <a:p>
            <a:endParaRPr lang="es-HN"/>
          </a:p>
        </p:txBody>
      </p:sp>
      <p:sp>
        <p:nvSpPr>
          <p:cNvPr id="9" name="Marcador de número de diapositiva 8">
            <a:extLst>
              <a:ext uri="{FF2B5EF4-FFF2-40B4-BE49-F238E27FC236}">
                <a16:creationId xmlns:a16="http://schemas.microsoft.com/office/drawing/2014/main" id="{00149C46-E445-337C-7B06-EC698C33B71F}"/>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80295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8F26F-21A3-6B62-0A02-8E384AEEECC5}"/>
              </a:ext>
            </a:extLst>
          </p:cNvPr>
          <p:cNvSpPr>
            <a:spLocks noGrp="1"/>
          </p:cNvSpPr>
          <p:nvPr>
            <p:ph type="title"/>
          </p:nvPr>
        </p:nvSpPr>
        <p:spPr/>
        <p:txBody>
          <a:bodyPr/>
          <a:lstStyle/>
          <a:p>
            <a:r>
              <a:rPr lang="es-MX"/>
              <a:t>Haz clic para modificar el estilo de título del patrón</a:t>
            </a:r>
            <a:endParaRPr lang="es-HN"/>
          </a:p>
        </p:txBody>
      </p:sp>
      <p:sp>
        <p:nvSpPr>
          <p:cNvPr id="3" name="Marcador de fecha 2">
            <a:extLst>
              <a:ext uri="{FF2B5EF4-FFF2-40B4-BE49-F238E27FC236}">
                <a16:creationId xmlns:a16="http://schemas.microsoft.com/office/drawing/2014/main" id="{4C9A3DEE-2C05-D150-A44D-1E1C672D4C98}"/>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4" name="Marcador de pie de página 3">
            <a:extLst>
              <a:ext uri="{FF2B5EF4-FFF2-40B4-BE49-F238E27FC236}">
                <a16:creationId xmlns:a16="http://schemas.microsoft.com/office/drawing/2014/main" id="{7CDF4C5A-BCBD-D1E6-AA4D-71D43986605D}"/>
              </a:ext>
            </a:extLst>
          </p:cNvPr>
          <p:cNvSpPr>
            <a:spLocks noGrp="1"/>
          </p:cNvSpPr>
          <p:nvPr>
            <p:ph type="ftr" sz="quarter" idx="11"/>
          </p:nvPr>
        </p:nvSpPr>
        <p:spPr/>
        <p:txBody>
          <a:bodyPr/>
          <a:lstStyle/>
          <a:p>
            <a:endParaRPr lang="es-HN"/>
          </a:p>
        </p:txBody>
      </p:sp>
      <p:sp>
        <p:nvSpPr>
          <p:cNvPr id="5" name="Marcador de número de diapositiva 4">
            <a:extLst>
              <a:ext uri="{FF2B5EF4-FFF2-40B4-BE49-F238E27FC236}">
                <a16:creationId xmlns:a16="http://schemas.microsoft.com/office/drawing/2014/main" id="{541AB48A-A94E-DE6E-0885-2FA21D2CA44E}"/>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137170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377726-FD14-87B1-0131-259B2EEEF8D9}"/>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3" name="Marcador de pie de página 2">
            <a:extLst>
              <a:ext uri="{FF2B5EF4-FFF2-40B4-BE49-F238E27FC236}">
                <a16:creationId xmlns:a16="http://schemas.microsoft.com/office/drawing/2014/main" id="{8D4ACE2E-172D-11E5-9800-C29B9925D49C}"/>
              </a:ext>
            </a:extLst>
          </p:cNvPr>
          <p:cNvSpPr>
            <a:spLocks noGrp="1"/>
          </p:cNvSpPr>
          <p:nvPr>
            <p:ph type="ftr" sz="quarter" idx="11"/>
          </p:nvPr>
        </p:nvSpPr>
        <p:spPr/>
        <p:txBody>
          <a:bodyPr/>
          <a:lstStyle/>
          <a:p>
            <a:endParaRPr lang="es-HN"/>
          </a:p>
        </p:txBody>
      </p:sp>
      <p:sp>
        <p:nvSpPr>
          <p:cNvPr id="4" name="Marcador de número de diapositiva 3">
            <a:extLst>
              <a:ext uri="{FF2B5EF4-FFF2-40B4-BE49-F238E27FC236}">
                <a16:creationId xmlns:a16="http://schemas.microsoft.com/office/drawing/2014/main" id="{6313F774-1599-41AB-6117-32AF802DCD4C}"/>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5989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0A0A8-B7FC-0C3F-83F4-0FBA5D4D4FF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HN"/>
          </a:p>
        </p:txBody>
      </p:sp>
      <p:sp>
        <p:nvSpPr>
          <p:cNvPr id="3" name="Marcador de contenido 2">
            <a:extLst>
              <a:ext uri="{FF2B5EF4-FFF2-40B4-BE49-F238E27FC236}">
                <a16:creationId xmlns:a16="http://schemas.microsoft.com/office/drawing/2014/main" id="{8AF938E1-F686-107E-306E-776D489AA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texto 3">
            <a:extLst>
              <a:ext uri="{FF2B5EF4-FFF2-40B4-BE49-F238E27FC236}">
                <a16:creationId xmlns:a16="http://schemas.microsoft.com/office/drawing/2014/main" id="{889C3E6B-1169-DBE3-ABFE-BAE3331C4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70FFF4F-F9CA-8555-2567-58E650C2A447}"/>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6" name="Marcador de pie de página 5">
            <a:extLst>
              <a:ext uri="{FF2B5EF4-FFF2-40B4-BE49-F238E27FC236}">
                <a16:creationId xmlns:a16="http://schemas.microsoft.com/office/drawing/2014/main" id="{5C2ED9A9-35B0-6777-2304-BC2A324D9C8F}"/>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2C41762A-344E-5D40-AD7E-1026BA7E9841}"/>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33458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F1053-EFF4-9423-D566-74C2FC46F3D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HN"/>
          </a:p>
        </p:txBody>
      </p:sp>
      <p:sp>
        <p:nvSpPr>
          <p:cNvPr id="3" name="Marcador de posición de imagen 2">
            <a:extLst>
              <a:ext uri="{FF2B5EF4-FFF2-40B4-BE49-F238E27FC236}">
                <a16:creationId xmlns:a16="http://schemas.microsoft.com/office/drawing/2014/main" id="{4C99D143-2CFC-690C-C970-FD31F5FCFF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a:extLst>
              <a:ext uri="{FF2B5EF4-FFF2-40B4-BE49-F238E27FC236}">
                <a16:creationId xmlns:a16="http://schemas.microsoft.com/office/drawing/2014/main" id="{F3874379-D51D-AF97-8E22-1DB959024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012394C-AD95-5B10-8A88-D386EE1B9430}"/>
              </a:ext>
            </a:extLst>
          </p:cNvPr>
          <p:cNvSpPr>
            <a:spLocks noGrp="1"/>
          </p:cNvSpPr>
          <p:nvPr>
            <p:ph type="dt" sz="half" idx="10"/>
          </p:nvPr>
        </p:nvSpPr>
        <p:spPr/>
        <p:txBody>
          <a:bodyPr/>
          <a:lstStyle/>
          <a:p>
            <a:fld id="{3717C135-83C4-5248-AE26-0C7B816FA1B4}" type="datetimeFigureOut">
              <a:rPr lang="es-HN" smtClean="0"/>
              <a:t>19/6/26</a:t>
            </a:fld>
            <a:endParaRPr lang="es-HN"/>
          </a:p>
        </p:txBody>
      </p:sp>
      <p:sp>
        <p:nvSpPr>
          <p:cNvPr id="6" name="Marcador de pie de página 5">
            <a:extLst>
              <a:ext uri="{FF2B5EF4-FFF2-40B4-BE49-F238E27FC236}">
                <a16:creationId xmlns:a16="http://schemas.microsoft.com/office/drawing/2014/main" id="{88BC20A5-D670-F023-DEAA-A0A5CE5702B2}"/>
              </a:ext>
            </a:extLst>
          </p:cNvPr>
          <p:cNvSpPr>
            <a:spLocks noGrp="1"/>
          </p:cNvSpPr>
          <p:nvPr>
            <p:ph type="ftr" sz="quarter" idx="11"/>
          </p:nvPr>
        </p:nvSpPr>
        <p:spPr/>
        <p:txBody>
          <a:bodyPr/>
          <a:lstStyle/>
          <a:p>
            <a:endParaRPr lang="es-HN"/>
          </a:p>
        </p:txBody>
      </p:sp>
      <p:sp>
        <p:nvSpPr>
          <p:cNvPr id="7" name="Marcador de número de diapositiva 6">
            <a:extLst>
              <a:ext uri="{FF2B5EF4-FFF2-40B4-BE49-F238E27FC236}">
                <a16:creationId xmlns:a16="http://schemas.microsoft.com/office/drawing/2014/main" id="{75B4DBAE-2C5E-B3A8-4707-871F4797D5B2}"/>
              </a:ext>
            </a:extLst>
          </p:cNvPr>
          <p:cNvSpPr>
            <a:spLocks noGrp="1"/>
          </p:cNvSpPr>
          <p:nvPr>
            <p:ph type="sldNum" sz="quarter" idx="12"/>
          </p:nvPr>
        </p:nvSpPr>
        <p:spPr/>
        <p:txBody>
          <a:bodyPr/>
          <a:lstStyle/>
          <a:p>
            <a:fld id="{5A24F418-421B-EC4F-97B2-18E31A0B4168}" type="slidenum">
              <a:rPr lang="es-HN" smtClean="0"/>
              <a:t>‹Nº›</a:t>
            </a:fld>
            <a:endParaRPr lang="es-HN"/>
          </a:p>
        </p:txBody>
      </p:sp>
    </p:spTree>
    <p:extLst>
      <p:ext uri="{BB962C8B-B14F-4D97-AF65-F5344CB8AC3E}">
        <p14:creationId xmlns:p14="http://schemas.microsoft.com/office/powerpoint/2010/main" val="78968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7F579F-B0C4-C5DA-AD9F-EFC2A509F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HN"/>
          </a:p>
        </p:txBody>
      </p:sp>
      <p:sp>
        <p:nvSpPr>
          <p:cNvPr id="3" name="Marcador de texto 2">
            <a:extLst>
              <a:ext uri="{FF2B5EF4-FFF2-40B4-BE49-F238E27FC236}">
                <a16:creationId xmlns:a16="http://schemas.microsoft.com/office/drawing/2014/main" id="{491CA34E-9A00-EDA2-CF07-A946764C6E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HN"/>
          </a:p>
        </p:txBody>
      </p:sp>
      <p:sp>
        <p:nvSpPr>
          <p:cNvPr id="4" name="Marcador de fecha 3">
            <a:extLst>
              <a:ext uri="{FF2B5EF4-FFF2-40B4-BE49-F238E27FC236}">
                <a16:creationId xmlns:a16="http://schemas.microsoft.com/office/drawing/2014/main" id="{6CDD9C15-68D8-D026-FFF3-55834B72E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17C135-83C4-5248-AE26-0C7B816FA1B4}" type="datetimeFigureOut">
              <a:rPr lang="es-HN" smtClean="0"/>
              <a:t>19/6/26</a:t>
            </a:fld>
            <a:endParaRPr lang="es-HN"/>
          </a:p>
        </p:txBody>
      </p:sp>
      <p:sp>
        <p:nvSpPr>
          <p:cNvPr id="5" name="Marcador de pie de página 4">
            <a:extLst>
              <a:ext uri="{FF2B5EF4-FFF2-40B4-BE49-F238E27FC236}">
                <a16:creationId xmlns:a16="http://schemas.microsoft.com/office/drawing/2014/main" id="{6B281F42-4BC7-EDE4-4D16-8B9458933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HN"/>
          </a:p>
        </p:txBody>
      </p:sp>
      <p:sp>
        <p:nvSpPr>
          <p:cNvPr id="6" name="Marcador de número de diapositiva 5">
            <a:extLst>
              <a:ext uri="{FF2B5EF4-FFF2-40B4-BE49-F238E27FC236}">
                <a16:creationId xmlns:a16="http://schemas.microsoft.com/office/drawing/2014/main" id="{C71630A6-106A-E833-9F86-2813FCC670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24F418-421B-EC4F-97B2-18E31A0B4168}" type="slidenum">
              <a:rPr lang="es-HN" smtClean="0"/>
              <a:t>‹Nº›</a:t>
            </a:fld>
            <a:endParaRPr lang="es-HN"/>
          </a:p>
        </p:txBody>
      </p:sp>
    </p:spTree>
    <p:extLst>
      <p:ext uri="{BB962C8B-B14F-4D97-AF65-F5344CB8AC3E}">
        <p14:creationId xmlns:p14="http://schemas.microsoft.com/office/powerpoint/2010/main" val="171522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3"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21081544-C07E-EC85-8EB1-06DB4C3C8873}"/>
              </a:ext>
            </a:extLst>
          </p:cNvPr>
          <p:cNvSpPr>
            <a:spLocks noGrp="1"/>
          </p:cNvSpPr>
          <p:nvPr>
            <p:ph type="ctrTitle"/>
          </p:nvPr>
        </p:nvSpPr>
        <p:spPr>
          <a:xfrm>
            <a:off x="789708" y="1014574"/>
            <a:ext cx="9725730" cy="2226769"/>
          </a:xfrm>
        </p:spPr>
        <p:txBody>
          <a:bodyPr anchor="ctr">
            <a:normAutofit/>
          </a:bodyPr>
          <a:lstStyle/>
          <a:p>
            <a:pPr algn="l"/>
            <a:r>
              <a:rPr lang="es-HN" sz="4800">
                <a:solidFill>
                  <a:schemeClr val="bg1"/>
                </a:solidFill>
                <a:latin typeface="Avenir Light" panose="020B0402020203020204" pitchFamily="34" charset="77"/>
              </a:rPr>
              <a:t>Trastornos de ansiedad</a:t>
            </a:r>
          </a:p>
        </p:txBody>
      </p:sp>
      <p:sp>
        <p:nvSpPr>
          <p:cNvPr id="3" name="Subtítulo 2">
            <a:extLst>
              <a:ext uri="{FF2B5EF4-FFF2-40B4-BE49-F238E27FC236}">
                <a16:creationId xmlns:a16="http://schemas.microsoft.com/office/drawing/2014/main" id="{0AFD2A7A-2C7C-A53A-5F58-748FC12F147D}"/>
              </a:ext>
            </a:extLst>
          </p:cNvPr>
          <p:cNvSpPr>
            <a:spLocks noGrp="1"/>
          </p:cNvSpPr>
          <p:nvPr>
            <p:ph type="subTitle" idx="1"/>
          </p:nvPr>
        </p:nvSpPr>
        <p:spPr>
          <a:xfrm>
            <a:off x="789708" y="3640633"/>
            <a:ext cx="9725730" cy="2487212"/>
          </a:xfrm>
        </p:spPr>
        <p:txBody>
          <a:bodyPr anchor="ctr">
            <a:normAutofit/>
          </a:bodyPr>
          <a:lstStyle/>
          <a:p>
            <a:pPr algn="l"/>
            <a:r>
              <a:rPr lang="es-HN">
                <a:solidFill>
                  <a:schemeClr val="tx2"/>
                </a:solidFill>
                <a:latin typeface="Avenir Light" panose="020B0402020203020204" pitchFamily="34" charset="77"/>
              </a:rPr>
              <a:t>Dra. Xarah Meza </a:t>
            </a:r>
          </a:p>
          <a:p>
            <a:pPr algn="l"/>
            <a:r>
              <a:rPr lang="es-HN">
                <a:solidFill>
                  <a:schemeClr val="tx2"/>
                </a:solidFill>
                <a:latin typeface="Avenir Light" panose="020B0402020203020204" pitchFamily="34" charset="77"/>
              </a:rPr>
              <a:t>Espacialista en psiquiatria </a:t>
            </a:r>
          </a:p>
          <a:p>
            <a:pPr algn="l"/>
            <a:r>
              <a:rPr lang="es-HN">
                <a:solidFill>
                  <a:schemeClr val="tx2"/>
                </a:solidFill>
                <a:latin typeface="Avenir Light" panose="020B0402020203020204" pitchFamily="34" charset="77"/>
              </a:rPr>
              <a:t>Master en terapia cognitivo conductual</a:t>
            </a:r>
          </a:p>
        </p:txBody>
      </p:sp>
    </p:spTree>
    <p:extLst>
      <p:ext uri="{BB962C8B-B14F-4D97-AF65-F5344CB8AC3E}">
        <p14:creationId xmlns:p14="http://schemas.microsoft.com/office/powerpoint/2010/main" val="303242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02C573-12EF-272C-FF62-3D62DBCC505E}"/>
              </a:ext>
            </a:extLst>
          </p:cNvPr>
          <p:cNvSpPr>
            <a:spLocks noGrp="1"/>
          </p:cNvSpPr>
          <p:nvPr>
            <p:ph type="title"/>
          </p:nvPr>
        </p:nvSpPr>
        <p:spPr>
          <a:xfrm>
            <a:off x="1156851" y="637762"/>
            <a:ext cx="9888496" cy="900131"/>
          </a:xfrm>
        </p:spPr>
        <p:txBody>
          <a:bodyPr anchor="t">
            <a:normAutofit/>
          </a:bodyPr>
          <a:lstStyle/>
          <a:p>
            <a:r>
              <a:rPr lang="es-HN" sz="2800" dirty="0">
                <a:solidFill>
                  <a:schemeClr val="bg1"/>
                </a:solidFill>
                <a:latin typeface="Avenir Light" panose="020B0402020203020204" pitchFamily="34" charset="77"/>
              </a:rPr>
              <a:t>1. cognición disfuncional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24EDEC6-4FC5-0B3F-A764-E6CD877D8086}"/>
              </a:ext>
            </a:extLst>
          </p:cNvPr>
          <p:cNvSpPr>
            <a:spLocks noGrp="1"/>
          </p:cNvSpPr>
          <p:nvPr>
            <p:ph idx="1"/>
          </p:nvPr>
        </p:nvSpPr>
        <p:spPr>
          <a:xfrm>
            <a:off x="1155548" y="2217343"/>
            <a:ext cx="9880893" cy="3959619"/>
          </a:xfrm>
        </p:spPr>
        <p:txBody>
          <a:bodyPr>
            <a:normAutofit lnSpcReduction="10000"/>
          </a:bodyPr>
          <a:lstStyle/>
          <a:p>
            <a:r>
              <a:rPr lang="es-HN" sz="2200">
                <a:latin typeface="Avenir Light" panose="020B0402020203020204" pitchFamily="34" charset="77"/>
              </a:rPr>
              <a:t>Derivan de una asunción falsa que implica la valoración errónea de peligro en una situación que no se confirma mediante la observación directa</a:t>
            </a:r>
          </a:p>
          <a:p>
            <a:r>
              <a:rPr lang="es-HN" sz="2200">
                <a:latin typeface="Avenir Light" panose="020B0402020203020204" pitchFamily="34" charset="77"/>
              </a:rPr>
              <a:t>La activación de las creencias disfuncionales (esquemas) sobre la amenaza y de los errores en el procesamiento cognitivo asociados provoca un miedo notable y excesivo que es incoherente con la realidad objetiva de la situación.</a:t>
            </a:r>
          </a:p>
          <a:p>
            <a:r>
              <a:rPr lang="es-HN" sz="2200">
                <a:latin typeface="Avenir Light" panose="020B0402020203020204" pitchFamily="34" charset="77"/>
              </a:rPr>
              <a:t>Ejemplo:</a:t>
            </a:r>
          </a:p>
          <a:p>
            <a:pPr lvl="1">
              <a:buFont typeface="Wingdings" pitchFamily="2" charset="2"/>
              <a:buChar char="ü"/>
            </a:pPr>
            <a:r>
              <a:rPr lang="es-HN" sz="2200">
                <a:latin typeface="Avenir Light" panose="020B0402020203020204" pitchFamily="34" charset="77"/>
              </a:rPr>
              <a:t>La ansiedad elicitada ante la presencia de un cachorro que va atado a una correa que sostiene su amo es anormal: </a:t>
            </a:r>
          </a:p>
          <a:p>
            <a:pPr lvl="1">
              <a:buFont typeface="Wingdings" pitchFamily="2" charset="2"/>
              <a:buChar char="ü"/>
            </a:pPr>
            <a:r>
              <a:rPr lang="es-HN" sz="2200">
                <a:latin typeface="Avenir Light" panose="020B0402020203020204" pitchFamily="34" charset="77"/>
              </a:rPr>
              <a:t>se activa el modo de amenaza (p. ej., “Estoy en peligro”) incluso aunque la observación directa indique que ésta es una situación “no amenazante”</a:t>
            </a:r>
          </a:p>
          <a:p>
            <a:endParaRPr lang="es-HN" sz="2200">
              <a:latin typeface="Avenir Light" panose="020B0402020203020204" pitchFamily="34" charset="77"/>
            </a:endParaRPr>
          </a:p>
          <a:p>
            <a:endParaRPr lang="es-HN" sz="2200">
              <a:latin typeface="Avenir Light" panose="020B0402020203020204" pitchFamily="34" charset="77"/>
            </a:endParaRPr>
          </a:p>
          <a:p>
            <a:endParaRPr lang="es-HN" sz="2200"/>
          </a:p>
        </p:txBody>
      </p:sp>
    </p:spTree>
    <p:extLst>
      <p:ext uri="{BB962C8B-B14F-4D97-AF65-F5344CB8AC3E}">
        <p14:creationId xmlns:p14="http://schemas.microsoft.com/office/powerpoint/2010/main" val="250798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C9502-6FF6-7231-0E1F-188E502E1CEF}"/>
              </a:ext>
            </a:extLst>
          </p:cNvPr>
          <p:cNvSpPr>
            <a:spLocks noGrp="1"/>
          </p:cNvSpPr>
          <p:nvPr>
            <p:ph type="title"/>
          </p:nvPr>
        </p:nvSpPr>
        <p:spPr/>
        <p:txBody>
          <a:bodyPr>
            <a:noAutofit/>
          </a:bodyPr>
          <a:lstStyle/>
          <a:p>
            <a:r>
              <a:rPr lang="es-HN" sz="3200" dirty="0">
                <a:latin typeface="Avenir Light" panose="020B0402020203020204" pitchFamily="34" charset="77"/>
              </a:rPr>
              <a:t>2. deterioro del funcionamiento</a:t>
            </a:r>
          </a:p>
        </p:txBody>
      </p:sp>
      <p:sp>
        <p:nvSpPr>
          <p:cNvPr id="3" name="Marcador de contenido 2">
            <a:extLst>
              <a:ext uri="{FF2B5EF4-FFF2-40B4-BE49-F238E27FC236}">
                <a16:creationId xmlns:a16="http://schemas.microsoft.com/office/drawing/2014/main" id="{F864D9AF-E472-0E55-50A0-225FA89ACE86}"/>
              </a:ext>
            </a:extLst>
          </p:cNvPr>
          <p:cNvSpPr>
            <a:spLocks noGrp="1"/>
          </p:cNvSpPr>
          <p:nvPr>
            <p:ph idx="1"/>
          </p:nvPr>
        </p:nvSpPr>
        <p:spPr/>
        <p:txBody>
          <a:bodyPr/>
          <a:lstStyle/>
          <a:p>
            <a:endParaRPr lang="es-HN" dirty="0">
              <a:latin typeface="Avenir Light" panose="020B0402020203020204" pitchFamily="34" charset="77"/>
            </a:endParaRPr>
          </a:p>
          <a:p>
            <a:r>
              <a:rPr lang="es-HN" dirty="0">
                <a:latin typeface="Avenir Light" panose="020B0402020203020204" pitchFamily="34" charset="77"/>
              </a:rPr>
              <a:t>Interferencia significativa con la rutina normal de la persona, con el funcionamiento ocupacional (o académico) o con las actividades sociales y relacionales</a:t>
            </a:r>
          </a:p>
          <a:p>
            <a:endParaRPr lang="es-HN" dirty="0"/>
          </a:p>
        </p:txBody>
      </p:sp>
    </p:spTree>
    <p:extLst>
      <p:ext uri="{BB962C8B-B14F-4D97-AF65-F5344CB8AC3E}">
        <p14:creationId xmlns:p14="http://schemas.microsoft.com/office/powerpoint/2010/main" val="8219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14998-D7BC-854C-2F8C-76C1960E10A3}"/>
              </a:ext>
            </a:extLst>
          </p:cNvPr>
          <p:cNvSpPr>
            <a:spLocks noGrp="1"/>
          </p:cNvSpPr>
          <p:nvPr>
            <p:ph type="title"/>
          </p:nvPr>
        </p:nvSpPr>
        <p:spPr/>
        <p:txBody>
          <a:bodyPr/>
          <a:lstStyle/>
          <a:p>
            <a:r>
              <a:rPr lang="es-HN" dirty="0">
                <a:latin typeface="Avenir Light" panose="020B0402020203020204" pitchFamily="34" charset="77"/>
              </a:rPr>
              <a:t>3. persistencia</a:t>
            </a:r>
            <a:endParaRPr lang="es-HN" dirty="0"/>
          </a:p>
        </p:txBody>
      </p:sp>
      <p:sp>
        <p:nvSpPr>
          <p:cNvPr id="3" name="Marcador de contenido 2">
            <a:extLst>
              <a:ext uri="{FF2B5EF4-FFF2-40B4-BE49-F238E27FC236}">
                <a16:creationId xmlns:a16="http://schemas.microsoft.com/office/drawing/2014/main" id="{EF4BB19D-5D3B-FDEE-F750-568D70E2F1F6}"/>
              </a:ext>
            </a:extLst>
          </p:cNvPr>
          <p:cNvSpPr>
            <a:spLocks noGrp="1"/>
          </p:cNvSpPr>
          <p:nvPr>
            <p:ph idx="1"/>
          </p:nvPr>
        </p:nvSpPr>
        <p:spPr/>
        <p:txBody>
          <a:bodyPr/>
          <a:lstStyle/>
          <a:p>
            <a:endParaRPr lang="es-HN" dirty="0">
              <a:latin typeface="Avenir Light" panose="020B0402020203020204" pitchFamily="34" charset="77"/>
            </a:endParaRPr>
          </a:p>
          <a:p>
            <a:r>
              <a:rPr lang="es-HN" dirty="0">
                <a:latin typeface="Avenir Light" panose="020B0402020203020204" pitchFamily="34" charset="77"/>
              </a:rPr>
              <a:t>Persiste mucho después de lo que podría esperarse en condiciones normales</a:t>
            </a:r>
          </a:p>
          <a:p>
            <a:endParaRPr lang="es-HN" dirty="0">
              <a:latin typeface="Avenir Light" panose="020B0402020203020204" pitchFamily="34" charset="77"/>
            </a:endParaRPr>
          </a:p>
          <a:p>
            <a:endParaRPr lang="es-HN" dirty="0"/>
          </a:p>
        </p:txBody>
      </p:sp>
    </p:spTree>
    <p:extLst>
      <p:ext uri="{BB962C8B-B14F-4D97-AF65-F5344CB8AC3E}">
        <p14:creationId xmlns:p14="http://schemas.microsoft.com/office/powerpoint/2010/main" val="242516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4B050-E61C-2AD5-DCEF-6EE56DFD1122}"/>
              </a:ext>
            </a:extLst>
          </p:cNvPr>
          <p:cNvSpPr>
            <a:spLocks noGrp="1"/>
          </p:cNvSpPr>
          <p:nvPr>
            <p:ph type="title"/>
          </p:nvPr>
        </p:nvSpPr>
        <p:spPr/>
        <p:txBody>
          <a:bodyPr/>
          <a:lstStyle/>
          <a:p>
            <a:r>
              <a:rPr lang="es-HN" dirty="0">
                <a:latin typeface="Avenir Light" panose="020B0402020203020204" pitchFamily="34" charset="77"/>
              </a:rPr>
              <a:t>4. falsas alarmas</a:t>
            </a:r>
            <a:endParaRPr lang="es-HN" dirty="0"/>
          </a:p>
        </p:txBody>
      </p:sp>
      <p:sp>
        <p:nvSpPr>
          <p:cNvPr id="3" name="Marcador de contenido 2">
            <a:extLst>
              <a:ext uri="{FF2B5EF4-FFF2-40B4-BE49-F238E27FC236}">
                <a16:creationId xmlns:a16="http://schemas.microsoft.com/office/drawing/2014/main" id="{F60A6836-EAFF-D1E6-4830-29951006EF99}"/>
              </a:ext>
            </a:extLst>
          </p:cNvPr>
          <p:cNvSpPr>
            <a:spLocks noGrp="1"/>
          </p:cNvSpPr>
          <p:nvPr>
            <p:ph idx="1"/>
          </p:nvPr>
        </p:nvSpPr>
        <p:spPr/>
        <p:txBody>
          <a:bodyPr/>
          <a:lstStyle/>
          <a:p>
            <a:r>
              <a:rPr lang="es-HN" dirty="0">
                <a:latin typeface="Avenir Light" panose="020B0402020203020204" pitchFamily="34" charset="77"/>
              </a:rPr>
              <a:t>Miedo o pánico visible que ocurre en ausencia de un estímulo amenazante. </a:t>
            </a:r>
          </a:p>
          <a:p>
            <a:endParaRPr lang="es-HN" dirty="0"/>
          </a:p>
        </p:txBody>
      </p:sp>
    </p:spTree>
    <p:extLst>
      <p:ext uri="{BB962C8B-B14F-4D97-AF65-F5344CB8AC3E}">
        <p14:creationId xmlns:p14="http://schemas.microsoft.com/office/powerpoint/2010/main" val="145938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5A26B-39B0-E3EB-BA32-E1AA06997954}"/>
              </a:ext>
            </a:extLst>
          </p:cNvPr>
          <p:cNvSpPr>
            <a:spLocks noGrp="1"/>
          </p:cNvSpPr>
          <p:nvPr>
            <p:ph type="title"/>
          </p:nvPr>
        </p:nvSpPr>
        <p:spPr/>
        <p:txBody>
          <a:bodyPr/>
          <a:lstStyle/>
          <a:p>
            <a:r>
              <a:rPr lang="es-HN" dirty="0">
                <a:latin typeface="Avenir Light" panose="020B0402020203020204" pitchFamily="34" charset="77"/>
              </a:rPr>
              <a:t>5. Hipersensibilidad a los estimulos </a:t>
            </a:r>
          </a:p>
        </p:txBody>
      </p:sp>
      <p:sp>
        <p:nvSpPr>
          <p:cNvPr id="3" name="Marcador de contenido 2">
            <a:extLst>
              <a:ext uri="{FF2B5EF4-FFF2-40B4-BE49-F238E27FC236}">
                <a16:creationId xmlns:a16="http://schemas.microsoft.com/office/drawing/2014/main" id="{5897AF05-D67C-E9C4-C427-717F990E63B8}"/>
              </a:ext>
            </a:extLst>
          </p:cNvPr>
          <p:cNvSpPr>
            <a:spLocks noGrp="1"/>
          </p:cNvSpPr>
          <p:nvPr>
            <p:ph idx="1"/>
          </p:nvPr>
        </p:nvSpPr>
        <p:spPr/>
        <p:txBody>
          <a:bodyPr/>
          <a:lstStyle/>
          <a:p>
            <a:r>
              <a:rPr lang="es-HN" dirty="0">
                <a:latin typeface="Avenir Light" panose="020B0402020203020204" pitchFamily="34" charset="77"/>
              </a:rPr>
              <a:t>En los estados clínicos: </a:t>
            </a:r>
          </a:p>
          <a:p>
            <a:pPr lvl="1"/>
            <a:r>
              <a:rPr lang="es-HN" dirty="0">
                <a:latin typeface="Avenir Light" panose="020B0402020203020204" pitchFamily="34" charset="77"/>
              </a:rPr>
              <a:t>el miedo es provocado por una gama de estímulos o situaciones en las que la intensidad de la amenaza es relativamente leve y que podrían percibirse como inocuas por los individuos no amedrentados</a:t>
            </a:r>
          </a:p>
          <a:p>
            <a:endParaRPr lang="es-HN" dirty="0">
              <a:latin typeface="Avenir Light" panose="020B0402020203020204" pitchFamily="34" charset="77"/>
            </a:endParaRPr>
          </a:p>
          <a:p>
            <a:r>
              <a:rPr lang="es-HN" dirty="0">
                <a:latin typeface="Avenir Light" panose="020B0402020203020204" pitchFamily="34" charset="77"/>
              </a:rPr>
              <a:t>Los individuos con trastorno de ansiedad interpretarían una serie mucho más amplia de situaciones como amenazantes que los individuos sin trastorno de ansiedad</a:t>
            </a:r>
          </a:p>
          <a:p>
            <a:endParaRPr lang="es-HN" dirty="0"/>
          </a:p>
          <a:p>
            <a:endParaRPr lang="es-HN" dirty="0"/>
          </a:p>
        </p:txBody>
      </p:sp>
    </p:spTree>
    <p:extLst>
      <p:ext uri="{BB962C8B-B14F-4D97-AF65-F5344CB8AC3E}">
        <p14:creationId xmlns:p14="http://schemas.microsoft.com/office/powerpoint/2010/main" val="3127907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Imagen 4">
            <a:extLst>
              <a:ext uri="{FF2B5EF4-FFF2-40B4-BE49-F238E27FC236}">
                <a16:creationId xmlns:a16="http://schemas.microsoft.com/office/drawing/2014/main" id="{74E68966-C142-1F28-B01E-6201123459F2}"/>
              </a:ext>
            </a:extLst>
          </p:cNvPr>
          <p:cNvPicPr>
            <a:picLocks noChangeAspect="1"/>
          </p:cNvPicPr>
          <p:nvPr/>
        </p:nvPicPr>
        <p:blipFill>
          <a:blip r:embed="rId2"/>
          <a:stretch>
            <a:fillRect/>
          </a:stretch>
        </p:blipFill>
        <p:spPr>
          <a:xfrm>
            <a:off x="1263578" y="1334454"/>
            <a:ext cx="9664846" cy="4010909"/>
          </a:xfrm>
          <a:prstGeom prst="rect">
            <a:avLst/>
          </a:prstGeom>
        </p:spPr>
      </p:pic>
    </p:spTree>
    <p:extLst>
      <p:ext uri="{BB962C8B-B14F-4D97-AF65-F5344CB8AC3E}">
        <p14:creationId xmlns:p14="http://schemas.microsoft.com/office/powerpoint/2010/main" val="429196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1B892-D46D-FF9B-94C1-B8D405629008}"/>
              </a:ext>
            </a:extLst>
          </p:cNvPr>
          <p:cNvSpPr>
            <a:spLocks noGrp="1"/>
          </p:cNvSpPr>
          <p:nvPr>
            <p:ph type="title"/>
          </p:nvPr>
        </p:nvSpPr>
        <p:spPr>
          <a:xfrm>
            <a:off x="838200" y="365125"/>
            <a:ext cx="10515600" cy="2602927"/>
          </a:xfrm>
        </p:spPr>
        <p:txBody>
          <a:bodyPr>
            <a:normAutofit fontScale="90000"/>
          </a:bodyPr>
          <a:lstStyle/>
          <a:p>
            <a:r>
              <a:rPr lang="es-HN" dirty="0">
                <a:latin typeface="Avenir Light" panose="020B0402020203020204" pitchFamily="34" charset="77"/>
              </a:rPr>
              <a:t>La cognición: </a:t>
            </a:r>
            <a:br>
              <a:rPr lang="es-HN" dirty="0">
                <a:latin typeface="Avenir Light" panose="020B0402020203020204" pitchFamily="34" charset="77"/>
              </a:rPr>
            </a:br>
            <a:r>
              <a:rPr lang="es-HN" sz="3600" dirty="0">
                <a:latin typeface="Avenir Light" panose="020B0402020203020204" pitchFamily="34" charset="77"/>
              </a:rPr>
              <a:t>Los individuos suelen asumir que las situaciones y no las cogniciones (es decir, las valoraciones) son responsables de su ansiedad</a:t>
            </a:r>
            <a:br>
              <a:rPr lang="es-HN" sz="3600" dirty="0">
                <a:latin typeface="Avenir Light" panose="020B0402020203020204" pitchFamily="34" charset="77"/>
              </a:rPr>
            </a:br>
            <a:r>
              <a:rPr lang="es-HN" dirty="0">
                <a:latin typeface="Avenir Light" panose="020B0402020203020204" pitchFamily="34" charset="77"/>
              </a:rPr>
              <a:t> </a:t>
            </a:r>
          </a:p>
        </p:txBody>
      </p:sp>
      <p:graphicFrame>
        <p:nvGraphicFramePr>
          <p:cNvPr id="4" name="Marcador de contenido 3">
            <a:extLst>
              <a:ext uri="{FF2B5EF4-FFF2-40B4-BE49-F238E27FC236}">
                <a16:creationId xmlns:a16="http://schemas.microsoft.com/office/drawing/2014/main" id="{7E3CD336-EF6C-0BD1-D7C6-B2ABAD631B24}"/>
              </a:ext>
            </a:extLst>
          </p:cNvPr>
          <p:cNvGraphicFramePr>
            <a:graphicFrameLocks noGrp="1"/>
          </p:cNvGraphicFramePr>
          <p:nvPr>
            <p:ph idx="1"/>
            <p:extLst>
              <p:ext uri="{D42A27DB-BD31-4B8C-83A1-F6EECF244321}">
                <p14:modId xmlns:p14="http://schemas.microsoft.com/office/powerpoint/2010/main" val="10340928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38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C2F7EB-186D-5F71-C8B2-F8BBDCEB1426}"/>
              </a:ext>
            </a:extLst>
          </p:cNvPr>
          <p:cNvSpPr>
            <a:spLocks noGrp="1"/>
          </p:cNvSpPr>
          <p:nvPr>
            <p:ph type="title"/>
          </p:nvPr>
        </p:nvSpPr>
        <p:spPr>
          <a:xfrm>
            <a:off x="752117" y="391402"/>
            <a:ext cx="9888496" cy="900131"/>
          </a:xfrm>
        </p:spPr>
        <p:txBody>
          <a:bodyPr anchor="t">
            <a:normAutofit fontScale="90000"/>
          </a:bodyPr>
          <a:lstStyle/>
          <a:p>
            <a:r>
              <a:rPr lang="es-HN" sz="4000" dirty="0">
                <a:solidFill>
                  <a:schemeClr val="bg1"/>
                </a:solidFill>
                <a:latin typeface="Avenir Light" panose="020B0402020203020204" pitchFamily="34" charset="77"/>
              </a:rPr>
              <a:t>Ejemplo de como nuestro modo de pensar </a:t>
            </a:r>
            <a:r>
              <a:rPr lang="es-HN" dirty="0">
                <a:solidFill>
                  <a:schemeClr val="bg1"/>
                </a:solidFill>
                <a:latin typeface="Avenir Light" panose="020B0402020203020204" pitchFamily="34" charset="77"/>
              </a:rPr>
              <a:t>ejerce una poderosa influencia</a:t>
            </a:r>
            <a:br>
              <a:rPr lang="es-HN" dirty="0"/>
            </a:br>
            <a:r>
              <a:rPr lang="es-HN" dirty="0"/>
              <a:t>sobre cómo nos sentimos</a:t>
            </a:r>
            <a:br>
              <a:rPr lang="es-HN" dirty="0"/>
            </a:br>
            <a:r>
              <a:rPr lang="es-HN" sz="4000" dirty="0">
                <a:solidFill>
                  <a:schemeClr val="bg1"/>
                </a:solidFill>
                <a:latin typeface="Avenir Light" panose="020B0402020203020204" pitchFamily="34" charset="77"/>
              </a:rPr>
              <a:t>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3A0182D-B984-A54C-0148-5F7AC520CF0C}"/>
              </a:ext>
            </a:extLst>
          </p:cNvPr>
          <p:cNvSpPr>
            <a:spLocks noGrp="1"/>
          </p:cNvSpPr>
          <p:nvPr>
            <p:ph idx="1"/>
          </p:nvPr>
        </p:nvSpPr>
        <p:spPr>
          <a:xfrm>
            <a:off x="1155548" y="2217343"/>
            <a:ext cx="9880893" cy="3959619"/>
          </a:xfrm>
        </p:spPr>
        <p:txBody>
          <a:bodyPr>
            <a:normAutofit/>
          </a:bodyPr>
          <a:lstStyle/>
          <a:p>
            <a:r>
              <a:rPr lang="es-HN" sz="2400" dirty="0">
                <a:highlight>
                  <a:srgbClr val="FFFF00"/>
                </a:highlight>
                <a:latin typeface="Avenir Light" panose="020B0402020203020204" pitchFamily="34" charset="77"/>
              </a:rPr>
              <a:t>Situación</a:t>
            </a:r>
            <a:r>
              <a:rPr lang="es-HN" sz="2400" dirty="0">
                <a:latin typeface="Avenir Light" panose="020B0402020203020204" pitchFamily="34" charset="77"/>
              </a:rPr>
              <a:t>: examen </a:t>
            </a:r>
          </a:p>
          <a:p>
            <a:pPr lvl="1">
              <a:buFont typeface="Wingdings" pitchFamily="2" charset="2"/>
              <a:buChar char="ü"/>
            </a:pPr>
            <a:r>
              <a:rPr lang="es-HN" dirty="0">
                <a:latin typeface="Avenir Light" panose="020B0402020203020204" pitchFamily="34" charset="77"/>
              </a:rPr>
              <a:t>Valoración 1: será dificil, dudo de mi nivel de preparación </a:t>
            </a:r>
          </a:p>
          <a:p>
            <a:pPr lvl="1">
              <a:buFont typeface="Wingdings" pitchFamily="2" charset="2"/>
              <a:buChar char="ü"/>
            </a:pPr>
            <a:r>
              <a:rPr lang="es-HN" dirty="0">
                <a:latin typeface="Avenir Light" panose="020B0402020203020204" pitchFamily="34" charset="77"/>
              </a:rPr>
              <a:t>Valoración 2: fácil o estoy seguro de mi preparación</a:t>
            </a:r>
          </a:p>
          <a:p>
            <a:endParaRPr lang="es-HN" sz="2400" dirty="0">
              <a:latin typeface="Avenir Light" panose="020B0402020203020204" pitchFamily="34" charset="77"/>
            </a:endParaRPr>
          </a:p>
          <a:p>
            <a:r>
              <a:rPr lang="es-HN" sz="2400" dirty="0">
                <a:highlight>
                  <a:srgbClr val="FFFF00"/>
                </a:highlight>
                <a:latin typeface="Avenir Light" panose="020B0402020203020204" pitchFamily="34" charset="77"/>
              </a:rPr>
              <a:t>Situación</a:t>
            </a:r>
            <a:r>
              <a:rPr lang="es-HN" sz="2400" dirty="0">
                <a:latin typeface="Avenir Light" panose="020B0402020203020204" pitchFamily="34" charset="77"/>
              </a:rPr>
              <a:t>: dar una conferencia  </a:t>
            </a:r>
          </a:p>
          <a:p>
            <a:pPr lvl="1">
              <a:buFont typeface="Wingdings" pitchFamily="2" charset="2"/>
              <a:buChar char="ü"/>
            </a:pPr>
            <a:r>
              <a:rPr lang="es-HN" dirty="0">
                <a:latin typeface="Avenir Light" panose="020B0402020203020204" pitchFamily="34" charset="77"/>
              </a:rPr>
              <a:t>Valoración 1: audiencia como amable y receptiva</a:t>
            </a:r>
          </a:p>
          <a:p>
            <a:pPr lvl="1">
              <a:buFont typeface="Wingdings" pitchFamily="2" charset="2"/>
              <a:buChar char="ü"/>
            </a:pPr>
            <a:r>
              <a:rPr lang="es-HN" dirty="0">
                <a:latin typeface="Avenir Light" panose="020B0402020203020204" pitchFamily="34" charset="77"/>
              </a:rPr>
              <a:t>Valoración 2: evalúa a la audiencia como crítica, aburrida o con actitud de rechazo hacia su presentación</a:t>
            </a:r>
          </a:p>
          <a:p>
            <a:pPr marL="457200" lvl="1" indent="0">
              <a:buNone/>
            </a:pPr>
            <a:endParaRPr lang="es-HN" dirty="0">
              <a:latin typeface="Avenir Light" panose="020B0402020203020204" pitchFamily="34" charset="77"/>
            </a:endParaRPr>
          </a:p>
          <a:p>
            <a:endParaRPr lang="es-HN" sz="2400" dirty="0">
              <a:latin typeface="Avenir Light" panose="020B0402020203020204" pitchFamily="34" charset="77"/>
            </a:endParaRPr>
          </a:p>
        </p:txBody>
      </p:sp>
    </p:spTree>
    <p:extLst>
      <p:ext uri="{BB962C8B-B14F-4D97-AF65-F5344CB8AC3E}">
        <p14:creationId xmlns:p14="http://schemas.microsoft.com/office/powerpoint/2010/main" val="371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FEBC1-33AE-C4EE-74F6-EAB6478106E4}"/>
              </a:ext>
            </a:extLst>
          </p:cNvPr>
          <p:cNvSpPr>
            <a:spLocks noGrp="1"/>
          </p:cNvSpPr>
          <p:nvPr>
            <p:ph type="title"/>
          </p:nvPr>
        </p:nvSpPr>
        <p:spPr/>
        <p:txBody>
          <a:bodyPr/>
          <a:lstStyle/>
          <a:p>
            <a:r>
              <a:rPr lang="es-HN" dirty="0">
                <a:latin typeface="Avenir Light" panose="020B0402020203020204" pitchFamily="34" charset="77"/>
              </a:rPr>
              <a:t>Vulnerabilidad </a:t>
            </a:r>
          </a:p>
        </p:txBody>
      </p:sp>
      <p:sp>
        <p:nvSpPr>
          <p:cNvPr id="3" name="Marcador de contenido 2">
            <a:extLst>
              <a:ext uri="{FF2B5EF4-FFF2-40B4-BE49-F238E27FC236}">
                <a16:creationId xmlns:a16="http://schemas.microsoft.com/office/drawing/2014/main" id="{082CA211-BD3D-9445-24BA-46181E6D96EE}"/>
              </a:ext>
            </a:extLst>
          </p:cNvPr>
          <p:cNvSpPr>
            <a:spLocks noGrp="1"/>
          </p:cNvSpPr>
          <p:nvPr>
            <p:ph idx="1"/>
          </p:nvPr>
        </p:nvSpPr>
        <p:spPr/>
        <p:txBody>
          <a:bodyPr>
            <a:normAutofit/>
          </a:bodyPr>
          <a:lstStyle/>
          <a:p>
            <a:r>
              <a:rPr lang="es-HN" dirty="0">
                <a:latin typeface="Avenir Light" panose="020B0402020203020204" pitchFamily="34" charset="77"/>
              </a:rPr>
              <a:t>La percepción que tiene una persona de sí misma como objeto de peligros internos y externos </a:t>
            </a:r>
          </a:p>
          <a:p>
            <a:pPr lvl="1">
              <a:buFont typeface="Wingdings" pitchFamily="2" charset="2"/>
              <a:buChar char="ü"/>
            </a:pPr>
            <a:r>
              <a:rPr lang="es-HN" dirty="0">
                <a:latin typeface="Avenir Light" panose="020B0402020203020204" pitchFamily="34" charset="77"/>
              </a:rPr>
              <a:t>sobre los que carece de control o </a:t>
            </a:r>
          </a:p>
          <a:p>
            <a:pPr lvl="1">
              <a:buFont typeface="Wingdings" pitchFamily="2" charset="2"/>
              <a:buChar char="ü"/>
            </a:pPr>
            <a:r>
              <a:rPr lang="es-HN" dirty="0">
                <a:latin typeface="Avenir Light" panose="020B0402020203020204" pitchFamily="34" charset="77"/>
              </a:rPr>
              <a:t>el control es insuficiente para proporcionarle una sensación de seguridad</a:t>
            </a:r>
          </a:p>
          <a:p>
            <a:endParaRPr lang="es-HN" dirty="0">
              <a:latin typeface="Avenir Light" panose="020B0402020203020204" pitchFamily="34" charset="77"/>
            </a:endParaRPr>
          </a:p>
          <a:p>
            <a:r>
              <a:rPr lang="es-HN" dirty="0">
                <a:latin typeface="Avenir Light" panose="020B0402020203020204" pitchFamily="34" charset="77"/>
              </a:rPr>
              <a:t>La sensación de vulnerabilidad es evidente en: </a:t>
            </a:r>
          </a:p>
          <a:p>
            <a:pPr lvl="1">
              <a:buFont typeface="Courier New" panose="02070309020205020404" pitchFamily="49" charset="0"/>
              <a:buChar char="o"/>
            </a:pPr>
            <a:r>
              <a:rPr lang="es-HN" dirty="0">
                <a:latin typeface="Avenir Light" panose="020B0402020203020204" pitchFamily="34" charset="77"/>
              </a:rPr>
              <a:t>las valoraciones sesgadas y exageradas que hacen los individuos del posible daño personal en respuesta a señales que son neutrales o inocuas</a:t>
            </a:r>
          </a:p>
          <a:p>
            <a:endParaRPr lang="es-HN" dirty="0"/>
          </a:p>
        </p:txBody>
      </p:sp>
    </p:spTree>
    <p:extLst>
      <p:ext uri="{BB962C8B-B14F-4D97-AF65-F5344CB8AC3E}">
        <p14:creationId xmlns:p14="http://schemas.microsoft.com/office/powerpoint/2010/main" val="2639553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848077-D6BE-4A96-81FD-0201866E1FCE}"/>
              </a:ext>
            </a:extLst>
          </p:cNvPr>
          <p:cNvSpPr>
            <a:spLocks noGrp="1"/>
          </p:cNvSpPr>
          <p:nvPr>
            <p:ph type="title"/>
          </p:nvPr>
        </p:nvSpPr>
        <p:spPr/>
        <p:txBody>
          <a:bodyPr/>
          <a:lstStyle/>
          <a:p>
            <a:r>
              <a:rPr lang="es-HN" dirty="0">
                <a:latin typeface="Avenir Light" panose="020B0402020203020204" pitchFamily="34" charset="77"/>
              </a:rPr>
              <a:t>Valoración primaria de la amenaza y revaloración elaborativa  </a:t>
            </a:r>
          </a:p>
        </p:txBody>
      </p:sp>
      <p:sp>
        <p:nvSpPr>
          <p:cNvPr id="3" name="Marcador de contenido 2">
            <a:extLst>
              <a:ext uri="{FF2B5EF4-FFF2-40B4-BE49-F238E27FC236}">
                <a16:creationId xmlns:a16="http://schemas.microsoft.com/office/drawing/2014/main" id="{C50E0A4E-DAF3-88C7-0D07-7E9E91758C7A}"/>
              </a:ext>
            </a:extLst>
          </p:cNvPr>
          <p:cNvSpPr>
            <a:spLocks noGrp="1"/>
          </p:cNvSpPr>
          <p:nvPr>
            <p:ph idx="1"/>
          </p:nvPr>
        </p:nvSpPr>
        <p:spPr/>
        <p:txBody>
          <a:bodyPr/>
          <a:lstStyle/>
          <a:p>
            <a:endParaRPr lang="es-HN" dirty="0">
              <a:latin typeface="Avenir Light" panose="020B0402020203020204" pitchFamily="34" charset="77"/>
            </a:endParaRPr>
          </a:p>
          <a:p>
            <a:r>
              <a:rPr lang="es-HN" dirty="0">
                <a:latin typeface="Avenir Light" panose="020B0402020203020204" pitchFamily="34" charset="77"/>
              </a:rPr>
              <a:t>sobrestimar la intensidad de la amenaza</a:t>
            </a:r>
          </a:p>
          <a:p>
            <a:r>
              <a:rPr lang="es-HN" dirty="0">
                <a:latin typeface="Avenir Light" panose="020B0402020203020204" pitchFamily="34" charset="77"/>
              </a:rPr>
              <a:t>no logran percibir las señales de seguridad de las situaciones de amenaza</a:t>
            </a:r>
          </a:p>
          <a:p>
            <a:r>
              <a:rPr lang="es-HN" dirty="0">
                <a:latin typeface="Avenir Light" panose="020B0402020203020204" pitchFamily="34" charset="77"/>
              </a:rPr>
              <a:t>tienden a subestimar su capacidad para afrontar el daño o peligro anticipado</a:t>
            </a:r>
          </a:p>
          <a:p>
            <a:endParaRPr lang="es-HN" dirty="0"/>
          </a:p>
          <a:p>
            <a:endParaRPr lang="es-HN" dirty="0"/>
          </a:p>
        </p:txBody>
      </p:sp>
      <p:sp>
        <p:nvSpPr>
          <p:cNvPr id="4" name="Rectángulo 3">
            <a:extLst>
              <a:ext uri="{FF2B5EF4-FFF2-40B4-BE49-F238E27FC236}">
                <a16:creationId xmlns:a16="http://schemas.microsoft.com/office/drawing/2014/main" id="{4F83A07F-29EB-60B4-2C65-7D4ADA67F7A7}"/>
              </a:ext>
            </a:extLst>
          </p:cNvPr>
          <p:cNvSpPr/>
          <p:nvPr/>
        </p:nvSpPr>
        <p:spPr>
          <a:xfrm>
            <a:off x="838200" y="4856813"/>
            <a:ext cx="10629275" cy="16360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HN" sz="2400" dirty="0">
              <a:latin typeface="Avenir Light" panose="020B0402020203020204" pitchFamily="34" charset="77"/>
            </a:endParaRPr>
          </a:p>
          <a:p>
            <a:r>
              <a:rPr lang="es-HN" sz="2400" dirty="0">
                <a:latin typeface="Avenir Light" panose="020B0402020203020204" pitchFamily="34" charset="77"/>
              </a:rPr>
              <a:t>La intensidad de un estado de ansiedad depende del equilibrio entre la propia valoración inicial de la amenaza y la valoración secundaria de la capacidad de afrontamiento y de la seguridad</a:t>
            </a:r>
          </a:p>
          <a:p>
            <a:pPr algn="ctr"/>
            <a:endParaRPr lang="es-HN" dirty="0"/>
          </a:p>
        </p:txBody>
      </p:sp>
    </p:spTree>
    <p:extLst>
      <p:ext uri="{BB962C8B-B14F-4D97-AF65-F5344CB8AC3E}">
        <p14:creationId xmlns:p14="http://schemas.microsoft.com/office/powerpoint/2010/main" val="211522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ítulo 3">
            <a:extLst>
              <a:ext uri="{FF2B5EF4-FFF2-40B4-BE49-F238E27FC236}">
                <a16:creationId xmlns:a16="http://schemas.microsoft.com/office/drawing/2014/main" id="{5F613940-9CCB-B40A-ACB5-F0A74ADF9A57}"/>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kern="1200">
                <a:solidFill>
                  <a:srgbClr val="FFFFFF"/>
                </a:solidFill>
                <a:latin typeface="+mj-lt"/>
                <a:ea typeface="+mj-ea"/>
                <a:cs typeface="+mj-cs"/>
              </a:rPr>
              <a:t>“El modo en que pienso afecta sobre el modo en que siento”</a:t>
            </a:r>
          </a:p>
        </p:txBody>
      </p:sp>
      <p:sp>
        <p:nvSpPr>
          <p:cNvPr id="1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70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AD6E7-4DB9-AB86-F893-D16089E3037F}"/>
              </a:ext>
            </a:extLst>
          </p:cNvPr>
          <p:cNvSpPr>
            <a:spLocks noGrp="1"/>
          </p:cNvSpPr>
          <p:nvPr>
            <p:ph type="title"/>
          </p:nvPr>
        </p:nvSpPr>
        <p:spPr/>
        <p:txBody>
          <a:bodyPr>
            <a:normAutofit/>
          </a:bodyPr>
          <a:lstStyle/>
          <a:p>
            <a:r>
              <a:rPr lang="es-HN" sz="3600" dirty="0">
                <a:latin typeface="Avenir Light" panose="020B0402020203020204" pitchFamily="34" charset="77"/>
              </a:rPr>
              <a:t>La movilización conductual para manejar el peligro</a:t>
            </a:r>
          </a:p>
        </p:txBody>
      </p:sp>
      <p:graphicFrame>
        <p:nvGraphicFramePr>
          <p:cNvPr id="5" name="Tabla 4">
            <a:extLst>
              <a:ext uri="{FF2B5EF4-FFF2-40B4-BE49-F238E27FC236}">
                <a16:creationId xmlns:a16="http://schemas.microsoft.com/office/drawing/2014/main" id="{844F8EC4-2394-3862-FEC1-99433318D3C3}"/>
              </a:ext>
            </a:extLst>
          </p:cNvPr>
          <p:cNvGraphicFramePr>
            <a:graphicFrameLocks noGrp="1"/>
          </p:cNvGraphicFramePr>
          <p:nvPr>
            <p:extLst>
              <p:ext uri="{D42A27DB-BD31-4B8C-83A1-F6EECF244321}">
                <p14:modId xmlns:p14="http://schemas.microsoft.com/office/powerpoint/2010/main" val="3893654438"/>
              </p:ext>
            </p:extLst>
          </p:nvPr>
        </p:nvGraphicFramePr>
        <p:xfrm>
          <a:off x="838200" y="1690688"/>
          <a:ext cx="10329472" cy="2377440"/>
        </p:xfrm>
        <a:graphic>
          <a:graphicData uri="http://schemas.openxmlformats.org/drawingml/2006/table">
            <a:tbl>
              <a:tblPr firstRow="1" bandRow="1">
                <a:tableStyleId>{5C22544A-7EE6-4342-B048-85BDC9FD1C3A}</a:tableStyleId>
              </a:tblPr>
              <a:tblGrid>
                <a:gridCol w="4992974">
                  <a:extLst>
                    <a:ext uri="{9D8B030D-6E8A-4147-A177-3AD203B41FA5}">
                      <a16:colId xmlns:a16="http://schemas.microsoft.com/office/drawing/2014/main" val="2426671653"/>
                    </a:ext>
                  </a:extLst>
                </a:gridCol>
                <a:gridCol w="5336498">
                  <a:extLst>
                    <a:ext uri="{9D8B030D-6E8A-4147-A177-3AD203B41FA5}">
                      <a16:colId xmlns:a16="http://schemas.microsoft.com/office/drawing/2014/main" val="2710678331"/>
                    </a:ext>
                  </a:extLst>
                </a:gridCol>
              </a:tblGrid>
              <a:tr h="370840">
                <a:tc>
                  <a:txBody>
                    <a:bodyPr/>
                    <a:lstStyle/>
                    <a:p>
                      <a:r>
                        <a:rPr lang="es-HN" sz="2400" b="0" i="0" dirty="0">
                          <a:latin typeface="Avenir Light" panose="020B0402020203020204" pitchFamily="34" charset="77"/>
                        </a:rPr>
                        <a:t>Respuesta de lucha o huida </a:t>
                      </a:r>
                    </a:p>
                  </a:txBody>
                  <a:tcPr/>
                </a:tc>
                <a:tc>
                  <a:txBody>
                    <a:bodyPr/>
                    <a:lstStyle/>
                    <a:p>
                      <a:r>
                        <a:rPr lang="es-HN" sz="2400" b="0" i="0" dirty="0">
                          <a:latin typeface="Avenir Light" panose="020B0402020203020204" pitchFamily="34" charset="77"/>
                        </a:rPr>
                        <a:t>Otras conductas instrumentales</a:t>
                      </a:r>
                    </a:p>
                  </a:txBody>
                  <a:tcPr/>
                </a:tc>
                <a:extLst>
                  <a:ext uri="{0D108BD9-81ED-4DB2-BD59-A6C34878D82A}">
                    <a16:rowId xmlns:a16="http://schemas.microsoft.com/office/drawing/2014/main" val="180537629"/>
                  </a:ext>
                </a:extLst>
              </a:tr>
              <a:tr h="370840">
                <a:tc>
                  <a:txBody>
                    <a:bodyPr/>
                    <a:lstStyle/>
                    <a:p>
                      <a:pPr marL="285750" indent="-285750">
                        <a:buFont typeface="Arial" panose="020B0604020202020204" pitchFamily="34" charset="0"/>
                        <a:buChar char="•"/>
                      </a:pPr>
                      <a:endParaRPr lang="es-HN" sz="2400" b="0" i="0" dirty="0">
                        <a:latin typeface="Avenir Light" panose="020B0402020203020204" pitchFamily="34" charset="77"/>
                      </a:endParaRPr>
                    </a:p>
                    <a:p>
                      <a:pPr marL="285750" indent="-285750">
                        <a:buFont typeface="Arial" panose="020B0604020202020204" pitchFamily="34" charset="0"/>
                        <a:buChar char="•"/>
                      </a:pPr>
                      <a:r>
                        <a:rPr lang="es-HN" sz="2400" b="0" i="0" dirty="0">
                          <a:latin typeface="Avenir Light" panose="020B0402020203020204" pitchFamily="34" charset="77"/>
                        </a:rPr>
                        <a:t>alejamiento</a:t>
                      </a:r>
                    </a:p>
                    <a:p>
                      <a:pPr marL="285750" indent="-285750">
                        <a:buFont typeface="Arial" panose="020B0604020202020204" pitchFamily="34" charset="0"/>
                        <a:buChar char="•"/>
                      </a:pPr>
                      <a:r>
                        <a:rPr lang="es-HN" sz="2400" b="0" i="0" dirty="0">
                          <a:latin typeface="Avenir Light" panose="020B0402020203020204" pitchFamily="34" charset="77"/>
                        </a:rPr>
                        <a:t>evitación</a:t>
                      </a:r>
                    </a:p>
                    <a:p>
                      <a:pPr marL="285750" indent="-285750">
                        <a:buFont typeface="Arial" panose="020B0604020202020204" pitchFamily="34" charset="0"/>
                        <a:buChar char="•"/>
                      </a:pPr>
                      <a:r>
                        <a:rPr lang="es-HN" sz="2400" b="0" i="0" dirty="0">
                          <a:latin typeface="Avenir Light" panose="020B0402020203020204" pitchFamily="34" charset="77"/>
                        </a:rPr>
                        <a:t>inmovilización (se queda helado)</a:t>
                      </a:r>
                    </a:p>
                  </a:txBody>
                  <a:tcPr/>
                </a:tc>
                <a:tc>
                  <a:txBody>
                    <a:bodyPr/>
                    <a:lstStyle/>
                    <a:p>
                      <a:pPr marL="342900" indent="-342900">
                        <a:buFont typeface="Arial" panose="020B0604020202020204" pitchFamily="34" charset="0"/>
                        <a:buChar char="•"/>
                      </a:pPr>
                      <a:endParaRPr lang="es-HN" sz="2400" b="0" i="0" dirty="0">
                        <a:latin typeface="Avenir Light" panose="020B0402020203020204" pitchFamily="34" charset="77"/>
                      </a:endParaRPr>
                    </a:p>
                    <a:p>
                      <a:pPr marL="342900" indent="-342900">
                        <a:buFont typeface="Arial" panose="020B0604020202020204" pitchFamily="34" charset="0"/>
                        <a:buChar char="•"/>
                      </a:pPr>
                      <a:r>
                        <a:rPr lang="es-HN" sz="2400" b="0" i="0" dirty="0">
                          <a:latin typeface="Avenir Light" panose="020B0402020203020204" pitchFamily="34" charset="77"/>
                        </a:rPr>
                        <a:t>solicitar ayuda </a:t>
                      </a:r>
                    </a:p>
                    <a:p>
                      <a:pPr marL="342900" indent="-342900">
                        <a:buFont typeface="Arial" panose="020B0604020202020204" pitchFamily="34" charset="0"/>
                        <a:buChar char="•"/>
                      </a:pPr>
                      <a:r>
                        <a:rPr lang="es-HN" sz="2400" b="0" i="0" dirty="0">
                          <a:latin typeface="Avenir Light" panose="020B0402020203020204" pitchFamily="34" charset="77"/>
                        </a:rPr>
                        <a:t>adoptar una postura defensiva  </a:t>
                      </a:r>
                    </a:p>
                    <a:p>
                      <a:pPr marL="342900" indent="-342900">
                        <a:buFont typeface="Arial" panose="020B0604020202020204" pitchFamily="34" charset="0"/>
                        <a:buChar char="•"/>
                      </a:pPr>
                      <a:r>
                        <a:rPr lang="es-HN" sz="2400" b="0" i="0" dirty="0">
                          <a:latin typeface="Avenir Light" panose="020B0402020203020204" pitchFamily="34" charset="77"/>
                        </a:rPr>
                        <a:t>negociar para minimizar el peligro </a:t>
                      </a:r>
                    </a:p>
                    <a:p>
                      <a:endParaRPr lang="es-HN" sz="2400" b="0" i="0" dirty="0">
                        <a:latin typeface="Avenir Light" panose="020B0402020203020204" pitchFamily="34" charset="77"/>
                      </a:endParaRPr>
                    </a:p>
                  </a:txBody>
                  <a:tcPr/>
                </a:tc>
                <a:extLst>
                  <a:ext uri="{0D108BD9-81ED-4DB2-BD59-A6C34878D82A}">
                    <a16:rowId xmlns:a16="http://schemas.microsoft.com/office/drawing/2014/main" val="3462380883"/>
                  </a:ext>
                </a:extLst>
              </a:tr>
            </a:tbl>
          </a:graphicData>
        </a:graphic>
      </p:graphicFrame>
      <p:sp>
        <p:nvSpPr>
          <p:cNvPr id="6" name="Rectángulo 5">
            <a:extLst>
              <a:ext uri="{FF2B5EF4-FFF2-40B4-BE49-F238E27FC236}">
                <a16:creationId xmlns:a16="http://schemas.microsoft.com/office/drawing/2014/main" id="{A1DED8AB-C877-F943-8BAA-3554037E4B7F}"/>
              </a:ext>
            </a:extLst>
          </p:cNvPr>
          <p:cNvSpPr/>
          <p:nvPr/>
        </p:nvSpPr>
        <p:spPr>
          <a:xfrm>
            <a:off x="838199" y="4479290"/>
            <a:ext cx="10329471" cy="15317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HN" sz="2400" dirty="0">
              <a:solidFill>
                <a:schemeClr val="tx1"/>
              </a:solidFill>
              <a:latin typeface="Avenir Light" panose="020B0402020203020204" pitchFamily="34" charset="77"/>
            </a:endParaRPr>
          </a:p>
          <a:p>
            <a:r>
              <a:rPr lang="es-HN" sz="2400" dirty="0">
                <a:solidFill>
                  <a:schemeClr val="tx1"/>
                </a:solidFill>
                <a:latin typeface="Avenir Light" panose="020B0402020203020204" pitchFamily="34" charset="77"/>
              </a:rPr>
              <a:t>La responsable de instigar la ansiedad es la valoración primaria inicial de la amenaza combinada con la valoración secundaria de inadecuación personal y de escasa seguridad</a:t>
            </a:r>
          </a:p>
          <a:p>
            <a:pPr algn="ctr"/>
            <a:endParaRPr lang="es-HN" dirty="0">
              <a:solidFill>
                <a:schemeClr val="tx1"/>
              </a:solidFill>
            </a:endParaRPr>
          </a:p>
        </p:txBody>
      </p:sp>
    </p:spTree>
    <p:extLst>
      <p:ext uri="{BB962C8B-B14F-4D97-AF65-F5344CB8AC3E}">
        <p14:creationId xmlns:p14="http://schemas.microsoft.com/office/powerpoint/2010/main" val="3475275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EE1E0-9CFD-5360-B40C-F8CF12A4479E}"/>
              </a:ext>
            </a:extLst>
          </p:cNvPr>
          <p:cNvSpPr>
            <a:spLocks noGrp="1"/>
          </p:cNvSpPr>
          <p:nvPr>
            <p:ph type="title"/>
          </p:nvPr>
        </p:nvSpPr>
        <p:spPr/>
        <p:txBody>
          <a:bodyPr>
            <a:normAutofit/>
          </a:bodyPr>
          <a:lstStyle/>
          <a:p>
            <a:r>
              <a:rPr lang="es-HN" sz="3200" dirty="0">
                <a:latin typeface="Avenir Light" panose="020B0402020203020204" pitchFamily="34" charset="77"/>
              </a:rPr>
              <a:t>Principios básicos del modelo cognitivo de la ansiedad</a:t>
            </a:r>
          </a:p>
        </p:txBody>
      </p:sp>
      <p:graphicFrame>
        <p:nvGraphicFramePr>
          <p:cNvPr id="4" name="Marcador de contenido 3">
            <a:extLst>
              <a:ext uri="{FF2B5EF4-FFF2-40B4-BE49-F238E27FC236}">
                <a16:creationId xmlns:a16="http://schemas.microsoft.com/office/drawing/2014/main" id="{9ED7AB2B-8696-86EF-AC13-D32F3AEBC2F4}"/>
              </a:ext>
            </a:extLst>
          </p:cNvPr>
          <p:cNvGraphicFramePr>
            <a:graphicFrameLocks noGrp="1"/>
          </p:cNvGraphicFramePr>
          <p:nvPr>
            <p:ph idx="1"/>
            <p:extLst>
              <p:ext uri="{D42A27DB-BD31-4B8C-83A1-F6EECF244321}">
                <p14:modId xmlns:p14="http://schemas.microsoft.com/office/powerpoint/2010/main" val="2438790155"/>
              </p:ext>
            </p:extLst>
          </p:nvPr>
        </p:nvGraphicFramePr>
        <p:xfrm>
          <a:off x="739726" y="1572407"/>
          <a:ext cx="10515600" cy="4592320"/>
        </p:xfrm>
        <a:graphic>
          <a:graphicData uri="http://schemas.openxmlformats.org/drawingml/2006/table">
            <a:tbl>
              <a:tblPr firstRow="1" bandRow="1">
                <a:tableStyleId>{3B4B98B0-60AC-42C2-AFA5-B58CD77FA1E5}</a:tableStyleId>
              </a:tblPr>
              <a:tblGrid>
                <a:gridCol w="10515600">
                  <a:extLst>
                    <a:ext uri="{9D8B030D-6E8A-4147-A177-3AD203B41FA5}">
                      <a16:colId xmlns:a16="http://schemas.microsoft.com/office/drawing/2014/main" val="2951047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Valoraciones exageradas de la amenaza</a:t>
                      </a:r>
                    </a:p>
                  </a:txBody>
                  <a:tcPr/>
                </a:tc>
                <a:extLst>
                  <a:ext uri="{0D108BD9-81ED-4DB2-BD59-A6C34878D82A}">
                    <a16:rowId xmlns:a16="http://schemas.microsoft.com/office/drawing/2014/main" val="2720793446"/>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La ansiedad se caracteriza por una atención aumentada y altamente selectiva hacia el riesgo, amenaza o peligro personal que se percibe como si fuera a tener un grave impacto negativo sobre los intereses vitales o el bienestar.</a:t>
                      </a:r>
                    </a:p>
                  </a:txBody>
                  <a:tcPr/>
                </a:tc>
                <a:extLst>
                  <a:ext uri="{0D108BD9-81ED-4DB2-BD59-A6C34878D82A}">
                    <a16:rowId xmlns:a16="http://schemas.microsoft.com/office/drawing/2014/main" val="3263563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Mayor indefensión</a:t>
                      </a:r>
                    </a:p>
                  </a:txBody>
                  <a:tcPr/>
                </a:tc>
                <a:extLst>
                  <a:ext uri="{0D108BD9-81ED-4DB2-BD59-A6C34878D82A}">
                    <a16:rowId xmlns:a16="http://schemas.microsoft.com/office/drawing/2014/main" val="704927405"/>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La ansiedad conlleva una evaluación imprecisa de los propios recursos de afrontamiento, generando</a:t>
                      </a:r>
                    </a:p>
                    <a:p>
                      <a:r>
                        <a:rPr lang="es-HN" sz="1800" b="0" i="0" kern="1200" dirty="0">
                          <a:solidFill>
                            <a:schemeClr val="tx1"/>
                          </a:solidFill>
                          <a:effectLst/>
                          <a:latin typeface="Avenir Light" panose="020B0402020203020204" pitchFamily="34" charset="77"/>
                          <a:ea typeface="+mn-ea"/>
                          <a:cs typeface="+mn-cs"/>
                        </a:rPr>
                        <a:t>una subestimación de la propia capacidad para afrontar la amenaza percibida.</a:t>
                      </a:r>
                    </a:p>
                  </a:txBody>
                  <a:tcPr/>
                </a:tc>
                <a:extLst>
                  <a:ext uri="{0D108BD9-81ED-4DB2-BD59-A6C34878D82A}">
                    <a16:rowId xmlns:a16="http://schemas.microsoft.com/office/drawing/2014/main" val="3464693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Procesamiento inhibido de la información relativa a la seguridad</a:t>
                      </a:r>
                    </a:p>
                  </a:txBody>
                  <a:tcPr/>
                </a:tc>
                <a:extLst>
                  <a:ext uri="{0D108BD9-81ED-4DB2-BD59-A6C34878D82A}">
                    <a16:rowId xmlns:a16="http://schemas.microsoft.com/office/drawing/2014/main" val="1945613841"/>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Los estados de ansiedad se caracterizan por un procesamiento inhibido o altamente restrictivo de las</a:t>
                      </a:r>
                    </a:p>
                    <a:p>
                      <a:r>
                        <a:rPr lang="es-HN" sz="1800" b="0" i="0" kern="1200" dirty="0">
                          <a:solidFill>
                            <a:schemeClr val="tx1"/>
                          </a:solidFill>
                          <a:effectLst/>
                          <a:latin typeface="Avenir Light" panose="020B0402020203020204" pitchFamily="34" charset="77"/>
                          <a:ea typeface="+mn-ea"/>
                          <a:cs typeface="+mn-cs"/>
                        </a:rPr>
                        <a:t>señales de seguridad y de la información que transmite la reducción de probabilidad o gravedad de la amenaza o daño percibido.</a:t>
                      </a:r>
                    </a:p>
                  </a:txBody>
                  <a:tcPr/>
                </a:tc>
                <a:extLst>
                  <a:ext uri="{0D108BD9-81ED-4DB2-BD59-A6C34878D82A}">
                    <a16:rowId xmlns:a16="http://schemas.microsoft.com/office/drawing/2014/main" val="1455866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Deterioro del pensamiento constructivo o reflexivo</a:t>
                      </a:r>
                    </a:p>
                  </a:txBody>
                  <a:tcPr/>
                </a:tc>
                <a:extLst>
                  <a:ext uri="{0D108BD9-81ED-4DB2-BD59-A6C34878D82A}">
                    <a16:rowId xmlns:a16="http://schemas.microsoft.com/office/drawing/2014/main" val="3428039029"/>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En los estados de ansiedad, el acceso al pensamiento y razonamiento más constructivo, lógico y elaborativo es difícil y, por ello, se emplea de manera ineficaz para la reducción de la ansiedad.</a:t>
                      </a:r>
                    </a:p>
                  </a:txBody>
                  <a:tcPr/>
                </a:tc>
                <a:extLst>
                  <a:ext uri="{0D108BD9-81ED-4DB2-BD59-A6C34878D82A}">
                    <a16:rowId xmlns:a16="http://schemas.microsoft.com/office/drawing/2014/main" val="3031630701"/>
                  </a:ext>
                </a:extLst>
              </a:tr>
            </a:tbl>
          </a:graphicData>
        </a:graphic>
      </p:graphicFrame>
    </p:spTree>
    <p:extLst>
      <p:ext uri="{BB962C8B-B14F-4D97-AF65-F5344CB8AC3E}">
        <p14:creationId xmlns:p14="http://schemas.microsoft.com/office/powerpoint/2010/main" val="383587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1368-DDE4-1C7F-244B-9995F15E6EE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86BA8D-A782-F8C8-8875-A6EA138DFC8B}"/>
              </a:ext>
            </a:extLst>
          </p:cNvPr>
          <p:cNvSpPr>
            <a:spLocks noGrp="1"/>
          </p:cNvSpPr>
          <p:nvPr>
            <p:ph type="title"/>
          </p:nvPr>
        </p:nvSpPr>
        <p:spPr/>
        <p:txBody>
          <a:bodyPr>
            <a:normAutofit/>
          </a:bodyPr>
          <a:lstStyle/>
          <a:p>
            <a:r>
              <a:rPr lang="es-HN" sz="3200" dirty="0">
                <a:latin typeface="Avenir Light" panose="020B0402020203020204" pitchFamily="34" charset="77"/>
              </a:rPr>
              <a:t>Principios básicos del modelo cognitivo de la ansiedad</a:t>
            </a:r>
          </a:p>
        </p:txBody>
      </p:sp>
      <p:graphicFrame>
        <p:nvGraphicFramePr>
          <p:cNvPr id="4" name="Marcador de contenido 3">
            <a:extLst>
              <a:ext uri="{FF2B5EF4-FFF2-40B4-BE49-F238E27FC236}">
                <a16:creationId xmlns:a16="http://schemas.microsoft.com/office/drawing/2014/main" id="{D95D8006-FD4B-735C-E28F-DF3666D88088}"/>
              </a:ext>
            </a:extLst>
          </p:cNvPr>
          <p:cNvGraphicFramePr>
            <a:graphicFrameLocks noGrp="1"/>
          </p:cNvGraphicFramePr>
          <p:nvPr>
            <p:ph idx="1"/>
            <p:extLst>
              <p:ext uri="{D42A27DB-BD31-4B8C-83A1-F6EECF244321}">
                <p14:modId xmlns:p14="http://schemas.microsoft.com/office/powerpoint/2010/main" val="1384861935"/>
              </p:ext>
            </p:extLst>
          </p:nvPr>
        </p:nvGraphicFramePr>
        <p:xfrm>
          <a:off x="739726" y="1572407"/>
          <a:ext cx="10515600" cy="4592320"/>
        </p:xfrm>
        <a:graphic>
          <a:graphicData uri="http://schemas.openxmlformats.org/drawingml/2006/table">
            <a:tbl>
              <a:tblPr firstRow="1" bandRow="1">
                <a:tableStyleId>{3B4B98B0-60AC-42C2-AFA5-B58CD77FA1E5}</a:tableStyleId>
              </a:tblPr>
              <a:tblGrid>
                <a:gridCol w="10515600">
                  <a:extLst>
                    <a:ext uri="{9D8B030D-6E8A-4147-A177-3AD203B41FA5}">
                      <a16:colId xmlns:a16="http://schemas.microsoft.com/office/drawing/2014/main" val="29510471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Procesamiento automático y estratégico</a:t>
                      </a:r>
                    </a:p>
                  </a:txBody>
                  <a:tcPr/>
                </a:tc>
                <a:extLst>
                  <a:ext uri="{0D108BD9-81ED-4DB2-BD59-A6C34878D82A}">
                    <a16:rowId xmlns:a16="http://schemas.microsoft.com/office/drawing/2014/main" val="2720793446"/>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La ansiedad conlleva una mezcla de procesos cognitivos automáticos y estratégicos que son respon-</a:t>
                      </a:r>
                    </a:p>
                    <a:p>
                      <a:r>
                        <a:rPr lang="es-HN" sz="1800" b="0" i="0" kern="1200" dirty="0">
                          <a:solidFill>
                            <a:schemeClr val="tx1"/>
                          </a:solidFill>
                          <a:effectLst/>
                          <a:latin typeface="Avenir Light" panose="020B0402020203020204" pitchFamily="34" charset="77"/>
                          <a:ea typeface="+mn-ea"/>
                          <a:cs typeface="+mn-cs"/>
                        </a:rPr>
                        <a:t>sables de la cualidad incontrolable e involuntaria de la ansiedad.</a:t>
                      </a:r>
                    </a:p>
                  </a:txBody>
                  <a:tcPr/>
                </a:tc>
                <a:extLst>
                  <a:ext uri="{0D108BD9-81ED-4DB2-BD59-A6C34878D82A}">
                    <a16:rowId xmlns:a16="http://schemas.microsoft.com/office/drawing/2014/main" val="32635630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Procesos auto-perpetuantes</a:t>
                      </a:r>
                    </a:p>
                  </a:txBody>
                  <a:tcPr/>
                </a:tc>
                <a:extLst>
                  <a:ext uri="{0D108BD9-81ED-4DB2-BD59-A6C34878D82A}">
                    <a16:rowId xmlns:a16="http://schemas.microsoft.com/office/drawing/2014/main" val="704927405"/>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La ansiedad conlleva un ciclo vicioso en el que el aumento de atención centrada en uno mismo sobre</a:t>
                      </a:r>
                    </a:p>
                    <a:p>
                      <a:r>
                        <a:rPr lang="es-HN" sz="1800" b="0" i="0" kern="1200" dirty="0">
                          <a:solidFill>
                            <a:schemeClr val="tx1"/>
                          </a:solidFill>
                          <a:effectLst/>
                          <a:latin typeface="Avenir Light" panose="020B0402020203020204" pitchFamily="34" charset="77"/>
                          <a:ea typeface="+mn-ea"/>
                          <a:cs typeface="+mn-cs"/>
                        </a:rPr>
                        <a:t>las señales y síntomas de ansiedad contribuirá a la intensificación de la angustia subjetiva.</a:t>
                      </a:r>
                    </a:p>
                  </a:txBody>
                  <a:tcPr/>
                </a:tc>
                <a:extLst>
                  <a:ext uri="{0D108BD9-81ED-4DB2-BD59-A6C34878D82A}">
                    <a16:rowId xmlns:a16="http://schemas.microsoft.com/office/drawing/2014/main" val="34646936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Primacía cognitiva</a:t>
                      </a:r>
                    </a:p>
                  </a:txBody>
                  <a:tcPr/>
                </a:tc>
                <a:extLst>
                  <a:ext uri="{0D108BD9-81ED-4DB2-BD59-A6C34878D82A}">
                    <a16:rowId xmlns:a16="http://schemas.microsoft.com/office/drawing/2014/main" val="1945613841"/>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La valoración cognitiva primaria de la amenaza y la valoración secundaria de la vulnerabilidad personal pueden generalizarse de tal manera que una amplia serie de situaciones o estímulos adicionales sea malinterpretada como amenazante y varias respuestas defensivas fisiológicas y conductuales sean inapropiadamente movilizadas para manejar la amenaza.</a:t>
                      </a:r>
                    </a:p>
                  </a:txBody>
                  <a:tcPr/>
                </a:tc>
                <a:extLst>
                  <a:ext uri="{0D108BD9-81ED-4DB2-BD59-A6C34878D82A}">
                    <a16:rowId xmlns:a16="http://schemas.microsoft.com/office/drawing/2014/main" val="1455866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HN" sz="1800" b="1" i="0" kern="1200" dirty="0">
                          <a:solidFill>
                            <a:schemeClr val="tx1"/>
                          </a:solidFill>
                          <a:effectLst/>
                          <a:latin typeface="Avenir Light" panose="020B0402020203020204" pitchFamily="34" charset="77"/>
                          <a:ea typeface="+mn-ea"/>
                          <a:cs typeface="+mn-cs"/>
                        </a:rPr>
                        <a:t>Vulnerabilidad cognitiva hacia la ansiedad</a:t>
                      </a:r>
                    </a:p>
                  </a:txBody>
                  <a:tcPr/>
                </a:tc>
                <a:extLst>
                  <a:ext uri="{0D108BD9-81ED-4DB2-BD59-A6C34878D82A}">
                    <a16:rowId xmlns:a16="http://schemas.microsoft.com/office/drawing/2014/main" val="3428039029"/>
                  </a:ext>
                </a:extLst>
              </a:tr>
              <a:tr h="370840">
                <a:tc>
                  <a:txBody>
                    <a:bodyPr/>
                    <a:lstStyle/>
                    <a:p>
                      <a:r>
                        <a:rPr lang="es-HN" sz="1800" b="0" i="0" kern="1200" dirty="0">
                          <a:solidFill>
                            <a:schemeClr val="tx1"/>
                          </a:solidFill>
                          <a:effectLst/>
                          <a:latin typeface="Avenir Light" panose="020B0402020203020204" pitchFamily="34" charset="77"/>
                          <a:ea typeface="+mn-ea"/>
                          <a:cs typeface="+mn-cs"/>
                        </a:rPr>
                        <a:t>El aumento de susceptibilidad a la ansiedad es el resultado de creencias nucleares sostenidas (esquemas) sobre la vulnerabilidad o indefensión personal y la saliencia de la amenaza</a:t>
                      </a:r>
                    </a:p>
                  </a:txBody>
                  <a:tcPr/>
                </a:tc>
                <a:extLst>
                  <a:ext uri="{0D108BD9-81ED-4DB2-BD59-A6C34878D82A}">
                    <a16:rowId xmlns:a16="http://schemas.microsoft.com/office/drawing/2014/main" val="3031630701"/>
                  </a:ext>
                </a:extLst>
              </a:tr>
            </a:tbl>
          </a:graphicData>
        </a:graphic>
      </p:graphicFrame>
    </p:spTree>
    <p:extLst>
      <p:ext uri="{BB962C8B-B14F-4D97-AF65-F5344CB8AC3E}">
        <p14:creationId xmlns:p14="http://schemas.microsoft.com/office/powerpoint/2010/main" val="210357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697DD-9616-AA0D-6227-0DAB4A9E4D72}"/>
              </a:ext>
            </a:extLst>
          </p:cNvPr>
          <p:cNvSpPr>
            <a:spLocks noGrp="1"/>
          </p:cNvSpPr>
          <p:nvPr>
            <p:ph type="title"/>
          </p:nvPr>
        </p:nvSpPr>
        <p:spPr/>
        <p:txBody>
          <a:bodyPr/>
          <a:lstStyle/>
          <a:p>
            <a:r>
              <a:rPr lang="es-HN" dirty="0">
                <a:latin typeface="Avenir Light" panose="020B0402020203020204" pitchFamily="34" charset="77"/>
              </a:rPr>
              <a:t>Ansiedad </a:t>
            </a:r>
          </a:p>
        </p:txBody>
      </p:sp>
      <p:sp>
        <p:nvSpPr>
          <p:cNvPr id="3" name="Marcador de contenido 2">
            <a:extLst>
              <a:ext uri="{FF2B5EF4-FFF2-40B4-BE49-F238E27FC236}">
                <a16:creationId xmlns:a16="http://schemas.microsoft.com/office/drawing/2014/main" id="{E7F8C08C-615C-04A8-C571-BE76B50C1E88}"/>
              </a:ext>
            </a:extLst>
          </p:cNvPr>
          <p:cNvSpPr>
            <a:spLocks noGrp="1"/>
          </p:cNvSpPr>
          <p:nvPr>
            <p:ph idx="1"/>
          </p:nvPr>
        </p:nvSpPr>
        <p:spPr/>
        <p:txBody>
          <a:bodyPr/>
          <a:lstStyle/>
          <a:p>
            <a:r>
              <a:rPr lang="es-HN" dirty="0">
                <a:latin typeface="Avenir Light" panose="020B0402020203020204" pitchFamily="34" charset="77"/>
              </a:rPr>
              <a:t>El miedo, la ansiedad y la preocupación, sin embargo, no son dominio exclusivo del desastre y de otras experiencias que conlleven riesgo vital. </a:t>
            </a:r>
          </a:p>
          <a:p>
            <a:endParaRPr lang="es-HN" dirty="0">
              <a:latin typeface="Avenir Light" panose="020B0402020203020204" pitchFamily="34" charset="77"/>
            </a:endParaRPr>
          </a:p>
          <a:p>
            <a:r>
              <a:rPr lang="es-HN" dirty="0">
                <a:latin typeface="Avenir Light" panose="020B0402020203020204" pitchFamily="34" charset="77"/>
              </a:rPr>
              <a:t>En la mayoría de los casos la ansiedad se desarrolla en el contexto de presiones, demandas y estreses fluctuantes de la vida cotidiana.</a:t>
            </a:r>
          </a:p>
          <a:p>
            <a:endParaRPr lang="es-HN" dirty="0"/>
          </a:p>
        </p:txBody>
      </p:sp>
    </p:spTree>
    <p:extLst>
      <p:ext uri="{BB962C8B-B14F-4D97-AF65-F5344CB8AC3E}">
        <p14:creationId xmlns:p14="http://schemas.microsoft.com/office/powerpoint/2010/main" val="149940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06AE95-DD5F-1EB2-24A7-7CCE2500A8A7}"/>
              </a:ext>
            </a:extLst>
          </p:cNvPr>
          <p:cNvSpPr>
            <a:spLocks noGrp="1"/>
          </p:cNvSpPr>
          <p:nvPr>
            <p:ph type="title"/>
          </p:nvPr>
        </p:nvSpPr>
        <p:spPr>
          <a:xfrm>
            <a:off x="841248" y="256032"/>
            <a:ext cx="10506456" cy="1014984"/>
          </a:xfrm>
        </p:spPr>
        <p:txBody>
          <a:bodyPr anchor="b">
            <a:normAutofit/>
          </a:bodyPr>
          <a:lstStyle/>
          <a:p>
            <a:r>
              <a:rPr lang="es-HN" sz="3100" dirty="0">
                <a:latin typeface="Avenir Light" panose="020B0402020203020204" pitchFamily="34" charset="77"/>
              </a:rPr>
              <a:t>Miedo: cómo determinar cuál es la reacción normal frente a la anormal </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ECFBEF44-3EDC-D326-79B7-13058150B359}"/>
              </a:ext>
            </a:extLst>
          </p:cNvPr>
          <p:cNvGraphicFramePr>
            <a:graphicFrameLocks noGrp="1"/>
          </p:cNvGraphicFramePr>
          <p:nvPr>
            <p:ph idx="1"/>
            <p:extLst>
              <p:ext uri="{D42A27DB-BD31-4B8C-83A1-F6EECF244321}">
                <p14:modId xmlns:p14="http://schemas.microsoft.com/office/powerpoint/2010/main" val="387836755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35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78257325-0B1B-03C5-C016-BAE3D914DC9D}"/>
              </a:ext>
            </a:extLst>
          </p:cNvPr>
          <p:cNvSpPr>
            <a:spLocks noGrp="1"/>
          </p:cNvSpPr>
          <p:nvPr>
            <p:ph type="title"/>
          </p:nvPr>
        </p:nvSpPr>
        <p:spPr>
          <a:xfrm rot="16200000">
            <a:off x="-1325880" y="1947672"/>
            <a:ext cx="5961888" cy="2788920"/>
          </a:xfrm>
        </p:spPr>
        <p:txBody>
          <a:bodyPr anchor="ctr">
            <a:normAutofit/>
          </a:bodyPr>
          <a:lstStyle/>
          <a:p>
            <a:r>
              <a:rPr lang="es-HN" sz="4800">
                <a:solidFill>
                  <a:schemeClr val="bg1"/>
                </a:solidFill>
                <a:latin typeface="Avenir Book" panose="02000503020000020003" pitchFamily="2" charset="0"/>
              </a:rPr>
              <a:t>Miedo y ansiedad </a:t>
            </a:r>
          </a:p>
        </p:txBody>
      </p:sp>
      <p:sp>
        <p:nvSpPr>
          <p:cNvPr id="3" name="Marcador de contenido 2">
            <a:extLst>
              <a:ext uri="{FF2B5EF4-FFF2-40B4-BE49-F238E27FC236}">
                <a16:creationId xmlns:a16="http://schemas.microsoft.com/office/drawing/2014/main" id="{011FFF7A-750D-ED43-A7B5-7ED2A2710406}"/>
              </a:ext>
            </a:extLst>
          </p:cNvPr>
          <p:cNvSpPr>
            <a:spLocks noGrp="1"/>
          </p:cNvSpPr>
          <p:nvPr>
            <p:ph idx="1"/>
          </p:nvPr>
        </p:nvSpPr>
        <p:spPr>
          <a:xfrm>
            <a:off x="4071068" y="841247"/>
            <a:ext cx="6877878" cy="5120640"/>
          </a:xfrm>
        </p:spPr>
        <p:txBody>
          <a:bodyPr anchor="ctr">
            <a:normAutofit lnSpcReduction="10000"/>
          </a:bodyPr>
          <a:lstStyle/>
          <a:p>
            <a:endParaRPr lang="es-HN" sz="2000" dirty="0">
              <a:solidFill>
                <a:schemeClr val="tx2"/>
              </a:solidFill>
              <a:latin typeface="Avenir Light" panose="020B0402020203020204" pitchFamily="34" charset="77"/>
            </a:endParaRPr>
          </a:p>
          <a:p>
            <a:endParaRPr lang="es-HN" sz="2000" dirty="0">
              <a:solidFill>
                <a:schemeClr val="tx2"/>
              </a:solidFill>
              <a:latin typeface="Avenir Light" panose="020B0402020203020204" pitchFamily="34" charset="77"/>
            </a:endParaRPr>
          </a:p>
          <a:p>
            <a:r>
              <a:rPr lang="es-HN" sz="2000" dirty="0">
                <a:solidFill>
                  <a:schemeClr val="tx2"/>
                </a:solidFill>
                <a:latin typeface="Avenir Light" panose="020B0402020203020204" pitchFamily="34" charset="77"/>
              </a:rPr>
              <a:t>Miedo: </a:t>
            </a:r>
          </a:p>
          <a:p>
            <a:pPr lvl="1">
              <a:buFont typeface="Wingdings" pitchFamily="2" charset="2"/>
              <a:buChar char="ü"/>
            </a:pPr>
            <a:r>
              <a:rPr lang="es-HN" sz="2000" dirty="0">
                <a:solidFill>
                  <a:schemeClr val="tx2"/>
                </a:solidFill>
                <a:latin typeface="Avenir Light" panose="020B0402020203020204" pitchFamily="34" charset="77"/>
              </a:rPr>
              <a:t>proceso cognitivo que conllevaba “la valoración de que existe un peligro real o potencial en una situación determinada”.</a:t>
            </a:r>
          </a:p>
          <a:p>
            <a:pPr lvl="1">
              <a:buFont typeface="Wingdings" pitchFamily="2" charset="2"/>
              <a:buChar char="ü"/>
            </a:pPr>
            <a:r>
              <a:rPr lang="es-HN" sz="2000" dirty="0">
                <a:solidFill>
                  <a:schemeClr val="tx2"/>
                </a:solidFill>
                <a:latin typeface="Avenir Light" panose="020B0402020203020204" pitchFamily="34" charset="77"/>
              </a:rPr>
              <a:t>constituye el proceso nuclear de todos los trastornos de ansiedad</a:t>
            </a:r>
          </a:p>
          <a:p>
            <a:pPr marL="0" indent="0">
              <a:buNone/>
            </a:pPr>
            <a:endParaRPr lang="es-HN" sz="2000" dirty="0">
              <a:solidFill>
                <a:schemeClr val="tx2"/>
              </a:solidFill>
              <a:latin typeface="Avenir Light" panose="020B0402020203020204" pitchFamily="34" charset="77"/>
            </a:endParaRPr>
          </a:p>
          <a:p>
            <a:r>
              <a:rPr lang="es-HN" sz="2000" dirty="0">
                <a:solidFill>
                  <a:schemeClr val="tx2"/>
                </a:solidFill>
                <a:latin typeface="Avenir Light" panose="020B0402020203020204" pitchFamily="34" charset="77"/>
              </a:rPr>
              <a:t>La ansiedad es: </a:t>
            </a:r>
          </a:p>
          <a:p>
            <a:pPr lvl="1">
              <a:buFont typeface="Wingdings" pitchFamily="2" charset="2"/>
              <a:buChar char="ü"/>
            </a:pPr>
            <a:r>
              <a:rPr lang="es-HN" sz="2000" dirty="0">
                <a:solidFill>
                  <a:schemeClr val="tx2"/>
                </a:solidFill>
                <a:latin typeface="Avenir Light" panose="020B0402020203020204" pitchFamily="34" charset="77"/>
              </a:rPr>
              <a:t>una respuesta emocional provocada por el miedo</a:t>
            </a:r>
          </a:p>
          <a:p>
            <a:pPr lvl="1">
              <a:buFont typeface="Wingdings" pitchFamily="2" charset="2"/>
              <a:buChar char="ü"/>
            </a:pPr>
            <a:r>
              <a:rPr lang="es-HN" sz="2000" dirty="0">
                <a:solidFill>
                  <a:schemeClr val="tx2"/>
                </a:solidFill>
                <a:latin typeface="Avenir Light" panose="020B0402020203020204" pitchFamily="34" charset="77"/>
              </a:rPr>
              <a:t>describe un estado más duradero de la amenaza o la “aprensión ansiosa” que incluye otros factores cognitivos además del miedo como:</a:t>
            </a:r>
          </a:p>
          <a:p>
            <a:pPr lvl="1">
              <a:buFont typeface="Wingdings" pitchFamily="2" charset="2"/>
              <a:buChar char="ü"/>
            </a:pPr>
            <a:r>
              <a:rPr lang="es-HN" sz="2000" dirty="0">
                <a:solidFill>
                  <a:schemeClr val="tx2"/>
                </a:solidFill>
                <a:latin typeface="Avenir Light" panose="020B0402020203020204" pitchFamily="34" charset="77"/>
              </a:rPr>
              <a:t>la aversividad percibida, la incontrolabilidad, la incertidumbre, la vulnerabilidad (indefensión) y la incapacidad para obtener los resultados esperados</a:t>
            </a:r>
          </a:p>
          <a:p>
            <a:endParaRPr lang="es-HN" sz="1800" dirty="0">
              <a:solidFill>
                <a:schemeClr val="tx2"/>
              </a:solidFill>
              <a:latin typeface="Avenir Light" panose="020B0402020203020204" pitchFamily="34" charset="77"/>
            </a:endParaRPr>
          </a:p>
          <a:p>
            <a:endParaRPr lang="es-HN" sz="1800" dirty="0">
              <a:solidFill>
                <a:schemeClr val="tx2"/>
              </a:solidFill>
            </a:endParaRPr>
          </a:p>
          <a:p>
            <a:endParaRPr lang="es-HN" sz="1800" dirty="0">
              <a:solidFill>
                <a:schemeClr val="tx2"/>
              </a:solidFill>
            </a:endParaRPr>
          </a:p>
        </p:txBody>
      </p:sp>
    </p:spTree>
    <p:extLst>
      <p:ext uri="{BB962C8B-B14F-4D97-AF65-F5344CB8AC3E}">
        <p14:creationId xmlns:p14="http://schemas.microsoft.com/office/powerpoint/2010/main" val="209877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868CF7B-6F69-D224-D1F0-DDDCC26023E3}"/>
              </a:ext>
            </a:extLst>
          </p:cNvPr>
          <p:cNvGraphicFramePr>
            <a:graphicFrameLocks noGrp="1"/>
          </p:cNvGraphicFramePr>
          <p:nvPr>
            <p:ph idx="1"/>
            <p:extLst>
              <p:ext uri="{D42A27DB-BD31-4B8C-83A1-F6EECF244321}">
                <p14:modId xmlns:p14="http://schemas.microsoft.com/office/powerpoint/2010/main" val="3604315773"/>
              </p:ext>
            </p:extLst>
          </p:nvPr>
        </p:nvGraphicFramePr>
        <p:xfrm>
          <a:off x="838200" y="953037"/>
          <a:ext cx="10515600" cy="5223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76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78D7499-AF78-B417-5BB3-A764456A2F42}"/>
              </a:ext>
            </a:extLst>
          </p:cNvPr>
          <p:cNvSpPr>
            <a:spLocks noGrp="1"/>
          </p:cNvSpPr>
          <p:nvPr>
            <p:ph idx="1"/>
          </p:nvPr>
        </p:nvSpPr>
        <p:spPr>
          <a:xfrm>
            <a:off x="838200" y="759854"/>
            <a:ext cx="10515600" cy="5417109"/>
          </a:xfrm>
        </p:spPr>
        <p:txBody>
          <a:bodyPr/>
          <a:lstStyle/>
          <a:p>
            <a:r>
              <a:rPr lang="es-HN" dirty="0">
                <a:latin typeface="Avenir Light" panose="020B0402020203020204" pitchFamily="34" charset="77"/>
              </a:rPr>
              <a:t>Tanto el miedo como la ansiedad conllevan una orientación futura, de modo que predominan las preguntas del tipo:</a:t>
            </a:r>
          </a:p>
          <a:p>
            <a:pPr marL="0" indent="0">
              <a:buNone/>
            </a:pPr>
            <a:endParaRPr lang="es-HN" dirty="0">
              <a:latin typeface="Avenir Light" panose="020B0402020203020204" pitchFamily="34" charset="77"/>
            </a:endParaRPr>
          </a:p>
          <a:p>
            <a:r>
              <a:rPr lang="es-HN" dirty="0">
                <a:latin typeface="Avenir Light" panose="020B0402020203020204" pitchFamily="34" charset="77"/>
              </a:rPr>
              <a:t>“¿Qué…si…?” </a:t>
            </a:r>
          </a:p>
          <a:p>
            <a:pPr marL="0" indent="0">
              <a:buNone/>
            </a:pPr>
            <a:endParaRPr lang="es-HN" dirty="0">
              <a:latin typeface="Avenir Light" panose="020B0402020203020204" pitchFamily="34" charset="77"/>
            </a:endParaRPr>
          </a:p>
          <a:p>
            <a:pPr lvl="1">
              <a:buFont typeface="Wingdings" pitchFamily="2" charset="2"/>
              <a:buChar char="ü"/>
            </a:pPr>
            <a:r>
              <a:rPr lang="es-HN" dirty="0">
                <a:latin typeface="Avenir Light" panose="020B0402020203020204" pitchFamily="34" charset="77"/>
              </a:rPr>
              <a:t>“¿Qué ocurriría si ‘reviento’ esta entrevista de trabajo?”</a:t>
            </a:r>
          </a:p>
          <a:p>
            <a:pPr lvl="1">
              <a:buFont typeface="Wingdings" pitchFamily="2" charset="2"/>
              <a:buChar char="ü"/>
            </a:pPr>
            <a:r>
              <a:rPr lang="es-HN" dirty="0">
                <a:latin typeface="Avenir Light" panose="020B0402020203020204" pitchFamily="34" charset="77"/>
              </a:rPr>
              <a:t>“¿Qué ocurriría si me quedo en blanco durante el discurso?”</a:t>
            </a:r>
          </a:p>
          <a:p>
            <a:pPr lvl="1">
              <a:buFont typeface="Wingdings" pitchFamily="2" charset="2"/>
              <a:buChar char="ü"/>
            </a:pPr>
            <a:r>
              <a:rPr lang="es-HN" dirty="0">
                <a:latin typeface="Avenir Light" panose="020B0402020203020204" pitchFamily="34" charset="77"/>
              </a:rPr>
              <a:t>“¿Qué ocurriría si de mis palpitaciones se derivaría un ataque al corazón?”</a:t>
            </a:r>
          </a:p>
          <a:p>
            <a:endParaRPr lang="es-HN" dirty="0"/>
          </a:p>
        </p:txBody>
      </p:sp>
    </p:spTree>
    <p:extLst>
      <p:ext uri="{BB962C8B-B14F-4D97-AF65-F5344CB8AC3E}">
        <p14:creationId xmlns:p14="http://schemas.microsoft.com/office/powerpoint/2010/main" val="415840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0451B-E0ED-F4C0-CA3A-1B3EC5FD75A7}"/>
              </a:ext>
            </a:extLst>
          </p:cNvPr>
          <p:cNvSpPr>
            <a:spLocks noGrp="1"/>
          </p:cNvSpPr>
          <p:nvPr>
            <p:ph type="title"/>
          </p:nvPr>
        </p:nvSpPr>
        <p:spPr/>
        <p:txBody>
          <a:bodyPr/>
          <a:lstStyle/>
          <a:p>
            <a:r>
              <a:rPr lang="es-HN" dirty="0">
                <a:latin typeface="Avenir Light" panose="020B0402020203020204" pitchFamily="34" charset="77"/>
              </a:rPr>
              <a:t>Ejemplo </a:t>
            </a:r>
          </a:p>
        </p:txBody>
      </p:sp>
      <p:sp>
        <p:nvSpPr>
          <p:cNvPr id="3" name="Marcador de contenido 2">
            <a:extLst>
              <a:ext uri="{FF2B5EF4-FFF2-40B4-BE49-F238E27FC236}">
                <a16:creationId xmlns:a16="http://schemas.microsoft.com/office/drawing/2014/main" id="{51461199-2058-FD17-CF79-3FFDDF9E4923}"/>
              </a:ext>
            </a:extLst>
          </p:cNvPr>
          <p:cNvSpPr>
            <a:spLocks noGrp="1"/>
          </p:cNvSpPr>
          <p:nvPr>
            <p:ph idx="1"/>
          </p:nvPr>
        </p:nvSpPr>
        <p:spPr/>
        <p:txBody>
          <a:bodyPr>
            <a:normAutofit/>
          </a:bodyPr>
          <a:lstStyle/>
          <a:p>
            <a:r>
              <a:rPr lang="es-HN" dirty="0">
                <a:latin typeface="Avenir Light" panose="020B0402020203020204" pitchFamily="34" charset="77"/>
              </a:rPr>
              <a:t>Si Bill entra en contacto con un objeto sucio (p. ej., el pomo de la puerta de un edificio público) experimenta inmediatamente miedo, que es la percepción de un peligro inminente (p. ej., “He tocado este pomo sucio, una persona que padece cáncer ha podido tocarlo anteriormente. Yo podría contraer cáncer y morir”). </a:t>
            </a:r>
          </a:p>
          <a:p>
            <a:r>
              <a:rPr lang="es-HN" dirty="0">
                <a:latin typeface="Avenir Light" panose="020B0402020203020204" pitchFamily="34" charset="77"/>
              </a:rPr>
              <a:t>De este modo, describimos la respuesta inmediata de Bill ante el pomo como de “miedo”, pero su estado afectivo negativo casi constante como de “ansiedad”</a:t>
            </a:r>
          </a:p>
          <a:p>
            <a:endParaRPr lang="es-HN" dirty="0"/>
          </a:p>
        </p:txBody>
      </p:sp>
    </p:spTree>
    <p:extLst>
      <p:ext uri="{BB962C8B-B14F-4D97-AF65-F5344CB8AC3E}">
        <p14:creationId xmlns:p14="http://schemas.microsoft.com/office/powerpoint/2010/main" val="313056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9F589C4-57AB-8351-23FB-C1E39DFB5F53}"/>
              </a:ext>
            </a:extLst>
          </p:cNvPr>
          <p:cNvSpPr>
            <a:spLocks noGrp="1"/>
          </p:cNvSpPr>
          <p:nvPr>
            <p:ph type="title"/>
          </p:nvPr>
        </p:nvSpPr>
        <p:spPr/>
        <p:txBody>
          <a:bodyPr>
            <a:normAutofit/>
          </a:bodyPr>
          <a:lstStyle/>
          <a:p>
            <a:pPr algn="ctr"/>
            <a:r>
              <a:rPr lang="es-HN" sz="4800" dirty="0">
                <a:latin typeface="Avenir Light" panose="020B0402020203020204" pitchFamily="34" charset="77"/>
              </a:rPr>
              <a:t>Cuando es anormal la ansiedad desde el punto de vista cognitivo conductual</a:t>
            </a:r>
            <a:endParaRPr lang="es-HN" sz="4800" dirty="0"/>
          </a:p>
        </p:txBody>
      </p:sp>
    </p:spTree>
    <p:extLst>
      <p:ext uri="{BB962C8B-B14F-4D97-AF65-F5344CB8AC3E}">
        <p14:creationId xmlns:p14="http://schemas.microsoft.com/office/powerpoint/2010/main" val="39074086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TotalTime>
  <Words>1396</Words>
  <Application>Microsoft Macintosh PowerPoint</Application>
  <PresentationFormat>Panorámica</PresentationFormat>
  <Paragraphs>123</Paragraphs>
  <Slides>22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22</vt:i4>
      </vt:variant>
    </vt:vector>
  </HeadingPairs>
  <TitlesOfParts>
    <vt:vector size="31" baseType="lpstr">
      <vt:lpstr>Aptos</vt:lpstr>
      <vt:lpstr>Aptos Display</vt:lpstr>
      <vt:lpstr>Arial</vt:lpstr>
      <vt:lpstr>Avenir Book</vt:lpstr>
      <vt:lpstr>Avenir Light</vt:lpstr>
      <vt:lpstr>Calibri</vt:lpstr>
      <vt:lpstr>Courier New</vt:lpstr>
      <vt:lpstr>Wingdings</vt:lpstr>
      <vt:lpstr>Tema de Office</vt:lpstr>
      <vt:lpstr>Trastornos de ansiedad</vt:lpstr>
      <vt:lpstr>“El modo en que pienso afecta sobre el modo en que siento”</vt:lpstr>
      <vt:lpstr>Ansiedad </vt:lpstr>
      <vt:lpstr>Miedo: cómo determinar cuál es la reacción normal frente a la anormal </vt:lpstr>
      <vt:lpstr>Miedo y ansiedad </vt:lpstr>
      <vt:lpstr>Presentación de PowerPoint</vt:lpstr>
      <vt:lpstr>Presentación de PowerPoint</vt:lpstr>
      <vt:lpstr>Ejemplo </vt:lpstr>
      <vt:lpstr>Cuando es anormal la ansiedad desde el punto de vista cognitivo conductual</vt:lpstr>
      <vt:lpstr>1. cognición disfuncional  </vt:lpstr>
      <vt:lpstr>2. deterioro del funcionamiento</vt:lpstr>
      <vt:lpstr>3. persistencia</vt:lpstr>
      <vt:lpstr>4. falsas alarmas</vt:lpstr>
      <vt:lpstr>5. Hipersensibilidad a los estimulos </vt:lpstr>
      <vt:lpstr>Presentación de PowerPoint</vt:lpstr>
      <vt:lpstr>La cognición:  Los individuos suelen asumir que las situaciones y no las cogniciones (es decir, las valoraciones) son responsables de su ansiedad  </vt:lpstr>
      <vt:lpstr>Ejemplo de como nuestro modo de pensar ejerce una poderosa influencia sobre cómo nos sentimos   </vt:lpstr>
      <vt:lpstr>Vulnerabilidad </vt:lpstr>
      <vt:lpstr>Valoración primaria de la amenaza y revaloración elaborativa  </vt:lpstr>
      <vt:lpstr>La movilización conductual para manejar el peligro</vt:lpstr>
      <vt:lpstr>Principios básicos del modelo cognitivo de la ansiedad</vt:lpstr>
      <vt:lpstr>Principios básicos del modelo cognitivo de la ansiedad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XARAH ELENNE MEZA MARTINEZ</dc:creator>
  <cp:lastModifiedBy>XARAH ELENNE MEZA MARTINEZ</cp:lastModifiedBy>
  <cp:revision>70</cp:revision>
  <dcterms:created xsi:type="dcterms:W3CDTF">2026-06-12T14:29:09Z</dcterms:created>
  <dcterms:modified xsi:type="dcterms:W3CDTF">2026-06-19T17:45:17Z</dcterms:modified>
</cp:coreProperties>
</file>