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4" r:id="rId9"/>
    <p:sldId id="267" r:id="rId10"/>
    <p:sldId id="269" r:id="rId11"/>
    <p:sldId id="270" r:id="rId12"/>
    <p:sldId id="268" r:id="rId13"/>
    <p:sldId id="271" r:id="rId14"/>
  </p:sldIdLst>
  <p:sldSz cx="12192000" cy="6858000"/>
  <p:notesSz cx="6858000" cy="12192000"/>
  <p:embeddedFontLst>
    <p:embeddedFont>
      <p:font typeface="Noto Sans SC" panose="020B0604020202020204" charset="-128"/>
      <p:regular r:id="rId16"/>
    </p:embeddedFont>
    <p:embeddedFont>
      <p:font typeface="Microsoft YaHei" panose="020B0503020204020204" pitchFamily="34" charset="-122"/>
      <p:regular r:id="rId17"/>
      <p:bold r:id="rId18"/>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2D0730-8AE2-413A-AF7B-4C0669698817}" v="2" dt="2026-06-29T12:56:09.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dwood Beach Resort" userId="cf7a2dbba8ae0ba5" providerId="LiveId" clId="{778B4C1F-9D18-426D-A699-E87C3C1CD412}"/>
    <pc:docChg chg="undo custSel addSld delSld modSld sldOrd">
      <pc:chgData name="Redwood Beach Resort" userId="cf7a2dbba8ae0ba5" providerId="LiveId" clId="{778B4C1F-9D18-426D-A699-E87C3C1CD412}" dt="2026-06-29T13:21:50.725" v="7283" actId="20577"/>
      <pc:docMkLst>
        <pc:docMk/>
      </pc:docMkLst>
      <pc:sldChg chg="addSp delSp modSp mod">
        <pc:chgData name="Redwood Beach Resort" userId="cf7a2dbba8ae0ba5" providerId="LiveId" clId="{778B4C1F-9D18-426D-A699-E87C3C1CD412}" dt="2026-06-26T14:33:59.359" v="4654" actId="20577"/>
        <pc:sldMkLst>
          <pc:docMk/>
          <pc:sldMk cId="0" sldId="256"/>
        </pc:sldMkLst>
        <pc:spChg chg="mod">
          <ac:chgData name="Redwood Beach Resort" userId="cf7a2dbba8ae0ba5" providerId="LiveId" clId="{778B4C1F-9D18-426D-A699-E87C3C1CD412}" dt="2026-06-25T17:37:55.995" v="17" actId="6549"/>
          <ac:spMkLst>
            <pc:docMk/>
            <pc:sldMk cId="0" sldId="256"/>
            <ac:spMk id="7" creationId="{00000000-0000-0000-0000-000000000000}"/>
          </ac:spMkLst>
        </pc:spChg>
        <pc:spChg chg="mod">
          <ac:chgData name="Redwood Beach Resort" userId="cf7a2dbba8ae0ba5" providerId="LiveId" clId="{778B4C1F-9D18-426D-A699-E87C3C1CD412}" dt="2026-06-25T21:18:27.214" v="1532" actId="20577"/>
          <ac:spMkLst>
            <pc:docMk/>
            <pc:sldMk cId="0" sldId="256"/>
            <ac:spMk id="16" creationId="{00000000-0000-0000-0000-000000000000}"/>
          </ac:spMkLst>
        </pc:spChg>
        <pc:spChg chg="mod">
          <ac:chgData name="Redwood Beach Resort" userId="cf7a2dbba8ae0ba5" providerId="LiveId" clId="{778B4C1F-9D18-426D-A699-E87C3C1CD412}" dt="2026-06-25T17:40:15.049" v="286" actId="20577"/>
          <ac:spMkLst>
            <pc:docMk/>
            <pc:sldMk cId="0" sldId="256"/>
            <ac:spMk id="18" creationId="{00000000-0000-0000-0000-000000000000}"/>
          </ac:spMkLst>
        </pc:spChg>
        <pc:spChg chg="mod">
          <ac:chgData name="Redwood Beach Resort" userId="cf7a2dbba8ae0ba5" providerId="LiveId" clId="{778B4C1F-9D18-426D-A699-E87C3C1CD412}" dt="2026-06-25T17:40:05.899" v="274" actId="20577"/>
          <ac:spMkLst>
            <pc:docMk/>
            <pc:sldMk cId="0" sldId="256"/>
            <ac:spMk id="19" creationId="{00000000-0000-0000-0000-000000000000}"/>
          </ac:spMkLst>
        </pc:spChg>
        <pc:spChg chg="mod">
          <ac:chgData name="Redwood Beach Resort" userId="cf7a2dbba8ae0ba5" providerId="LiveId" clId="{778B4C1F-9D18-426D-A699-E87C3C1CD412}" dt="2026-06-25T17:40:46.129" v="341" actId="20577"/>
          <ac:spMkLst>
            <pc:docMk/>
            <pc:sldMk cId="0" sldId="256"/>
            <ac:spMk id="23" creationId="{00000000-0000-0000-0000-000000000000}"/>
          </ac:spMkLst>
        </pc:spChg>
        <pc:spChg chg="mod">
          <ac:chgData name="Redwood Beach Resort" userId="cf7a2dbba8ae0ba5" providerId="LiveId" clId="{778B4C1F-9D18-426D-A699-E87C3C1CD412}" dt="2026-06-25T17:41:00.077" v="405" actId="20577"/>
          <ac:spMkLst>
            <pc:docMk/>
            <pc:sldMk cId="0" sldId="256"/>
            <ac:spMk id="25" creationId="{00000000-0000-0000-0000-000000000000}"/>
          </ac:spMkLst>
        </pc:spChg>
        <pc:spChg chg="mod">
          <ac:chgData name="Redwood Beach Resort" userId="cf7a2dbba8ae0ba5" providerId="LiveId" clId="{778B4C1F-9D18-426D-A699-E87C3C1CD412}" dt="2026-06-26T14:33:59.359" v="4654" actId="20577"/>
          <ac:spMkLst>
            <pc:docMk/>
            <pc:sldMk cId="0" sldId="256"/>
            <ac:spMk id="39" creationId="{00000000-0000-0000-0000-000000000000}"/>
          </ac:spMkLst>
        </pc:spChg>
        <pc:picChg chg="add mod">
          <ac:chgData name="Redwood Beach Resort" userId="cf7a2dbba8ae0ba5" providerId="LiveId" clId="{778B4C1F-9D18-426D-A699-E87C3C1CD412}" dt="2026-06-25T22:51:57.339" v="3495" actId="1076"/>
          <ac:picMkLst>
            <pc:docMk/>
            <pc:sldMk cId="0" sldId="256"/>
            <ac:picMk id="44" creationId="{ED969536-00AD-590F-9721-5FD22B37DC2F}"/>
          </ac:picMkLst>
        </pc:picChg>
      </pc:sldChg>
      <pc:sldChg chg="addSp delSp modSp mod">
        <pc:chgData name="Redwood Beach Resort" userId="cf7a2dbba8ae0ba5" providerId="LiveId" clId="{778B4C1F-9D18-426D-A699-E87C3C1CD412}" dt="2026-06-29T13:21:50.725" v="7283" actId="20577"/>
        <pc:sldMkLst>
          <pc:docMk/>
          <pc:sldMk cId="0" sldId="257"/>
        </pc:sldMkLst>
        <pc:spChg chg="mod">
          <ac:chgData name="Redwood Beach Resort" userId="cf7a2dbba8ae0ba5" providerId="LiveId" clId="{778B4C1F-9D18-426D-A699-E87C3C1CD412}" dt="2026-06-29T13:14:12.372" v="6784" actId="20577"/>
          <ac:spMkLst>
            <pc:docMk/>
            <pc:sldMk cId="0" sldId="257"/>
            <ac:spMk id="10" creationId="{00000000-0000-0000-0000-000000000000}"/>
          </ac:spMkLst>
        </pc:spChg>
        <pc:spChg chg="mod">
          <ac:chgData name="Redwood Beach Resort" userId="cf7a2dbba8ae0ba5" providerId="LiveId" clId="{778B4C1F-9D18-426D-A699-E87C3C1CD412}" dt="2026-06-25T22:48:22.962" v="3461" actId="14100"/>
          <ac:spMkLst>
            <pc:docMk/>
            <pc:sldMk cId="0" sldId="257"/>
            <ac:spMk id="12" creationId="{00000000-0000-0000-0000-000000000000}"/>
          </ac:spMkLst>
        </pc:spChg>
        <pc:spChg chg="mod">
          <ac:chgData name="Redwood Beach Resort" userId="cf7a2dbba8ae0ba5" providerId="LiveId" clId="{778B4C1F-9D18-426D-A699-E87C3C1CD412}" dt="2026-06-25T22:40:34.731" v="3380" actId="1076"/>
          <ac:spMkLst>
            <pc:docMk/>
            <pc:sldMk cId="0" sldId="257"/>
            <ac:spMk id="16" creationId="{00000000-0000-0000-0000-000000000000}"/>
          </ac:spMkLst>
        </pc:spChg>
        <pc:spChg chg="mod">
          <ac:chgData name="Redwood Beach Resort" userId="cf7a2dbba8ae0ba5" providerId="LiveId" clId="{778B4C1F-9D18-426D-A699-E87C3C1CD412}" dt="2026-06-29T13:19:22.382" v="7078" actId="20577"/>
          <ac:spMkLst>
            <pc:docMk/>
            <pc:sldMk cId="0" sldId="257"/>
            <ac:spMk id="17" creationId="{00000000-0000-0000-0000-000000000000}"/>
          </ac:spMkLst>
        </pc:spChg>
        <pc:spChg chg="mod">
          <ac:chgData name="Redwood Beach Resort" userId="cf7a2dbba8ae0ba5" providerId="LiveId" clId="{778B4C1F-9D18-426D-A699-E87C3C1CD412}" dt="2026-06-29T13:19:35.100" v="7107" actId="20577"/>
          <ac:spMkLst>
            <pc:docMk/>
            <pc:sldMk cId="0" sldId="257"/>
            <ac:spMk id="18" creationId="{00000000-0000-0000-0000-000000000000}"/>
          </ac:spMkLst>
        </pc:spChg>
        <pc:spChg chg="add del mod">
          <ac:chgData name="Redwood Beach Resort" userId="cf7a2dbba8ae0ba5" providerId="LiveId" clId="{778B4C1F-9D18-426D-A699-E87C3C1CD412}" dt="2026-06-29T13:16:40.572" v="6876" actId="20577"/>
          <ac:spMkLst>
            <pc:docMk/>
            <pc:sldMk cId="0" sldId="257"/>
            <ac:spMk id="24" creationId="{00000000-0000-0000-0000-000000000000}"/>
          </ac:spMkLst>
        </pc:spChg>
        <pc:spChg chg="mod">
          <ac:chgData name="Redwood Beach Resort" userId="cf7a2dbba8ae0ba5" providerId="LiveId" clId="{778B4C1F-9D18-426D-A699-E87C3C1CD412}" dt="2026-06-29T13:16:48.686" v="6899" actId="20577"/>
          <ac:spMkLst>
            <pc:docMk/>
            <pc:sldMk cId="0" sldId="257"/>
            <ac:spMk id="25" creationId="{00000000-0000-0000-0000-000000000000}"/>
          </ac:spMkLst>
        </pc:spChg>
        <pc:spChg chg="del mod">
          <ac:chgData name="Redwood Beach Resort" userId="cf7a2dbba8ae0ba5" providerId="LiveId" clId="{778B4C1F-9D18-426D-A699-E87C3C1CD412}" dt="2026-06-29T13:13:04.241" v="6713" actId="478"/>
          <ac:spMkLst>
            <pc:docMk/>
            <pc:sldMk cId="0" sldId="257"/>
            <ac:spMk id="26" creationId="{00000000-0000-0000-0000-000000000000}"/>
          </ac:spMkLst>
        </pc:spChg>
        <pc:spChg chg="mod">
          <ac:chgData name="Redwood Beach Resort" userId="cf7a2dbba8ae0ba5" providerId="LiveId" clId="{778B4C1F-9D18-426D-A699-E87C3C1CD412}" dt="2026-06-25T22:40:30.676" v="3379" actId="1076"/>
          <ac:spMkLst>
            <pc:docMk/>
            <pc:sldMk cId="0" sldId="257"/>
            <ac:spMk id="30" creationId="{00000000-0000-0000-0000-000000000000}"/>
          </ac:spMkLst>
        </pc:spChg>
        <pc:spChg chg="mod">
          <ac:chgData name="Redwood Beach Resort" userId="cf7a2dbba8ae0ba5" providerId="LiveId" clId="{778B4C1F-9D18-426D-A699-E87C3C1CD412}" dt="2026-06-29T13:20:56.027" v="7179" actId="20577"/>
          <ac:spMkLst>
            <pc:docMk/>
            <pc:sldMk cId="0" sldId="257"/>
            <ac:spMk id="31" creationId="{00000000-0000-0000-0000-000000000000}"/>
          </ac:spMkLst>
        </pc:spChg>
        <pc:spChg chg="mod">
          <ac:chgData name="Redwood Beach Resort" userId="cf7a2dbba8ae0ba5" providerId="LiveId" clId="{778B4C1F-9D18-426D-A699-E87C3C1CD412}" dt="2026-06-29T13:20:40.070" v="7177" actId="20577"/>
          <ac:spMkLst>
            <pc:docMk/>
            <pc:sldMk cId="0" sldId="257"/>
            <ac:spMk id="32" creationId="{00000000-0000-0000-0000-000000000000}"/>
          </ac:spMkLst>
        </pc:spChg>
        <pc:spChg chg="mod">
          <ac:chgData name="Redwood Beach Resort" userId="cf7a2dbba8ae0ba5" providerId="LiveId" clId="{778B4C1F-9D18-426D-A699-E87C3C1CD412}" dt="2026-06-29T13:17:06.064" v="6911" actId="20577"/>
          <ac:spMkLst>
            <pc:docMk/>
            <pc:sldMk cId="0" sldId="257"/>
            <ac:spMk id="38" creationId="{00000000-0000-0000-0000-000000000000}"/>
          </ac:spMkLst>
        </pc:spChg>
        <pc:spChg chg="mod">
          <ac:chgData name="Redwood Beach Resort" userId="cf7a2dbba8ae0ba5" providerId="LiveId" clId="{778B4C1F-9D18-426D-A699-E87C3C1CD412}" dt="2026-06-29T13:17:36.933" v="7002" actId="20577"/>
          <ac:spMkLst>
            <pc:docMk/>
            <pc:sldMk cId="0" sldId="257"/>
            <ac:spMk id="39" creationId="{00000000-0000-0000-0000-000000000000}"/>
          </ac:spMkLst>
        </pc:spChg>
        <pc:spChg chg="mod">
          <ac:chgData name="Redwood Beach Resort" userId="cf7a2dbba8ae0ba5" providerId="LiveId" clId="{778B4C1F-9D18-426D-A699-E87C3C1CD412}" dt="2026-06-29T13:21:15.709" v="7188" actId="20577"/>
          <ac:spMkLst>
            <pc:docMk/>
            <pc:sldMk cId="0" sldId="257"/>
            <ac:spMk id="45" creationId="{00000000-0000-0000-0000-000000000000}"/>
          </ac:spMkLst>
        </pc:spChg>
        <pc:spChg chg="mod">
          <ac:chgData name="Redwood Beach Resort" userId="cf7a2dbba8ae0ba5" providerId="LiveId" clId="{778B4C1F-9D18-426D-A699-E87C3C1CD412}" dt="2026-06-29T13:21:29.863" v="7239" actId="20577"/>
          <ac:spMkLst>
            <pc:docMk/>
            <pc:sldMk cId="0" sldId="257"/>
            <ac:spMk id="46" creationId="{00000000-0000-0000-0000-000000000000}"/>
          </ac:spMkLst>
        </pc:spChg>
        <pc:spChg chg="add mod">
          <ac:chgData name="Redwood Beach Resort" userId="cf7a2dbba8ae0ba5" providerId="LiveId" clId="{778B4C1F-9D18-426D-A699-E87C3C1CD412}" dt="2026-06-25T22:31:46.075" v="3205" actId="1076"/>
          <ac:spMkLst>
            <pc:docMk/>
            <pc:sldMk cId="0" sldId="257"/>
            <ac:spMk id="59" creationId="{948F42A7-3DE7-075D-F4F0-ADC87A074967}"/>
          </ac:spMkLst>
        </pc:spChg>
        <pc:spChg chg="add mod ord">
          <ac:chgData name="Redwood Beach Resort" userId="cf7a2dbba8ae0ba5" providerId="LiveId" clId="{778B4C1F-9D18-426D-A699-E87C3C1CD412}" dt="2026-06-29T13:18:51.253" v="7073" actId="166"/>
          <ac:spMkLst>
            <pc:docMk/>
            <pc:sldMk cId="0" sldId="257"/>
            <ac:spMk id="61" creationId="{99C6A2C4-15AF-E9A7-71F2-6AB70FFC45D5}"/>
          </ac:spMkLst>
        </pc:spChg>
        <pc:spChg chg="add mod ord">
          <ac:chgData name="Redwood Beach Resort" userId="cf7a2dbba8ae0ba5" providerId="LiveId" clId="{778B4C1F-9D18-426D-A699-E87C3C1CD412}" dt="2026-06-29T13:19:10.803" v="7076" actId="14100"/>
          <ac:spMkLst>
            <pc:docMk/>
            <pc:sldMk cId="0" sldId="257"/>
            <ac:spMk id="64" creationId="{AD0BB372-CD55-37A8-29A2-683936551664}"/>
          </ac:spMkLst>
        </pc:spChg>
        <pc:spChg chg="add mod">
          <ac:chgData name="Redwood Beach Resort" userId="cf7a2dbba8ae0ba5" providerId="LiveId" clId="{778B4C1F-9D18-426D-A699-E87C3C1CD412}" dt="2026-06-25T22:36:53.640" v="3294" actId="20577"/>
          <ac:spMkLst>
            <pc:docMk/>
            <pc:sldMk cId="0" sldId="257"/>
            <ac:spMk id="68" creationId="{79D9D245-7CBA-D333-ED7D-A59E8D8FA178}"/>
          </ac:spMkLst>
        </pc:spChg>
        <pc:spChg chg="add mod">
          <ac:chgData name="Redwood Beach Resort" userId="cf7a2dbba8ae0ba5" providerId="LiveId" clId="{778B4C1F-9D18-426D-A699-E87C3C1CD412}" dt="2026-06-29T13:18:32.471" v="7071" actId="20577"/>
          <ac:spMkLst>
            <pc:docMk/>
            <pc:sldMk cId="0" sldId="257"/>
            <ac:spMk id="70" creationId="{1EF1F8A2-BD11-9454-070A-8BA37F82D0C7}"/>
          </ac:spMkLst>
        </pc:spChg>
        <pc:spChg chg="add mod">
          <ac:chgData name="Redwood Beach Resort" userId="cf7a2dbba8ae0ba5" providerId="LiveId" clId="{778B4C1F-9D18-426D-A699-E87C3C1CD412}" dt="2026-06-25T22:38:46.089" v="3368" actId="1076"/>
          <ac:spMkLst>
            <pc:docMk/>
            <pc:sldMk cId="0" sldId="257"/>
            <ac:spMk id="72" creationId="{0068D716-E29C-590C-FC72-9B99426619B9}"/>
          </ac:spMkLst>
        </pc:spChg>
        <pc:spChg chg="add mod">
          <ac:chgData name="Redwood Beach Resort" userId="cf7a2dbba8ae0ba5" providerId="LiveId" clId="{778B4C1F-9D18-426D-A699-E87C3C1CD412}" dt="2026-06-25T22:38:58.117" v="3370" actId="1076"/>
          <ac:spMkLst>
            <pc:docMk/>
            <pc:sldMk cId="0" sldId="257"/>
            <ac:spMk id="74" creationId="{98D6F5A5-5FDC-A6CC-1E34-B8BEE67C565C}"/>
          </ac:spMkLst>
        </pc:spChg>
        <pc:spChg chg="add mod">
          <ac:chgData name="Redwood Beach Resort" userId="cf7a2dbba8ae0ba5" providerId="LiveId" clId="{778B4C1F-9D18-426D-A699-E87C3C1CD412}" dt="2026-06-29T13:21:50.725" v="7283" actId="20577"/>
          <ac:spMkLst>
            <pc:docMk/>
            <pc:sldMk cId="0" sldId="257"/>
            <ac:spMk id="76" creationId="{20E76D91-646A-B220-7D5E-6455FB40E158}"/>
          </ac:spMkLst>
        </pc:spChg>
        <pc:spChg chg="add mod">
          <ac:chgData name="Redwood Beach Resort" userId="cf7a2dbba8ae0ba5" providerId="LiveId" clId="{778B4C1F-9D18-426D-A699-E87C3C1CD412}" dt="2026-06-29T13:21:41.746" v="7248" actId="20577"/>
          <ac:spMkLst>
            <pc:docMk/>
            <pc:sldMk cId="0" sldId="257"/>
            <ac:spMk id="80" creationId="{C1FA59B0-67CA-DAFE-A7F5-0C1E83B4E6CD}"/>
          </ac:spMkLst>
        </pc:spChg>
        <pc:spChg chg="add mod ord">
          <ac:chgData name="Redwood Beach Resort" userId="cf7a2dbba8ae0ba5" providerId="LiveId" clId="{778B4C1F-9D18-426D-A699-E87C3C1CD412}" dt="2026-06-25T22:48:03.091" v="3459" actId="167"/>
          <ac:spMkLst>
            <pc:docMk/>
            <pc:sldMk cId="0" sldId="257"/>
            <ac:spMk id="82" creationId="{21CBC2C5-7CD8-A811-E2DB-658212C10DE8}"/>
          </ac:spMkLst>
        </pc:spChg>
        <pc:picChg chg="mod">
          <ac:chgData name="Redwood Beach Resort" userId="cf7a2dbba8ae0ba5" providerId="LiveId" clId="{778B4C1F-9D18-426D-A699-E87C3C1CD412}" dt="2026-06-25T22:32:20.929" v="3211" actId="14100"/>
          <ac:picMkLst>
            <pc:docMk/>
            <pc:sldMk cId="0" sldId="257"/>
            <ac:picMk id="4" creationId="{00000000-0000-0000-0000-000000000000}"/>
          </ac:picMkLst>
        </pc:picChg>
        <pc:picChg chg="add mod">
          <ac:chgData name="Redwood Beach Resort" userId="cf7a2dbba8ae0ba5" providerId="LiveId" clId="{778B4C1F-9D18-426D-A699-E87C3C1CD412}" dt="2026-06-25T22:51:41.340" v="3492" actId="1076"/>
          <ac:picMkLst>
            <pc:docMk/>
            <pc:sldMk cId="0" sldId="257"/>
            <ac:picMk id="84" creationId="{514CDC6D-C583-F0B1-CA9F-6C451B536670}"/>
          </ac:picMkLst>
        </pc:picChg>
      </pc:sldChg>
      <pc:sldChg chg="addSp delSp modSp mod">
        <pc:chgData name="Redwood Beach Resort" userId="cf7a2dbba8ae0ba5" providerId="LiveId" clId="{778B4C1F-9D18-426D-A699-E87C3C1CD412}" dt="2026-06-29T13:02:48.996" v="6366" actId="14100"/>
        <pc:sldMkLst>
          <pc:docMk/>
          <pc:sldMk cId="0" sldId="258"/>
        </pc:sldMkLst>
        <pc:spChg chg="mod">
          <ac:chgData name="Redwood Beach Resort" userId="cf7a2dbba8ae0ba5" providerId="LiveId" clId="{778B4C1F-9D18-426D-A699-E87C3C1CD412}" dt="2026-06-29T13:01:10.225" v="6336" actId="14100"/>
          <ac:spMkLst>
            <pc:docMk/>
            <pc:sldMk cId="0" sldId="258"/>
            <ac:spMk id="7" creationId="{00000000-0000-0000-0000-000000000000}"/>
          </ac:spMkLst>
        </pc:spChg>
        <pc:spChg chg="mod">
          <ac:chgData name="Redwood Beach Resort" userId="cf7a2dbba8ae0ba5" providerId="LiveId" clId="{778B4C1F-9D18-426D-A699-E87C3C1CD412}" dt="2026-06-29T13:00:55.621" v="6334" actId="1076"/>
          <ac:spMkLst>
            <pc:docMk/>
            <pc:sldMk cId="0" sldId="258"/>
            <ac:spMk id="9" creationId="{00000000-0000-0000-0000-000000000000}"/>
          </ac:spMkLst>
        </pc:spChg>
        <pc:spChg chg="mod">
          <ac:chgData name="Redwood Beach Resort" userId="cf7a2dbba8ae0ba5" providerId="LiveId" clId="{778B4C1F-9D18-426D-A699-E87C3C1CD412}" dt="2026-06-29T13:01:00.589" v="6335" actId="1076"/>
          <ac:spMkLst>
            <pc:docMk/>
            <pc:sldMk cId="0" sldId="258"/>
            <ac:spMk id="10" creationId="{00000000-0000-0000-0000-000000000000}"/>
          </ac:spMkLst>
        </pc:spChg>
        <pc:spChg chg="mod">
          <ac:chgData name="Redwood Beach Resort" userId="cf7a2dbba8ae0ba5" providerId="LiveId" clId="{778B4C1F-9D18-426D-A699-E87C3C1CD412}" dt="2026-06-29T13:01:21.503" v="6337" actId="1076"/>
          <ac:spMkLst>
            <pc:docMk/>
            <pc:sldMk cId="0" sldId="258"/>
            <ac:spMk id="11" creationId="{00000000-0000-0000-0000-000000000000}"/>
          </ac:spMkLst>
        </pc:spChg>
        <pc:spChg chg="mod">
          <ac:chgData name="Redwood Beach Resort" userId="cf7a2dbba8ae0ba5" providerId="LiveId" clId="{778B4C1F-9D18-426D-A699-E87C3C1CD412}" dt="2026-06-29T13:01:46.762" v="6341" actId="1076"/>
          <ac:spMkLst>
            <pc:docMk/>
            <pc:sldMk cId="0" sldId="258"/>
            <ac:spMk id="13" creationId="{00000000-0000-0000-0000-000000000000}"/>
          </ac:spMkLst>
        </pc:spChg>
        <pc:spChg chg="mod">
          <ac:chgData name="Redwood Beach Resort" userId="cf7a2dbba8ae0ba5" providerId="LiveId" clId="{778B4C1F-9D18-426D-A699-E87C3C1CD412}" dt="2026-06-29T13:01:51.651" v="6342" actId="1076"/>
          <ac:spMkLst>
            <pc:docMk/>
            <pc:sldMk cId="0" sldId="258"/>
            <ac:spMk id="14" creationId="{00000000-0000-0000-0000-000000000000}"/>
          </ac:spMkLst>
        </pc:spChg>
        <pc:spChg chg="mod">
          <ac:chgData name="Redwood Beach Resort" userId="cf7a2dbba8ae0ba5" providerId="LiveId" clId="{778B4C1F-9D18-426D-A699-E87C3C1CD412}" dt="2026-06-29T13:01:25.889" v="6338" actId="1076"/>
          <ac:spMkLst>
            <pc:docMk/>
            <pc:sldMk cId="0" sldId="258"/>
            <ac:spMk id="15" creationId="{00000000-0000-0000-0000-000000000000}"/>
          </ac:spMkLst>
        </pc:spChg>
        <pc:spChg chg="mod">
          <ac:chgData name="Redwood Beach Resort" userId="cf7a2dbba8ae0ba5" providerId="LiveId" clId="{778B4C1F-9D18-426D-A699-E87C3C1CD412}" dt="2026-06-29T13:02:01.075" v="6344" actId="1076"/>
          <ac:spMkLst>
            <pc:docMk/>
            <pc:sldMk cId="0" sldId="258"/>
            <ac:spMk id="17" creationId="{00000000-0000-0000-0000-000000000000}"/>
          </ac:spMkLst>
        </pc:spChg>
        <pc:spChg chg="mod">
          <ac:chgData name="Redwood Beach Resort" userId="cf7a2dbba8ae0ba5" providerId="LiveId" clId="{778B4C1F-9D18-426D-A699-E87C3C1CD412}" dt="2026-06-29T13:02:05.748" v="6345" actId="1076"/>
          <ac:spMkLst>
            <pc:docMk/>
            <pc:sldMk cId="0" sldId="258"/>
            <ac:spMk id="18" creationId="{00000000-0000-0000-0000-000000000000}"/>
          </ac:spMkLst>
        </pc:spChg>
        <pc:spChg chg="mod">
          <ac:chgData name="Redwood Beach Resort" userId="cf7a2dbba8ae0ba5" providerId="LiveId" clId="{778B4C1F-9D18-426D-A699-E87C3C1CD412}" dt="2026-06-25T17:44:26.270" v="590" actId="27636"/>
          <ac:spMkLst>
            <pc:docMk/>
            <pc:sldMk cId="0" sldId="258"/>
            <ac:spMk id="25" creationId="{00000000-0000-0000-0000-000000000000}"/>
          </ac:spMkLst>
        </pc:spChg>
        <pc:spChg chg="add mod">
          <ac:chgData name="Redwood Beach Resort" userId="cf7a2dbba8ae0ba5" providerId="LiveId" clId="{778B4C1F-9D18-426D-A699-E87C3C1CD412}" dt="2026-06-29T13:02:27.833" v="6364" actId="20577"/>
          <ac:spMkLst>
            <pc:docMk/>
            <pc:sldMk cId="0" sldId="258"/>
            <ac:spMk id="34" creationId="{62ADED88-4B7A-8AA0-913E-7346BFEF44F7}"/>
          </ac:spMkLst>
        </pc:spChg>
        <pc:spChg chg="add mod">
          <ac:chgData name="Redwood Beach Resort" userId="cf7a2dbba8ae0ba5" providerId="LiveId" clId="{778B4C1F-9D18-426D-A699-E87C3C1CD412}" dt="2026-06-29T13:02:22.464" v="6348" actId="1076"/>
          <ac:spMkLst>
            <pc:docMk/>
            <pc:sldMk cId="0" sldId="258"/>
            <ac:spMk id="36" creationId="{991A1F72-5A2C-7EF7-8F82-FAAB087C5ADD}"/>
          </ac:spMkLst>
        </pc:spChg>
        <pc:picChg chg="mod">
          <ac:chgData name="Redwood Beach Resort" userId="cf7a2dbba8ae0ba5" providerId="LiveId" clId="{778B4C1F-9D18-426D-A699-E87C3C1CD412}" dt="2026-06-29T12:58:40.748" v="6330" actId="14100"/>
          <ac:picMkLst>
            <pc:docMk/>
            <pc:sldMk cId="0" sldId="258"/>
            <ac:picMk id="4" creationId="{00000000-0000-0000-0000-000000000000}"/>
          </ac:picMkLst>
        </pc:picChg>
        <pc:picChg chg="mod">
          <ac:chgData name="Redwood Beach Resort" userId="cf7a2dbba8ae0ba5" providerId="LiveId" clId="{778B4C1F-9D18-426D-A699-E87C3C1CD412}" dt="2026-06-29T13:00:51.263" v="6333" actId="1076"/>
          <ac:picMkLst>
            <pc:docMk/>
            <pc:sldMk cId="0" sldId="258"/>
            <ac:picMk id="8" creationId="{00000000-0000-0000-0000-000000000000}"/>
          </ac:picMkLst>
        </pc:picChg>
        <pc:picChg chg="mod">
          <ac:chgData name="Redwood Beach Resort" userId="cf7a2dbba8ae0ba5" providerId="LiveId" clId="{778B4C1F-9D18-426D-A699-E87C3C1CD412}" dt="2026-06-29T13:01:36.801" v="6340" actId="1076"/>
          <ac:picMkLst>
            <pc:docMk/>
            <pc:sldMk cId="0" sldId="258"/>
            <ac:picMk id="12" creationId="{00000000-0000-0000-0000-000000000000}"/>
          </ac:picMkLst>
        </pc:picChg>
        <pc:picChg chg="mod">
          <ac:chgData name="Redwood Beach Resort" userId="cf7a2dbba8ae0ba5" providerId="LiveId" clId="{778B4C1F-9D18-426D-A699-E87C3C1CD412}" dt="2026-06-29T13:01:54.472" v="6343" actId="1076"/>
          <ac:picMkLst>
            <pc:docMk/>
            <pc:sldMk cId="0" sldId="258"/>
            <ac:picMk id="16" creationId="{00000000-0000-0000-0000-000000000000}"/>
          </ac:picMkLst>
        </pc:picChg>
        <pc:picChg chg="mod">
          <ac:chgData name="Redwood Beach Resort" userId="cf7a2dbba8ae0ba5" providerId="LiveId" clId="{778B4C1F-9D18-426D-A699-E87C3C1CD412}" dt="2026-06-29T13:02:48.996" v="6366" actId="14100"/>
          <ac:picMkLst>
            <pc:docMk/>
            <pc:sldMk cId="0" sldId="258"/>
            <ac:picMk id="28" creationId="{00000000-0000-0000-0000-000000000000}"/>
          </ac:picMkLst>
        </pc:picChg>
        <pc:picChg chg="add mod">
          <ac:chgData name="Redwood Beach Resort" userId="cf7a2dbba8ae0ba5" providerId="LiveId" clId="{778B4C1F-9D18-426D-A699-E87C3C1CD412}" dt="2026-06-29T13:01:30.185" v="6339" actId="1076"/>
          <ac:picMkLst>
            <pc:docMk/>
            <pc:sldMk cId="0" sldId="258"/>
            <ac:picMk id="30" creationId="{E95CE2D5-C7CE-5EF0-1D04-0F4247FFEE2D}"/>
          </ac:picMkLst>
        </pc:picChg>
        <pc:picChg chg="add mod">
          <ac:chgData name="Redwood Beach Resort" userId="cf7a2dbba8ae0ba5" providerId="LiveId" clId="{778B4C1F-9D18-426D-A699-E87C3C1CD412}" dt="2026-06-29T13:02:11.798" v="6346" actId="1076"/>
          <ac:picMkLst>
            <pc:docMk/>
            <pc:sldMk cId="0" sldId="258"/>
            <ac:picMk id="32" creationId="{CA7DCF7D-5AD4-E0ED-D004-6A4699EDD36C}"/>
          </ac:picMkLst>
        </pc:picChg>
      </pc:sldChg>
      <pc:sldChg chg="modSp mod">
        <pc:chgData name="Redwood Beach Resort" userId="cf7a2dbba8ae0ba5" providerId="LiveId" clId="{778B4C1F-9D18-426D-A699-E87C3C1CD412}" dt="2026-06-25T23:49:58.320" v="3839" actId="20577"/>
        <pc:sldMkLst>
          <pc:docMk/>
          <pc:sldMk cId="0" sldId="259"/>
        </pc:sldMkLst>
        <pc:spChg chg="mod">
          <ac:chgData name="Redwood Beach Resort" userId="cf7a2dbba8ae0ba5" providerId="LiveId" clId="{778B4C1F-9D18-426D-A699-E87C3C1CD412}" dt="2026-06-25T23:49:58.320" v="3839" actId="20577"/>
          <ac:spMkLst>
            <pc:docMk/>
            <pc:sldMk cId="0" sldId="259"/>
            <ac:spMk id="22" creationId="{00000000-0000-0000-0000-000000000000}"/>
          </ac:spMkLst>
        </pc:spChg>
        <pc:spChg chg="mod">
          <ac:chgData name="Redwood Beach Resort" userId="cf7a2dbba8ae0ba5" providerId="LiveId" clId="{778B4C1F-9D18-426D-A699-E87C3C1CD412}" dt="2026-06-25T17:44:26.310" v="592" actId="27636"/>
          <ac:spMkLst>
            <pc:docMk/>
            <pc:sldMk cId="0" sldId="259"/>
            <ac:spMk id="23" creationId="{00000000-0000-0000-0000-000000000000}"/>
          </ac:spMkLst>
        </pc:spChg>
      </pc:sldChg>
      <pc:sldChg chg="modSp mod">
        <pc:chgData name="Redwood Beach Resort" userId="cf7a2dbba8ae0ba5" providerId="LiveId" clId="{778B4C1F-9D18-426D-A699-E87C3C1CD412}" dt="2026-06-29T13:05:09.433" v="6428" actId="1076"/>
        <pc:sldMkLst>
          <pc:docMk/>
          <pc:sldMk cId="0" sldId="260"/>
        </pc:sldMkLst>
        <pc:spChg chg="mod">
          <ac:chgData name="Redwood Beach Resort" userId="cf7a2dbba8ae0ba5" providerId="LiveId" clId="{778B4C1F-9D18-426D-A699-E87C3C1CD412}" dt="2026-06-25T17:44:26.310" v="593" actId="27636"/>
          <ac:spMkLst>
            <pc:docMk/>
            <pc:sldMk cId="0" sldId="260"/>
            <ac:spMk id="8" creationId="{00000000-0000-0000-0000-000000000000}"/>
          </ac:spMkLst>
        </pc:spChg>
        <pc:spChg chg="mod">
          <ac:chgData name="Redwood Beach Resort" userId="cf7a2dbba8ae0ba5" providerId="LiveId" clId="{778B4C1F-9D18-426D-A699-E87C3C1CD412}" dt="2026-06-25T17:45:19.052" v="661" actId="20577"/>
          <ac:spMkLst>
            <pc:docMk/>
            <pc:sldMk cId="0" sldId="260"/>
            <ac:spMk id="9" creationId="{00000000-0000-0000-0000-000000000000}"/>
          </ac:spMkLst>
        </pc:spChg>
        <pc:spChg chg="mod">
          <ac:chgData name="Redwood Beach Resort" userId="cf7a2dbba8ae0ba5" providerId="LiveId" clId="{778B4C1F-9D18-426D-A699-E87C3C1CD412}" dt="2026-06-25T17:44:26.327" v="596" actId="27636"/>
          <ac:spMkLst>
            <pc:docMk/>
            <pc:sldMk cId="0" sldId="260"/>
            <ac:spMk id="13" creationId="{00000000-0000-0000-0000-000000000000}"/>
          </ac:spMkLst>
        </pc:spChg>
        <pc:spChg chg="mod">
          <ac:chgData name="Redwood Beach Resort" userId="cf7a2dbba8ae0ba5" providerId="LiveId" clId="{778B4C1F-9D18-426D-A699-E87C3C1CD412}" dt="2026-06-29T13:04:50.773" v="6425" actId="1076"/>
          <ac:spMkLst>
            <pc:docMk/>
            <pc:sldMk cId="0" sldId="260"/>
            <ac:spMk id="18" creationId="{00000000-0000-0000-0000-000000000000}"/>
          </ac:spMkLst>
        </pc:spChg>
        <pc:spChg chg="mod">
          <ac:chgData name="Redwood Beach Resort" userId="cf7a2dbba8ae0ba5" providerId="LiveId" clId="{778B4C1F-9D18-426D-A699-E87C3C1CD412}" dt="2026-06-29T13:05:03.381" v="6427" actId="1076"/>
          <ac:spMkLst>
            <pc:docMk/>
            <pc:sldMk cId="0" sldId="260"/>
            <ac:spMk id="19" creationId="{00000000-0000-0000-0000-000000000000}"/>
          </ac:spMkLst>
        </pc:spChg>
        <pc:spChg chg="mod">
          <ac:chgData name="Redwood Beach Resort" userId="cf7a2dbba8ae0ba5" providerId="LiveId" clId="{778B4C1F-9D18-426D-A699-E87C3C1CD412}" dt="2026-06-29T13:04:38.739" v="6423" actId="1076"/>
          <ac:spMkLst>
            <pc:docMk/>
            <pc:sldMk cId="0" sldId="260"/>
            <ac:spMk id="23" creationId="{00000000-0000-0000-0000-000000000000}"/>
          </ac:spMkLst>
        </pc:spChg>
        <pc:spChg chg="mod">
          <ac:chgData name="Redwood Beach Resort" userId="cf7a2dbba8ae0ba5" providerId="LiveId" clId="{778B4C1F-9D18-426D-A699-E87C3C1CD412}" dt="2026-06-29T13:05:09.433" v="6428" actId="1076"/>
          <ac:spMkLst>
            <pc:docMk/>
            <pc:sldMk cId="0" sldId="260"/>
            <ac:spMk id="24" creationId="{00000000-0000-0000-0000-000000000000}"/>
          </ac:spMkLst>
        </pc:spChg>
        <pc:picChg chg="mod">
          <ac:chgData name="Redwood Beach Resort" userId="cf7a2dbba8ae0ba5" providerId="LiveId" clId="{778B4C1F-9D18-426D-A699-E87C3C1CD412}" dt="2026-06-29T13:04:57.974" v="6426" actId="1076"/>
          <ac:picMkLst>
            <pc:docMk/>
            <pc:sldMk cId="0" sldId="260"/>
            <ac:picMk id="17" creationId="{00000000-0000-0000-0000-000000000000}"/>
          </ac:picMkLst>
        </pc:picChg>
        <pc:picChg chg="mod">
          <ac:chgData name="Redwood Beach Resort" userId="cf7a2dbba8ae0ba5" providerId="LiveId" clId="{778B4C1F-9D18-426D-A699-E87C3C1CD412}" dt="2026-06-29T13:04:42.326" v="6424" actId="1076"/>
          <ac:picMkLst>
            <pc:docMk/>
            <pc:sldMk cId="0" sldId="260"/>
            <ac:picMk id="22" creationId="{00000000-0000-0000-0000-000000000000}"/>
          </ac:picMkLst>
        </pc:picChg>
      </pc:sldChg>
      <pc:sldChg chg="modSp mod">
        <pc:chgData name="Redwood Beach Resort" userId="cf7a2dbba8ae0ba5" providerId="LiveId" clId="{778B4C1F-9D18-426D-A699-E87C3C1CD412}" dt="2026-06-29T13:10:39.171" v="6711" actId="20577"/>
        <pc:sldMkLst>
          <pc:docMk/>
          <pc:sldMk cId="0" sldId="261"/>
        </pc:sldMkLst>
        <pc:spChg chg="mod">
          <ac:chgData name="Redwood Beach Resort" userId="cf7a2dbba8ae0ba5" providerId="LiveId" clId="{778B4C1F-9D18-426D-A699-E87C3C1CD412}" dt="2026-06-29T13:06:57.483" v="6540" actId="14100"/>
          <ac:spMkLst>
            <pc:docMk/>
            <pc:sldMk cId="0" sldId="261"/>
            <ac:spMk id="17" creationId="{00000000-0000-0000-0000-000000000000}"/>
          </ac:spMkLst>
        </pc:spChg>
        <pc:spChg chg="mod">
          <ac:chgData name="Redwood Beach Resort" userId="cf7a2dbba8ae0ba5" providerId="LiveId" clId="{778B4C1F-9D18-426D-A699-E87C3C1CD412}" dt="2026-06-29T13:08:30.361" v="6560" actId="1076"/>
          <ac:spMkLst>
            <pc:docMk/>
            <pc:sldMk cId="0" sldId="261"/>
            <ac:spMk id="19" creationId="{00000000-0000-0000-0000-000000000000}"/>
          </ac:spMkLst>
        </pc:spChg>
        <pc:spChg chg="mod">
          <ac:chgData name="Redwood Beach Resort" userId="cf7a2dbba8ae0ba5" providerId="LiveId" clId="{778B4C1F-9D18-426D-A699-E87C3C1CD412}" dt="2026-06-29T13:06:32.433" v="6538" actId="1076"/>
          <ac:spMkLst>
            <pc:docMk/>
            <pc:sldMk cId="0" sldId="261"/>
            <ac:spMk id="20" creationId="{00000000-0000-0000-0000-000000000000}"/>
          </ac:spMkLst>
        </pc:spChg>
        <pc:spChg chg="mod">
          <ac:chgData name="Redwood Beach Resort" userId="cf7a2dbba8ae0ba5" providerId="LiveId" clId="{778B4C1F-9D18-426D-A699-E87C3C1CD412}" dt="2026-06-29T13:07:14.048" v="6542" actId="14100"/>
          <ac:spMkLst>
            <pc:docMk/>
            <pc:sldMk cId="0" sldId="261"/>
            <ac:spMk id="21" creationId="{00000000-0000-0000-0000-000000000000}"/>
          </ac:spMkLst>
        </pc:spChg>
        <pc:spChg chg="mod">
          <ac:chgData name="Redwood Beach Resort" userId="cf7a2dbba8ae0ba5" providerId="LiveId" clId="{778B4C1F-9D18-426D-A699-E87C3C1CD412}" dt="2026-06-29T13:08:36.678" v="6561" actId="1076"/>
          <ac:spMkLst>
            <pc:docMk/>
            <pc:sldMk cId="0" sldId="261"/>
            <ac:spMk id="23" creationId="{00000000-0000-0000-0000-000000000000}"/>
          </ac:spMkLst>
        </pc:spChg>
        <pc:spChg chg="mod">
          <ac:chgData name="Redwood Beach Resort" userId="cf7a2dbba8ae0ba5" providerId="LiveId" clId="{778B4C1F-9D18-426D-A699-E87C3C1CD412}" dt="2026-06-29T13:10:39.171" v="6711" actId="20577"/>
          <ac:spMkLst>
            <pc:docMk/>
            <pc:sldMk cId="0" sldId="261"/>
            <ac:spMk id="24" creationId="{00000000-0000-0000-0000-000000000000}"/>
          </ac:spMkLst>
        </pc:spChg>
        <pc:spChg chg="mod">
          <ac:chgData name="Redwood Beach Resort" userId="cf7a2dbba8ae0ba5" providerId="LiveId" clId="{778B4C1F-9D18-426D-A699-E87C3C1CD412}" dt="2026-06-29T13:07:27.982" v="6544" actId="1076"/>
          <ac:spMkLst>
            <pc:docMk/>
            <pc:sldMk cId="0" sldId="261"/>
            <ac:spMk id="25" creationId="{00000000-0000-0000-0000-000000000000}"/>
          </ac:spMkLst>
        </pc:spChg>
        <pc:spChg chg="mod">
          <ac:chgData name="Redwood Beach Resort" userId="cf7a2dbba8ae0ba5" providerId="LiveId" clId="{778B4C1F-9D18-426D-A699-E87C3C1CD412}" dt="2026-06-29T13:07:33.861" v="6545" actId="1076"/>
          <ac:spMkLst>
            <pc:docMk/>
            <pc:sldMk cId="0" sldId="261"/>
            <ac:spMk id="26" creationId="{00000000-0000-0000-0000-000000000000}"/>
          </ac:spMkLst>
        </pc:spChg>
        <pc:spChg chg="mod">
          <ac:chgData name="Redwood Beach Resort" userId="cf7a2dbba8ae0ba5" providerId="LiveId" clId="{778B4C1F-9D18-426D-A699-E87C3C1CD412}" dt="2026-06-29T13:07:53.298" v="6555" actId="20577"/>
          <ac:spMkLst>
            <pc:docMk/>
            <pc:sldMk cId="0" sldId="261"/>
            <ac:spMk id="27" creationId="{00000000-0000-0000-0000-000000000000}"/>
          </ac:spMkLst>
        </pc:spChg>
        <pc:spChg chg="mod">
          <ac:chgData name="Redwood Beach Resort" userId="cf7a2dbba8ae0ba5" providerId="LiveId" clId="{778B4C1F-9D18-426D-A699-E87C3C1CD412}" dt="2026-06-25T17:44:26.336" v="597" actId="27636"/>
          <ac:spMkLst>
            <pc:docMk/>
            <pc:sldMk cId="0" sldId="261"/>
            <ac:spMk id="32" creationId="{00000000-0000-0000-0000-000000000000}"/>
          </ac:spMkLst>
        </pc:spChg>
        <pc:picChg chg="mod">
          <ac:chgData name="Redwood Beach Resort" userId="cf7a2dbba8ae0ba5" providerId="LiveId" clId="{778B4C1F-9D18-426D-A699-E87C3C1CD412}" dt="2026-06-29T13:08:05.359" v="6556" actId="1076"/>
          <ac:picMkLst>
            <pc:docMk/>
            <pc:sldMk cId="0" sldId="261"/>
            <ac:picMk id="10" creationId="{00000000-0000-0000-0000-000000000000}"/>
          </ac:picMkLst>
        </pc:picChg>
        <pc:picChg chg="mod">
          <ac:chgData name="Redwood Beach Resort" userId="cf7a2dbba8ae0ba5" providerId="LiveId" clId="{778B4C1F-9D18-426D-A699-E87C3C1CD412}" dt="2026-06-29T13:08:10.347" v="6557" actId="1076"/>
          <ac:picMkLst>
            <pc:docMk/>
            <pc:sldMk cId="0" sldId="261"/>
            <ac:picMk id="14" creationId="{00000000-0000-0000-0000-000000000000}"/>
          </ac:picMkLst>
        </pc:picChg>
        <pc:picChg chg="mod">
          <ac:chgData name="Redwood Beach Resort" userId="cf7a2dbba8ae0ba5" providerId="LiveId" clId="{778B4C1F-9D18-426D-A699-E87C3C1CD412}" dt="2026-06-29T13:08:15.599" v="6558" actId="1076"/>
          <ac:picMkLst>
            <pc:docMk/>
            <pc:sldMk cId="0" sldId="261"/>
            <ac:picMk id="18" creationId="{00000000-0000-0000-0000-000000000000}"/>
          </ac:picMkLst>
        </pc:picChg>
        <pc:picChg chg="mod">
          <ac:chgData name="Redwood Beach Resort" userId="cf7a2dbba8ae0ba5" providerId="LiveId" clId="{778B4C1F-9D18-426D-A699-E87C3C1CD412}" dt="2026-06-29T13:08:23.824" v="6559" actId="1076"/>
          <ac:picMkLst>
            <pc:docMk/>
            <pc:sldMk cId="0" sldId="261"/>
            <ac:picMk id="22" creationId="{00000000-0000-0000-0000-000000000000}"/>
          </ac:picMkLst>
        </pc:picChg>
      </pc:sldChg>
      <pc:sldChg chg="modSp mod">
        <pc:chgData name="Redwood Beach Resort" userId="cf7a2dbba8ae0ba5" providerId="LiveId" clId="{778B4C1F-9D18-426D-A699-E87C3C1CD412}" dt="2026-06-25T23:50:59.848" v="3865" actId="20577"/>
        <pc:sldMkLst>
          <pc:docMk/>
          <pc:sldMk cId="0" sldId="262"/>
        </pc:sldMkLst>
        <pc:spChg chg="mod">
          <ac:chgData name="Redwood Beach Resort" userId="cf7a2dbba8ae0ba5" providerId="LiveId" clId="{778B4C1F-9D18-426D-A699-E87C3C1CD412}" dt="2026-06-25T17:44:26.348" v="598" actId="27636"/>
          <ac:spMkLst>
            <pc:docMk/>
            <pc:sldMk cId="0" sldId="262"/>
            <ac:spMk id="4" creationId="{00000000-0000-0000-0000-000000000000}"/>
          </ac:spMkLst>
        </pc:spChg>
        <pc:spChg chg="mod">
          <ac:chgData name="Redwood Beach Resort" userId="cf7a2dbba8ae0ba5" providerId="LiveId" clId="{778B4C1F-9D18-426D-A699-E87C3C1CD412}" dt="2026-06-25T17:48:31.798" v="1146" actId="20577"/>
          <ac:spMkLst>
            <pc:docMk/>
            <pc:sldMk cId="0" sldId="262"/>
            <ac:spMk id="8" creationId="{00000000-0000-0000-0000-000000000000}"/>
          </ac:spMkLst>
        </pc:spChg>
        <pc:spChg chg="mod">
          <ac:chgData name="Redwood Beach Resort" userId="cf7a2dbba8ae0ba5" providerId="LiveId" clId="{778B4C1F-9D18-426D-A699-E87C3C1CD412}" dt="2026-06-25T17:44:26.348" v="600" actId="27636"/>
          <ac:spMkLst>
            <pc:docMk/>
            <pc:sldMk cId="0" sldId="262"/>
            <ac:spMk id="11" creationId="{00000000-0000-0000-0000-000000000000}"/>
          </ac:spMkLst>
        </pc:spChg>
        <pc:spChg chg="mod">
          <ac:chgData name="Redwood Beach Resort" userId="cf7a2dbba8ae0ba5" providerId="LiveId" clId="{778B4C1F-9D18-426D-A699-E87C3C1CD412}" dt="2026-06-25T17:46:49.662" v="751" actId="20577"/>
          <ac:spMkLst>
            <pc:docMk/>
            <pc:sldMk cId="0" sldId="262"/>
            <ac:spMk id="12" creationId="{00000000-0000-0000-0000-000000000000}"/>
          </ac:spMkLst>
        </pc:spChg>
        <pc:spChg chg="mod">
          <ac:chgData name="Redwood Beach Resort" userId="cf7a2dbba8ae0ba5" providerId="LiveId" clId="{778B4C1F-9D18-426D-A699-E87C3C1CD412}" dt="2026-06-25T17:48:04.136" v="1096" actId="20577"/>
          <ac:spMkLst>
            <pc:docMk/>
            <pc:sldMk cId="0" sldId="262"/>
            <ac:spMk id="15" creationId="{00000000-0000-0000-0000-000000000000}"/>
          </ac:spMkLst>
        </pc:spChg>
        <pc:spChg chg="mod">
          <ac:chgData name="Redwood Beach Resort" userId="cf7a2dbba8ae0ba5" providerId="LiveId" clId="{778B4C1F-9D18-426D-A699-E87C3C1CD412}" dt="2026-06-25T23:50:59.848" v="3865" actId="20577"/>
          <ac:spMkLst>
            <pc:docMk/>
            <pc:sldMk cId="0" sldId="262"/>
            <ac:spMk id="16" creationId="{00000000-0000-0000-0000-000000000000}"/>
          </ac:spMkLst>
        </pc:spChg>
        <pc:spChg chg="mod">
          <ac:chgData name="Redwood Beach Resort" userId="cf7a2dbba8ae0ba5" providerId="LiveId" clId="{778B4C1F-9D18-426D-A699-E87C3C1CD412}" dt="2026-06-25T21:19:02.800" v="1567" actId="20577"/>
          <ac:spMkLst>
            <pc:docMk/>
            <pc:sldMk cId="0" sldId="262"/>
            <ac:spMk id="19" creationId="{00000000-0000-0000-0000-000000000000}"/>
          </ac:spMkLst>
        </pc:spChg>
        <pc:spChg chg="mod">
          <ac:chgData name="Redwood Beach Resort" userId="cf7a2dbba8ae0ba5" providerId="LiveId" clId="{778B4C1F-9D18-426D-A699-E87C3C1CD412}" dt="2026-06-25T21:21:19.555" v="1650" actId="1076"/>
          <ac:spMkLst>
            <pc:docMk/>
            <pc:sldMk cId="0" sldId="262"/>
            <ac:spMk id="20" creationId="{00000000-0000-0000-0000-000000000000}"/>
          </ac:spMkLst>
        </pc:spChg>
        <pc:spChg chg="mod">
          <ac:chgData name="Redwood Beach Resort" userId="cf7a2dbba8ae0ba5" providerId="LiveId" clId="{778B4C1F-9D18-426D-A699-E87C3C1CD412}" dt="2026-06-25T17:44:26.348" v="599" actId="27636"/>
          <ac:spMkLst>
            <pc:docMk/>
            <pc:sldMk cId="0" sldId="262"/>
            <ac:spMk id="23" creationId="{00000000-0000-0000-0000-000000000000}"/>
          </ac:spMkLst>
        </pc:spChg>
        <pc:spChg chg="mod">
          <ac:chgData name="Redwood Beach Resort" userId="cf7a2dbba8ae0ba5" providerId="LiveId" clId="{778B4C1F-9D18-426D-A699-E87C3C1CD412}" dt="2026-06-25T21:20:57.128" v="1649" actId="1076"/>
          <ac:spMkLst>
            <pc:docMk/>
            <pc:sldMk cId="0" sldId="262"/>
            <ac:spMk id="24" creationId="{00000000-0000-0000-0000-000000000000}"/>
          </ac:spMkLst>
        </pc:spChg>
      </pc:sldChg>
      <pc:sldChg chg="modSp del mod">
        <pc:chgData name="Redwood Beach Resort" userId="cf7a2dbba8ae0ba5" providerId="LiveId" clId="{778B4C1F-9D18-426D-A699-E87C3C1CD412}" dt="2026-06-29T13:15:28.668" v="6854" actId="47"/>
        <pc:sldMkLst>
          <pc:docMk/>
          <pc:sldMk cId="0" sldId="263"/>
        </pc:sldMkLst>
      </pc:sldChg>
      <pc:sldChg chg="addSp delSp modSp mod">
        <pc:chgData name="Redwood Beach Resort" userId="cf7a2dbba8ae0ba5" providerId="LiveId" clId="{778B4C1F-9D18-426D-A699-E87C3C1CD412}" dt="2026-06-26T14:29:56.926" v="4582" actId="14100"/>
        <pc:sldMkLst>
          <pc:docMk/>
          <pc:sldMk cId="0" sldId="264"/>
        </pc:sldMkLst>
        <pc:spChg chg="mod">
          <ac:chgData name="Redwood Beach Resort" userId="cf7a2dbba8ae0ba5" providerId="LiveId" clId="{778B4C1F-9D18-426D-A699-E87C3C1CD412}" dt="2026-06-25T21:32:39.823" v="2934" actId="1076"/>
          <ac:spMkLst>
            <pc:docMk/>
            <pc:sldMk cId="0" sldId="264"/>
            <ac:spMk id="2" creationId="{00000000-0000-0000-0000-000000000000}"/>
          </ac:spMkLst>
        </pc:spChg>
        <pc:spChg chg="mod">
          <ac:chgData name="Redwood Beach Resort" userId="cf7a2dbba8ae0ba5" providerId="LiveId" clId="{778B4C1F-9D18-426D-A699-E87C3C1CD412}" dt="2026-06-26T14:29:29.378" v="4579" actId="1076"/>
          <ac:spMkLst>
            <pc:docMk/>
            <pc:sldMk cId="0" sldId="264"/>
            <ac:spMk id="5" creationId="{00000000-0000-0000-0000-000000000000}"/>
          </ac:spMkLst>
        </pc:spChg>
        <pc:spChg chg="mod">
          <ac:chgData name="Redwood Beach Resort" userId="cf7a2dbba8ae0ba5" providerId="LiveId" clId="{778B4C1F-9D18-426D-A699-E87C3C1CD412}" dt="2026-06-26T14:27:50.857" v="4569" actId="1076"/>
          <ac:spMkLst>
            <pc:docMk/>
            <pc:sldMk cId="0" sldId="264"/>
            <ac:spMk id="11" creationId="{00000000-0000-0000-0000-000000000000}"/>
          </ac:spMkLst>
        </pc:spChg>
        <pc:spChg chg="mod">
          <ac:chgData name="Redwood Beach Resort" userId="cf7a2dbba8ae0ba5" providerId="LiveId" clId="{778B4C1F-9D18-426D-A699-E87C3C1CD412}" dt="2026-06-25T23:52:09.878" v="3883" actId="1076"/>
          <ac:spMkLst>
            <pc:docMk/>
            <pc:sldMk cId="0" sldId="264"/>
            <ac:spMk id="15" creationId="{00000000-0000-0000-0000-000000000000}"/>
          </ac:spMkLst>
        </pc:spChg>
        <pc:spChg chg="mod">
          <ac:chgData name="Redwood Beach Resort" userId="cf7a2dbba8ae0ba5" providerId="LiveId" clId="{778B4C1F-9D18-426D-A699-E87C3C1CD412}" dt="2026-06-25T23:53:22.639" v="3898" actId="20577"/>
          <ac:spMkLst>
            <pc:docMk/>
            <pc:sldMk cId="0" sldId="264"/>
            <ac:spMk id="18" creationId="{00000000-0000-0000-0000-000000000000}"/>
          </ac:spMkLst>
        </pc:spChg>
        <pc:spChg chg="add mod">
          <ac:chgData name="Redwood Beach Resort" userId="cf7a2dbba8ae0ba5" providerId="LiveId" clId="{778B4C1F-9D18-426D-A699-E87C3C1CD412}" dt="2026-06-25T17:57:28.823" v="1265" actId="20577"/>
          <ac:spMkLst>
            <pc:docMk/>
            <pc:sldMk cId="0" sldId="264"/>
            <ac:spMk id="20" creationId="{8D145B94-F90A-7FAC-0CDC-A09372D48779}"/>
          </ac:spMkLst>
        </pc:spChg>
        <pc:spChg chg="add mod">
          <ac:chgData name="Redwood Beach Resort" userId="cf7a2dbba8ae0ba5" providerId="LiveId" clId="{778B4C1F-9D18-426D-A699-E87C3C1CD412}" dt="2026-06-25T17:58:36.017" v="1454" actId="6549"/>
          <ac:spMkLst>
            <pc:docMk/>
            <pc:sldMk cId="0" sldId="264"/>
            <ac:spMk id="22" creationId="{582FFE1E-077D-EE76-D8DD-FB6316B3DBFD}"/>
          </ac:spMkLst>
        </pc:spChg>
        <pc:spChg chg="add mod">
          <ac:chgData name="Redwood Beach Resort" userId="cf7a2dbba8ae0ba5" providerId="LiveId" clId="{778B4C1F-9D18-426D-A699-E87C3C1CD412}" dt="2026-06-25T23:52:04.784" v="3882" actId="20577"/>
          <ac:spMkLst>
            <pc:docMk/>
            <pc:sldMk cId="0" sldId="264"/>
            <ac:spMk id="26" creationId="{251A4C24-BA09-0042-BCC6-6083356C8284}"/>
          </ac:spMkLst>
        </pc:spChg>
        <pc:spChg chg="add mod">
          <ac:chgData name="Redwood Beach Resort" userId="cf7a2dbba8ae0ba5" providerId="LiveId" clId="{778B4C1F-9D18-426D-A699-E87C3C1CD412}" dt="2026-06-26T14:26:29.118" v="4386" actId="1076"/>
          <ac:spMkLst>
            <pc:docMk/>
            <pc:sldMk cId="0" sldId="264"/>
            <ac:spMk id="35" creationId="{92D44AFC-D739-E38D-8B14-E52AADC767B0}"/>
          </ac:spMkLst>
        </pc:spChg>
        <pc:spChg chg="add mod">
          <ac:chgData name="Redwood Beach Resort" userId="cf7a2dbba8ae0ba5" providerId="LiveId" clId="{778B4C1F-9D18-426D-A699-E87C3C1CD412}" dt="2026-06-26T14:28:00.309" v="4571" actId="122"/>
          <ac:spMkLst>
            <pc:docMk/>
            <pc:sldMk cId="0" sldId="264"/>
            <ac:spMk id="36" creationId="{15AE94F4-372E-EC75-3484-CEEA55CA2B33}"/>
          </ac:spMkLst>
        </pc:spChg>
        <pc:picChg chg="add mod">
          <ac:chgData name="Redwood Beach Resort" userId="cf7a2dbba8ae0ba5" providerId="LiveId" clId="{778B4C1F-9D18-426D-A699-E87C3C1CD412}" dt="2026-06-26T14:24:00.926" v="4206" actId="14100"/>
          <ac:picMkLst>
            <pc:docMk/>
            <pc:sldMk cId="0" sldId="264"/>
            <ac:picMk id="21" creationId="{361CE0E7-B426-8104-7A27-74EA55D8C7D1}"/>
          </ac:picMkLst>
        </pc:picChg>
        <pc:picChg chg="add mod">
          <ac:chgData name="Redwood Beach Resort" userId="cf7a2dbba8ae0ba5" providerId="LiveId" clId="{778B4C1F-9D18-426D-A699-E87C3C1CD412}" dt="2026-06-26T14:23:35.955" v="4201" actId="1076"/>
          <ac:picMkLst>
            <pc:docMk/>
            <pc:sldMk cId="0" sldId="264"/>
            <ac:picMk id="24" creationId="{D677B9DC-CF26-03D4-74DF-FFCE4E8C863F}"/>
          </ac:picMkLst>
        </pc:picChg>
        <pc:picChg chg="add mod">
          <ac:chgData name="Redwood Beach Resort" userId="cf7a2dbba8ae0ba5" providerId="LiveId" clId="{778B4C1F-9D18-426D-A699-E87C3C1CD412}" dt="2026-06-26T14:23:38.729" v="4202" actId="1076"/>
          <ac:picMkLst>
            <pc:docMk/>
            <pc:sldMk cId="0" sldId="264"/>
            <ac:picMk id="27" creationId="{9705ACE2-595A-8C3E-1B30-D835B04F8F4B}"/>
          </ac:picMkLst>
        </pc:picChg>
        <pc:picChg chg="add mod">
          <ac:chgData name="Redwood Beach Resort" userId="cf7a2dbba8ae0ba5" providerId="LiveId" clId="{778B4C1F-9D18-426D-A699-E87C3C1CD412}" dt="2026-06-26T14:23:41.307" v="4203" actId="1076"/>
          <ac:picMkLst>
            <pc:docMk/>
            <pc:sldMk cId="0" sldId="264"/>
            <ac:picMk id="29" creationId="{8FEB0DBB-7394-34CF-5495-042A96BFAB03}"/>
          </ac:picMkLst>
        </pc:picChg>
        <pc:picChg chg="add mod">
          <ac:chgData name="Redwood Beach Resort" userId="cf7a2dbba8ae0ba5" providerId="LiveId" clId="{778B4C1F-9D18-426D-A699-E87C3C1CD412}" dt="2026-06-26T14:23:49.280" v="4205" actId="14100"/>
          <ac:picMkLst>
            <pc:docMk/>
            <pc:sldMk cId="0" sldId="264"/>
            <ac:picMk id="31" creationId="{C4F5A79A-7966-B56B-4E6D-DC7F8B18F093}"/>
          </ac:picMkLst>
        </pc:picChg>
        <pc:picChg chg="add mod">
          <ac:chgData name="Redwood Beach Resort" userId="cf7a2dbba8ae0ba5" providerId="LiveId" clId="{778B4C1F-9D18-426D-A699-E87C3C1CD412}" dt="2026-06-26T14:25:39.830" v="4211" actId="1076"/>
          <ac:picMkLst>
            <pc:docMk/>
            <pc:sldMk cId="0" sldId="264"/>
            <ac:picMk id="33" creationId="{65354065-F953-C1C9-70E8-A17096B59417}"/>
          </ac:picMkLst>
        </pc:picChg>
        <pc:picChg chg="add mod">
          <ac:chgData name="Redwood Beach Resort" userId="cf7a2dbba8ae0ba5" providerId="LiveId" clId="{778B4C1F-9D18-426D-A699-E87C3C1CD412}" dt="2026-06-26T14:29:32.432" v="4580" actId="1076"/>
          <ac:picMkLst>
            <pc:docMk/>
            <pc:sldMk cId="0" sldId="264"/>
            <ac:picMk id="40" creationId="{8ED55A2C-EA6B-B515-F427-1ED97C577F14}"/>
          </ac:picMkLst>
        </pc:picChg>
        <pc:picChg chg="add mod">
          <ac:chgData name="Redwood Beach Resort" userId="cf7a2dbba8ae0ba5" providerId="LiveId" clId="{778B4C1F-9D18-426D-A699-E87C3C1CD412}" dt="2026-06-26T14:29:56.926" v="4582" actId="14100"/>
          <ac:picMkLst>
            <pc:docMk/>
            <pc:sldMk cId="0" sldId="264"/>
            <ac:picMk id="42" creationId="{C75BB58E-BF69-7645-B018-0BE505CCCFA1}"/>
          </ac:picMkLst>
        </pc:picChg>
      </pc:sldChg>
      <pc:sldChg chg="addSp modSp add mod">
        <pc:chgData name="Redwood Beach Resort" userId="cf7a2dbba8ae0ba5" providerId="LiveId" clId="{778B4C1F-9D18-426D-A699-E87C3C1CD412}" dt="2026-06-25T23:12:45.849" v="3502" actId="26606"/>
        <pc:sldMkLst>
          <pc:docMk/>
          <pc:sldMk cId="0" sldId="267"/>
        </pc:sldMkLst>
        <pc:spChg chg="mod">
          <ac:chgData name="Redwood Beach Resort" userId="cf7a2dbba8ae0ba5" providerId="LiveId" clId="{778B4C1F-9D18-426D-A699-E87C3C1CD412}" dt="2026-06-25T23:12:45.849" v="3502" actId="26606"/>
          <ac:spMkLst>
            <pc:docMk/>
            <pc:sldMk cId="0" sldId="267"/>
            <ac:spMk id="30" creationId="{00000000-0000-0000-0000-000000000000}"/>
          </ac:spMkLst>
        </pc:spChg>
        <pc:spChg chg="mod">
          <ac:chgData name="Redwood Beach Resort" userId="cf7a2dbba8ae0ba5" providerId="LiveId" clId="{778B4C1F-9D18-426D-A699-E87C3C1CD412}" dt="2026-06-25T23:12:45.849" v="3502" actId="26606"/>
          <ac:spMkLst>
            <pc:docMk/>
            <pc:sldMk cId="0" sldId="267"/>
            <ac:spMk id="31" creationId="{00000000-0000-0000-0000-000000000000}"/>
          </ac:spMkLst>
        </pc:spChg>
        <pc:spChg chg="add">
          <ac:chgData name="Redwood Beach Resort" userId="cf7a2dbba8ae0ba5" providerId="LiveId" clId="{778B4C1F-9D18-426D-A699-E87C3C1CD412}" dt="2026-06-25T23:12:45.849" v="3502" actId="26606"/>
          <ac:spMkLst>
            <pc:docMk/>
            <pc:sldMk cId="0" sldId="267"/>
            <ac:spMk id="42" creationId="{00000000-0000-0000-0000-000000000000}"/>
          </ac:spMkLst>
        </pc:spChg>
        <pc:spChg chg="add">
          <ac:chgData name="Redwood Beach Resort" userId="cf7a2dbba8ae0ba5" providerId="LiveId" clId="{778B4C1F-9D18-426D-A699-E87C3C1CD412}" dt="2026-06-25T23:12:45.849" v="3502" actId="26606"/>
          <ac:spMkLst>
            <pc:docMk/>
            <pc:sldMk cId="0" sldId="267"/>
            <ac:spMk id="45" creationId="{00000000-0000-0000-0000-000000000000}"/>
          </ac:spMkLst>
        </pc:spChg>
        <pc:spChg chg="add">
          <ac:chgData name="Redwood Beach Resort" userId="cf7a2dbba8ae0ba5" providerId="LiveId" clId="{778B4C1F-9D18-426D-A699-E87C3C1CD412}" dt="2026-06-25T23:12:45.849" v="3502" actId="26606"/>
          <ac:spMkLst>
            <pc:docMk/>
            <pc:sldMk cId="0" sldId="267"/>
            <ac:spMk id="46" creationId="{00000000-0000-0000-0000-000000000000}"/>
          </ac:spMkLst>
        </pc:spChg>
        <pc:spChg chg="add">
          <ac:chgData name="Redwood Beach Resort" userId="cf7a2dbba8ae0ba5" providerId="LiveId" clId="{778B4C1F-9D18-426D-A699-E87C3C1CD412}" dt="2026-06-25T23:12:45.849" v="3502" actId="26606"/>
          <ac:spMkLst>
            <pc:docMk/>
            <pc:sldMk cId="0" sldId="267"/>
            <ac:spMk id="50" creationId="{00000000-0000-0000-0000-000000000000}"/>
          </ac:spMkLst>
        </pc:spChg>
        <pc:spChg chg="add">
          <ac:chgData name="Redwood Beach Resort" userId="cf7a2dbba8ae0ba5" providerId="LiveId" clId="{778B4C1F-9D18-426D-A699-E87C3C1CD412}" dt="2026-06-25T23:12:45.849" v="3502" actId="26606"/>
          <ac:spMkLst>
            <pc:docMk/>
            <pc:sldMk cId="0" sldId="267"/>
            <ac:spMk id="52" creationId="{00000000-0000-0000-0000-000000000000}"/>
          </ac:spMkLst>
        </pc:spChg>
        <pc:spChg chg="add">
          <ac:chgData name="Redwood Beach Resort" userId="cf7a2dbba8ae0ba5" providerId="LiveId" clId="{778B4C1F-9D18-426D-A699-E87C3C1CD412}" dt="2026-06-25T23:12:45.849" v="3502" actId="26606"/>
          <ac:spMkLst>
            <pc:docMk/>
            <pc:sldMk cId="0" sldId="267"/>
            <ac:spMk id="54" creationId="{00000000-0000-0000-0000-000000000000}"/>
          </ac:spMkLst>
        </pc:spChg>
        <pc:spChg chg="add">
          <ac:chgData name="Redwood Beach Resort" userId="cf7a2dbba8ae0ba5" providerId="LiveId" clId="{778B4C1F-9D18-426D-A699-E87C3C1CD412}" dt="2026-06-25T23:12:45.849" v="3502" actId="26606"/>
          <ac:spMkLst>
            <pc:docMk/>
            <pc:sldMk cId="0" sldId="267"/>
            <ac:spMk id="55" creationId="{00000000-0000-0000-0000-000000000000}"/>
          </ac:spMkLst>
        </pc:spChg>
        <pc:spChg chg="add">
          <ac:chgData name="Redwood Beach Resort" userId="cf7a2dbba8ae0ba5" providerId="LiveId" clId="{778B4C1F-9D18-426D-A699-E87C3C1CD412}" dt="2026-06-25T23:12:45.849" v="3502" actId="26606"/>
          <ac:spMkLst>
            <pc:docMk/>
            <pc:sldMk cId="0" sldId="267"/>
            <ac:spMk id="58" creationId="{00000000-0000-0000-0000-000000000000}"/>
          </ac:spMkLst>
        </pc:spChg>
        <pc:graphicFrameChg chg="modGraphic">
          <ac:chgData name="Redwood Beach Resort" userId="cf7a2dbba8ae0ba5" providerId="LiveId" clId="{778B4C1F-9D18-426D-A699-E87C3C1CD412}" dt="2026-06-25T23:12:45.690" v="3501" actId="26606"/>
          <ac:graphicFrameMkLst>
            <pc:docMk/>
            <pc:sldMk cId="0" sldId="267"/>
            <ac:graphicFrameMk id="20" creationId="{00000000-0000-0000-0000-000000000000}"/>
          </ac:graphicFrameMkLst>
        </pc:graphicFrameChg>
      </pc:sldChg>
      <pc:sldChg chg="modSp add mod ord">
        <pc:chgData name="Redwood Beach Resort" userId="cf7a2dbba8ae0ba5" providerId="LiveId" clId="{778B4C1F-9D18-426D-A699-E87C3C1CD412}" dt="2026-06-26T14:49:09.875" v="5834" actId="20577"/>
        <pc:sldMkLst>
          <pc:docMk/>
          <pc:sldMk cId="0" sldId="268"/>
        </pc:sldMkLst>
        <pc:spChg chg="mod">
          <ac:chgData name="Redwood Beach Resort" userId="cf7a2dbba8ae0ba5" providerId="LiveId" clId="{778B4C1F-9D18-426D-A699-E87C3C1CD412}" dt="2026-06-26T14:48:34.322" v="5816" actId="6549"/>
          <ac:spMkLst>
            <pc:docMk/>
            <pc:sldMk cId="0" sldId="268"/>
            <ac:spMk id="41" creationId="{00000000-0000-0000-0000-000000000000}"/>
          </ac:spMkLst>
        </pc:spChg>
        <pc:spChg chg="mod">
          <ac:chgData name="Redwood Beach Resort" userId="cf7a2dbba8ae0ba5" providerId="LiveId" clId="{778B4C1F-9D18-426D-A699-E87C3C1CD412}" dt="2026-06-26T14:48:51.326" v="5826" actId="20577"/>
          <ac:spMkLst>
            <pc:docMk/>
            <pc:sldMk cId="0" sldId="268"/>
            <ac:spMk id="42" creationId="{00000000-0000-0000-0000-000000000000}"/>
          </ac:spMkLst>
        </pc:spChg>
        <pc:graphicFrameChg chg="modGraphic">
          <ac:chgData name="Redwood Beach Resort" userId="cf7a2dbba8ae0ba5" providerId="LiveId" clId="{778B4C1F-9D18-426D-A699-E87C3C1CD412}" dt="2026-06-26T14:49:09.875" v="5834" actId="20577"/>
          <ac:graphicFrameMkLst>
            <pc:docMk/>
            <pc:sldMk cId="0" sldId="268"/>
            <ac:graphicFrameMk id="20" creationId="{00000000-0000-0000-0000-000000000000}"/>
          </ac:graphicFrameMkLst>
        </pc:graphicFrameChg>
      </pc:sldChg>
      <pc:sldChg chg="modSp add mod">
        <pc:chgData name="Redwood Beach Resort" userId="cf7a2dbba8ae0ba5" providerId="LiveId" clId="{778B4C1F-9D18-426D-A699-E87C3C1CD412}" dt="2026-06-29T12:47:13.729" v="5896" actId="20577"/>
        <pc:sldMkLst>
          <pc:docMk/>
          <pc:sldMk cId="0" sldId="269"/>
        </pc:sldMkLst>
        <pc:spChg chg="mod">
          <ac:chgData name="Redwood Beach Resort" userId="cf7a2dbba8ae0ba5" providerId="LiveId" clId="{778B4C1F-9D18-426D-A699-E87C3C1CD412}" dt="2026-06-26T13:33:03.163" v="3900" actId="26606"/>
          <ac:spMkLst>
            <pc:docMk/>
            <pc:sldMk cId="0" sldId="269"/>
            <ac:spMk id="30" creationId="{00000000-0000-0000-0000-000000000000}"/>
          </ac:spMkLst>
        </pc:spChg>
        <pc:spChg chg="mod">
          <ac:chgData name="Redwood Beach Resort" userId="cf7a2dbba8ae0ba5" providerId="LiveId" clId="{778B4C1F-9D18-426D-A699-E87C3C1CD412}" dt="2026-06-26T13:33:03.163" v="3900" actId="26606"/>
          <ac:spMkLst>
            <pc:docMk/>
            <pc:sldMk cId="0" sldId="269"/>
            <ac:spMk id="31" creationId="{00000000-0000-0000-0000-000000000000}"/>
          </ac:spMkLst>
        </pc:spChg>
        <pc:spChg chg="mod">
          <ac:chgData name="Redwood Beach Resort" userId="cf7a2dbba8ae0ba5" providerId="LiveId" clId="{778B4C1F-9D18-426D-A699-E87C3C1CD412}" dt="2026-06-26T13:33:03.163" v="3900" actId="26606"/>
          <ac:spMkLst>
            <pc:docMk/>
            <pc:sldMk cId="0" sldId="269"/>
            <ac:spMk id="32" creationId="{00000000-0000-0000-0000-000000000000}"/>
          </ac:spMkLst>
        </pc:spChg>
        <pc:spChg chg="mod">
          <ac:chgData name="Redwood Beach Resort" userId="cf7a2dbba8ae0ba5" providerId="LiveId" clId="{778B4C1F-9D18-426D-A699-E87C3C1CD412}" dt="2026-06-29T12:46:57.571" v="5880" actId="20577"/>
          <ac:spMkLst>
            <pc:docMk/>
            <pc:sldMk cId="0" sldId="269"/>
            <ac:spMk id="43" creationId="{00000000-0000-0000-0000-000000000000}"/>
          </ac:spMkLst>
        </pc:spChg>
        <pc:spChg chg="mod">
          <ac:chgData name="Redwood Beach Resort" userId="cf7a2dbba8ae0ba5" providerId="LiveId" clId="{778B4C1F-9D18-426D-A699-E87C3C1CD412}" dt="2026-06-29T12:47:13.729" v="5896" actId="20577"/>
          <ac:spMkLst>
            <pc:docMk/>
            <pc:sldMk cId="0" sldId="269"/>
            <ac:spMk id="46" creationId="{00000000-0000-0000-0000-000000000000}"/>
          </ac:spMkLst>
        </pc:spChg>
        <pc:spChg chg="mod">
          <ac:chgData name="Redwood Beach Resort" userId="cf7a2dbba8ae0ba5" providerId="LiveId" clId="{778B4C1F-9D18-426D-A699-E87C3C1CD412}" dt="2026-06-29T12:47:04.046" v="5889" actId="20577"/>
          <ac:spMkLst>
            <pc:docMk/>
            <pc:sldMk cId="0" sldId="269"/>
            <ac:spMk id="49" creationId="{00000000-0000-0000-0000-000000000000}"/>
          </ac:spMkLst>
        </pc:spChg>
        <pc:graphicFrameChg chg="modGraphic">
          <ac:chgData name="Redwood Beach Resort" userId="cf7a2dbba8ae0ba5" providerId="LiveId" clId="{778B4C1F-9D18-426D-A699-E87C3C1CD412}" dt="2026-06-29T12:46:49.760" v="5874" actId="20577"/>
          <ac:graphicFrameMkLst>
            <pc:docMk/>
            <pc:sldMk cId="0" sldId="269"/>
            <ac:graphicFrameMk id="20" creationId="{00000000-0000-0000-0000-000000000000}"/>
          </ac:graphicFrameMkLst>
        </pc:graphicFrameChg>
      </pc:sldChg>
      <pc:sldChg chg="addSp delSp modSp add mod">
        <pc:chgData name="Redwood Beach Resort" userId="cf7a2dbba8ae0ba5" providerId="LiveId" clId="{778B4C1F-9D18-426D-A699-E87C3C1CD412}" dt="2026-06-26T14:34:43.939" v="4688" actId="20577"/>
        <pc:sldMkLst>
          <pc:docMk/>
          <pc:sldMk cId="0" sldId="270"/>
        </pc:sldMkLst>
        <pc:spChg chg="add mod">
          <ac:chgData name="Redwood Beach Resort" userId="cf7a2dbba8ae0ba5" providerId="LiveId" clId="{778B4C1F-9D18-426D-A699-E87C3C1CD412}" dt="2026-06-26T14:08:30.349" v="4078" actId="1076"/>
          <ac:spMkLst>
            <pc:docMk/>
            <pc:sldMk cId="0" sldId="270"/>
            <ac:spMk id="9" creationId="{5BDB3549-C816-8317-57EA-50F526904F38}"/>
          </ac:spMkLst>
        </pc:spChg>
        <pc:spChg chg="add mod">
          <ac:chgData name="Redwood Beach Resort" userId="cf7a2dbba8ae0ba5" providerId="LiveId" clId="{778B4C1F-9D18-426D-A699-E87C3C1CD412}" dt="2026-06-26T14:00:58.236" v="4053" actId="1076"/>
          <ac:spMkLst>
            <pc:docMk/>
            <pc:sldMk cId="0" sldId="270"/>
            <ac:spMk id="10" creationId="{AE745238-9A5B-A586-D21A-D667ED899F96}"/>
          </ac:spMkLst>
        </pc:spChg>
        <pc:spChg chg="add mod">
          <ac:chgData name="Redwood Beach Resort" userId="cf7a2dbba8ae0ba5" providerId="LiveId" clId="{778B4C1F-9D18-426D-A699-E87C3C1CD412}" dt="2026-06-26T14:09:21.790" v="4087" actId="1076"/>
          <ac:spMkLst>
            <pc:docMk/>
            <pc:sldMk cId="0" sldId="270"/>
            <ac:spMk id="12" creationId="{5F749229-B830-9201-0E8C-E1413477002B}"/>
          </ac:spMkLst>
        </pc:spChg>
        <pc:spChg chg="add mod">
          <ac:chgData name="Redwood Beach Resort" userId="cf7a2dbba8ae0ba5" providerId="LiveId" clId="{778B4C1F-9D18-426D-A699-E87C3C1CD412}" dt="2026-06-26T14:07:46" v="4070" actId="1076"/>
          <ac:spMkLst>
            <pc:docMk/>
            <pc:sldMk cId="0" sldId="270"/>
            <ac:spMk id="14" creationId="{9C581BA7-493F-5939-6D7C-D6F0FAADEA2C}"/>
          </ac:spMkLst>
        </pc:spChg>
        <pc:spChg chg="add mod">
          <ac:chgData name="Redwood Beach Resort" userId="cf7a2dbba8ae0ba5" providerId="LiveId" clId="{778B4C1F-9D18-426D-A699-E87C3C1CD412}" dt="2026-06-26T14:02:39.009" v="4061" actId="1076"/>
          <ac:spMkLst>
            <pc:docMk/>
            <pc:sldMk cId="0" sldId="270"/>
            <ac:spMk id="16" creationId="{655566B4-B674-7068-18CD-839868771139}"/>
          </ac:spMkLst>
        </pc:spChg>
        <pc:spChg chg="add mod">
          <ac:chgData name="Redwood Beach Resort" userId="cf7a2dbba8ae0ba5" providerId="LiveId" clId="{778B4C1F-9D18-426D-A699-E87C3C1CD412}" dt="2026-06-26T14:08:02.317" v="4074" actId="13926"/>
          <ac:spMkLst>
            <pc:docMk/>
            <pc:sldMk cId="0" sldId="270"/>
            <ac:spMk id="18" creationId="{4C2AB81B-347B-AF9F-871F-B0E98ACE7E5E}"/>
          </ac:spMkLst>
        </pc:spChg>
        <pc:spChg chg="mod">
          <ac:chgData name="Redwood Beach Resort" userId="cf7a2dbba8ae0ba5" providerId="LiveId" clId="{778B4C1F-9D18-426D-A699-E87C3C1CD412}" dt="2026-06-26T13:58:35.858" v="3910" actId="1076"/>
          <ac:spMkLst>
            <pc:docMk/>
            <pc:sldMk cId="0" sldId="270"/>
            <ac:spMk id="21" creationId="{00000000-0000-0000-0000-000000000000}"/>
          </ac:spMkLst>
        </pc:spChg>
        <pc:spChg chg="add mod">
          <ac:chgData name="Redwood Beach Resort" userId="cf7a2dbba8ae0ba5" providerId="LiveId" clId="{778B4C1F-9D18-426D-A699-E87C3C1CD412}" dt="2026-06-26T14:09:05.282" v="4086" actId="1076"/>
          <ac:spMkLst>
            <pc:docMk/>
            <pc:sldMk cId="0" sldId="270"/>
            <ac:spMk id="23" creationId="{CC2CE069-1E7E-9513-7889-B4D92D3C58A6}"/>
          </ac:spMkLst>
        </pc:spChg>
        <pc:spChg chg="add mod">
          <ac:chgData name="Redwood Beach Resort" userId="cf7a2dbba8ae0ba5" providerId="LiveId" clId="{778B4C1F-9D18-426D-A699-E87C3C1CD412}" dt="2026-06-26T14:11:07.435" v="4097" actId="1076"/>
          <ac:spMkLst>
            <pc:docMk/>
            <pc:sldMk cId="0" sldId="270"/>
            <ac:spMk id="27" creationId="{87752B2A-9F80-848E-0533-DCD20A67BA07}"/>
          </ac:spMkLst>
        </pc:spChg>
        <pc:spChg chg="add mod">
          <ac:chgData name="Redwood Beach Resort" userId="cf7a2dbba8ae0ba5" providerId="LiveId" clId="{778B4C1F-9D18-426D-A699-E87C3C1CD412}" dt="2026-06-26T14:11:23.810" v="4099" actId="1076"/>
          <ac:spMkLst>
            <pc:docMk/>
            <pc:sldMk cId="0" sldId="270"/>
            <ac:spMk id="29" creationId="{6700143C-7276-FAF1-0E90-0F3FB262D672}"/>
          </ac:spMkLst>
        </pc:spChg>
        <pc:spChg chg="add mod">
          <ac:chgData name="Redwood Beach Resort" userId="cf7a2dbba8ae0ba5" providerId="LiveId" clId="{778B4C1F-9D18-426D-A699-E87C3C1CD412}" dt="2026-06-26T14:13:28.924" v="4104" actId="207"/>
          <ac:spMkLst>
            <pc:docMk/>
            <pc:sldMk cId="0" sldId="270"/>
            <ac:spMk id="35" creationId="{45B386E0-9BA2-AE8F-7B88-F79A876F1C3E}"/>
          </ac:spMkLst>
        </pc:spChg>
        <pc:spChg chg="add mod">
          <ac:chgData name="Redwood Beach Resort" userId="cf7a2dbba8ae0ba5" providerId="LiveId" clId="{778B4C1F-9D18-426D-A699-E87C3C1CD412}" dt="2026-06-26T14:14:20.747" v="4109" actId="207"/>
          <ac:spMkLst>
            <pc:docMk/>
            <pc:sldMk cId="0" sldId="270"/>
            <ac:spMk id="36" creationId="{9DCE650F-D9CC-E262-69F1-A64FCAB75A13}"/>
          </ac:spMkLst>
        </pc:spChg>
        <pc:spChg chg="add mod">
          <ac:chgData name="Redwood Beach Resort" userId="cf7a2dbba8ae0ba5" providerId="LiveId" clId="{778B4C1F-9D18-426D-A699-E87C3C1CD412}" dt="2026-06-26T14:14:31.263" v="4111" actId="1076"/>
          <ac:spMkLst>
            <pc:docMk/>
            <pc:sldMk cId="0" sldId="270"/>
            <ac:spMk id="38" creationId="{2C4EB8D6-21AC-1EDF-592E-6112B8D1AC56}"/>
          </ac:spMkLst>
        </pc:spChg>
        <pc:spChg chg="add mod">
          <ac:chgData name="Redwood Beach Resort" userId="cf7a2dbba8ae0ba5" providerId="LiveId" clId="{778B4C1F-9D18-426D-A699-E87C3C1CD412}" dt="2026-06-26T14:14:49.745" v="4113" actId="207"/>
          <ac:spMkLst>
            <pc:docMk/>
            <pc:sldMk cId="0" sldId="270"/>
            <ac:spMk id="39" creationId="{508431C2-C20C-B40E-8CDC-BF7226C8B8E5}"/>
          </ac:spMkLst>
        </pc:spChg>
        <pc:spChg chg="mod">
          <ac:chgData name="Redwood Beach Resort" userId="cf7a2dbba8ae0ba5" providerId="LiveId" clId="{778B4C1F-9D18-426D-A699-E87C3C1CD412}" dt="2026-06-26T14:34:37.426" v="4672" actId="20577"/>
          <ac:spMkLst>
            <pc:docMk/>
            <pc:sldMk cId="0" sldId="270"/>
            <ac:spMk id="43" creationId="{00000000-0000-0000-0000-000000000000}"/>
          </ac:spMkLst>
        </pc:spChg>
        <pc:spChg chg="mod">
          <ac:chgData name="Redwood Beach Resort" userId="cf7a2dbba8ae0ba5" providerId="LiveId" clId="{778B4C1F-9D18-426D-A699-E87C3C1CD412}" dt="2026-06-26T14:34:43.939" v="4688" actId="20577"/>
          <ac:spMkLst>
            <pc:docMk/>
            <pc:sldMk cId="0" sldId="270"/>
            <ac:spMk id="45" creationId="{00000000-0000-0000-0000-000000000000}"/>
          </ac:spMkLst>
        </pc:spChg>
        <pc:picChg chg="add mod">
          <ac:chgData name="Redwood Beach Resort" userId="cf7a2dbba8ae0ba5" providerId="LiveId" clId="{778B4C1F-9D18-426D-A699-E87C3C1CD412}" dt="2026-06-26T14:10:21.838" v="4091" actId="1076"/>
          <ac:picMkLst>
            <pc:docMk/>
            <pc:sldMk cId="0" sldId="270"/>
            <ac:picMk id="22" creationId="{6865F875-3E40-DD7F-8DAB-200C688E72A5}"/>
          </ac:picMkLst>
        </pc:picChg>
      </pc:sldChg>
      <pc:sldChg chg="addSp delSp modSp add mod">
        <pc:chgData name="Redwood Beach Resort" userId="cf7a2dbba8ae0ba5" providerId="LiveId" clId="{778B4C1F-9D18-426D-A699-E87C3C1CD412}" dt="2026-06-26T14:44:25.893" v="5750" actId="1076"/>
        <pc:sldMkLst>
          <pc:docMk/>
          <pc:sldMk cId="0" sldId="271"/>
        </pc:sldMkLst>
        <pc:spChg chg="mod">
          <ac:chgData name="Redwood Beach Resort" userId="cf7a2dbba8ae0ba5" providerId="LiveId" clId="{778B4C1F-9D18-426D-A699-E87C3C1CD412}" dt="2026-06-26T14:43:39.862" v="5733" actId="1076"/>
          <ac:spMkLst>
            <pc:docMk/>
            <pc:sldMk cId="0" sldId="271"/>
            <ac:spMk id="2" creationId="{00000000-0000-0000-0000-000000000000}"/>
          </ac:spMkLst>
        </pc:spChg>
        <pc:spChg chg="add mod">
          <ac:chgData name="Redwood Beach Resort" userId="cf7a2dbba8ae0ba5" providerId="LiveId" clId="{778B4C1F-9D18-426D-A699-E87C3C1CD412}" dt="2026-06-26T14:44:25.893" v="5750" actId="1076"/>
          <ac:spMkLst>
            <pc:docMk/>
            <pc:sldMk cId="0" sldId="271"/>
            <ac:spMk id="6" creationId="{2343D359-5B29-9065-CCFE-D475A9C9C04D}"/>
          </ac:spMkLst>
        </pc:spChg>
        <pc:spChg chg="mod">
          <ac:chgData name="Redwood Beach Resort" userId="cf7a2dbba8ae0ba5" providerId="LiveId" clId="{778B4C1F-9D18-426D-A699-E87C3C1CD412}" dt="2026-06-26T14:42:14.741" v="5721" actId="1076"/>
          <ac:spMkLst>
            <pc:docMk/>
            <pc:sldMk cId="0" sldId="271"/>
            <ac:spMk id="7" creationId="{00000000-0000-0000-0000-000000000000}"/>
          </ac:spMkLst>
        </pc:spChg>
        <pc:spChg chg="mod">
          <ac:chgData name="Redwood Beach Resort" userId="cf7a2dbba8ae0ba5" providerId="LiveId" clId="{778B4C1F-9D18-426D-A699-E87C3C1CD412}" dt="2026-06-26T14:43:29.959" v="5731" actId="1076"/>
          <ac:spMkLst>
            <pc:docMk/>
            <pc:sldMk cId="0" sldId="271"/>
            <ac:spMk id="19" creationId="{5FB5C524-AEA0-D4EE-8FEE-969BB17DF3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8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C2B744-1F5D-C043-301E-FDD5B511294F}"/>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A55DFE12-9F2D-5C02-CB4E-F751FE8F5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5EBCF58-121B-07D5-A815-26D8F07A51B9}"/>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5" name="页脚占位符 4">
            <a:extLst>
              <a:ext uri="{FF2B5EF4-FFF2-40B4-BE49-F238E27FC236}">
                <a16:creationId xmlns:a16="http://schemas.microsoft.com/office/drawing/2014/main" id="{31A86961-DCD7-4645-629C-CA20538B316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186BD3A4-947F-334B-D97A-4F9F3DD187F3}"/>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32855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311DD4-0674-E844-9E12-5F2805D47170}"/>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D0F851AA-3284-5ED7-C023-2D29A3898974}"/>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41C3777-D1E7-BA80-B662-AF007330B33D}"/>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5" name="页脚占位符 4">
            <a:extLst>
              <a:ext uri="{FF2B5EF4-FFF2-40B4-BE49-F238E27FC236}">
                <a16:creationId xmlns:a16="http://schemas.microsoft.com/office/drawing/2014/main" id="{B0D95CC9-AF53-F0AA-FD40-F3E2CCEC5F3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BD1B16D-B121-595D-C223-CB5F9D1248FA}"/>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1033416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0C1838-1DC8-7579-5F22-B30187479BFF}"/>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0D670889-BEC7-D29F-E1AC-BF218674A2B1}"/>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115CB33-44D0-A76C-3FF3-EEA9A801CFD1}"/>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5" name="页脚占位符 4">
            <a:extLst>
              <a:ext uri="{FF2B5EF4-FFF2-40B4-BE49-F238E27FC236}">
                <a16:creationId xmlns:a16="http://schemas.microsoft.com/office/drawing/2014/main" id="{3578635D-6139-9A84-B3F9-9BCA803552D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941DB96-ECF2-C664-F90E-E7B4E08A6745}"/>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20533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8D0380-950D-0EB3-F821-03F4508FB8A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5035F00-FD85-51C4-43B5-7F049F5901BD}"/>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91B2DB4-D29F-9C6A-5999-72150C15B991}"/>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5" name="页脚占位符 4">
            <a:extLst>
              <a:ext uri="{FF2B5EF4-FFF2-40B4-BE49-F238E27FC236}">
                <a16:creationId xmlns:a16="http://schemas.microsoft.com/office/drawing/2014/main" id="{AB74DC32-465E-F753-963C-7B7C968501D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4EBFEF8-E4F3-D916-581F-219CD84106A6}"/>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105508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9207A4-E570-9A26-41C4-3ABA7F385921}"/>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3C78DFE1-769D-C827-9998-F44CEA38FC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8E1AAB41-3DDB-1920-EDE7-45768C2B8875}"/>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5" name="页脚占位符 4">
            <a:extLst>
              <a:ext uri="{FF2B5EF4-FFF2-40B4-BE49-F238E27FC236}">
                <a16:creationId xmlns:a16="http://schemas.microsoft.com/office/drawing/2014/main" id="{2EB322CD-8F7B-88BA-A2A3-A3A458215D4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033F1C7-D3F0-2A37-B94E-239E844774EF}"/>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4174634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3A0752-9F6C-2508-AE2B-3F7A7EF3637D}"/>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D9CC9D8-3C56-F907-B56A-E5B8589E5D7B}"/>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B0C444C7-103E-FD3F-090E-FDB5759D2C40}"/>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217FCF-2142-E0CA-6C18-6C95D4342F43}"/>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6" name="页脚占位符 5">
            <a:extLst>
              <a:ext uri="{FF2B5EF4-FFF2-40B4-BE49-F238E27FC236}">
                <a16:creationId xmlns:a16="http://schemas.microsoft.com/office/drawing/2014/main" id="{664D8E9F-253E-1D82-97A9-15CA654745C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D77128A-737C-CA38-3862-20CEA44F66EB}"/>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3329208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C56D1A-FB16-5E31-A106-DCF02DAC97B9}"/>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AB02E7C-260D-60C5-FCCA-DFC01F1420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2BAA659-ACC6-6F45-429A-9678890E78F8}"/>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13D315E-F577-54BA-0BC7-11B2F9E49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B3699DE7-3CB8-893F-47F6-D80F369F8B61}"/>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DB0DFB00-0D40-DE77-E458-EEAD8647A13E}"/>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8" name="页脚占位符 7">
            <a:extLst>
              <a:ext uri="{FF2B5EF4-FFF2-40B4-BE49-F238E27FC236}">
                <a16:creationId xmlns:a16="http://schemas.microsoft.com/office/drawing/2014/main" id="{BE3B62EA-C11C-ED4C-E412-13015E94D64B}"/>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F0B67572-C038-B8EE-3F4A-66F2EB5BC8DA}"/>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1907959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9ACFB3-6E7C-10C3-4227-DCC235908A19}"/>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DEFDC94-EB77-1206-3206-1B33F78EA5BB}"/>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4" name="页脚占位符 3">
            <a:extLst>
              <a:ext uri="{FF2B5EF4-FFF2-40B4-BE49-F238E27FC236}">
                <a16:creationId xmlns:a16="http://schemas.microsoft.com/office/drawing/2014/main" id="{7AFB27BA-C6C4-956D-BB12-8D4F16B5CFFE}"/>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DDD0AACD-7B23-7A5E-6C34-7DCB44F64192}"/>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206249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546190-2158-46F8-6A32-12FE189EC471}"/>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3" name="页脚占位符 2">
            <a:extLst>
              <a:ext uri="{FF2B5EF4-FFF2-40B4-BE49-F238E27FC236}">
                <a16:creationId xmlns:a16="http://schemas.microsoft.com/office/drawing/2014/main" id="{AD3512C2-3838-72C2-51DD-8E9040126F71}"/>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56007A5F-B186-54C0-5D19-2284F293A9DE}"/>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91775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B735BD-C3BB-8927-3AF4-94F9438CBE56}"/>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2616762-3893-E59B-CB9B-C02C1AA3B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270AA56D-7451-C3C5-6D51-B2650A454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28E855-990E-30E6-3512-97221C46C6FF}"/>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6" name="页脚占位符 5">
            <a:extLst>
              <a:ext uri="{FF2B5EF4-FFF2-40B4-BE49-F238E27FC236}">
                <a16:creationId xmlns:a16="http://schemas.microsoft.com/office/drawing/2014/main" id="{E47DA99E-7FBF-A00D-442B-2D8D7E78938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51B805B-BFA9-DDA6-CEEA-6ADEA1A0E43F}"/>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286919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7BD84F-84C9-AF27-1A59-8346212BD961}"/>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1BB0A76F-B479-8050-2AD7-B9A011F11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E0EFA31-6C28-3C82-9363-FE2CAD862A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E00E6CE-098C-0ED3-86A0-E120929DDF69}"/>
              </a:ext>
            </a:extLst>
          </p:cNvPr>
          <p:cNvSpPr>
            <a:spLocks noGrp="1"/>
          </p:cNvSpPr>
          <p:nvPr>
            <p:ph type="dt" sz="half" idx="10"/>
          </p:nvPr>
        </p:nvSpPr>
        <p:spPr/>
        <p:txBody>
          <a:bodyPr/>
          <a:lstStyle/>
          <a:p>
            <a:fld id="{65EDBEE3-4AC2-F046-910D-39992CB67F1C}" type="datetimeFigureOut">
              <a:rPr kumimoji="1" lang="zh-CN" altLang="en-US" smtClean="0"/>
              <a:t>2026/6/29</a:t>
            </a:fld>
            <a:endParaRPr kumimoji="1" lang="zh-CN" altLang="en-US"/>
          </a:p>
        </p:txBody>
      </p:sp>
      <p:sp>
        <p:nvSpPr>
          <p:cNvPr id="6" name="页脚占位符 5">
            <a:extLst>
              <a:ext uri="{FF2B5EF4-FFF2-40B4-BE49-F238E27FC236}">
                <a16:creationId xmlns:a16="http://schemas.microsoft.com/office/drawing/2014/main" id="{D50CC86E-6091-D81E-FA00-BF21FA580A9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3DE2F81-7731-1152-9792-87A036E1A7E4}"/>
              </a:ext>
            </a:extLst>
          </p:cNvPr>
          <p:cNvSpPr>
            <a:spLocks noGrp="1"/>
          </p:cNvSpPr>
          <p:nvPr>
            <p:ph type="sldNum" sz="quarter" idx="12"/>
          </p:nvPr>
        </p:nvSpPr>
        <p:spPr/>
        <p:txBody>
          <a:body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808534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6C56813-2AEB-CC25-B5BE-39156AC4A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D5FFF8B-ED7D-4F9C-5CD8-CC3E43D1D7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31D59E3-C823-D4DA-54BF-4D8DB9BF0F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EDBEE3-4AC2-F046-910D-39992CB67F1C}" type="datetimeFigureOut">
              <a:rPr kumimoji="1" lang="zh-CN" altLang="en-US" smtClean="0"/>
              <a:t>2026/6/29</a:t>
            </a:fld>
            <a:endParaRPr kumimoji="1" lang="zh-CN" altLang="en-US"/>
          </a:p>
        </p:txBody>
      </p:sp>
      <p:sp>
        <p:nvSpPr>
          <p:cNvPr id="5" name="页脚占位符 4">
            <a:extLst>
              <a:ext uri="{FF2B5EF4-FFF2-40B4-BE49-F238E27FC236}">
                <a16:creationId xmlns:a16="http://schemas.microsoft.com/office/drawing/2014/main" id="{9AC1EF5F-1486-06C8-051E-7B825CAD54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5B6A3C8D-E9F0-A63A-F26B-7851D262D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20602D-AD6A-214B-ACCA-D81B2D28FAA5}" type="slidenum">
              <a:rPr kumimoji="1" lang="zh-CN" altLang="en-US" smtClean="0"/>
              <a:t>‹#›</a:t>
            </a:fld>
            <a:endParaRPr kumimoji="1" lang="zh-CN" altLang="en-US"/>
          </a:p>
        </p:txBody>
      </p:sp>
    </p:spTree>
    <p:extLst>
      <p:ext uri="{BB962C8B-B14F-4D97-AF65-F5344CB8AC3E}">
        <p14:creationId xmlns:p14="http://schemas.microsoft.com/office/powerpoint/2010/main" val="1313459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6.jpg"/><Relationship Id="rId10" Type="http://schemas.openxmlformats.org/officeDocument/2006/relationships/image" Target="../media/image29.jpeg"/><Relationship Id="rId4" Type="http://schemas.openxmlformats.org/officeDocument/2006/relationships/image" Target="../media/image2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s://www.instagram.com/redwoodbeach/" TargetMode="External"/><Relationship Id="rId3" Type="http://schemas.openxmlformats.org/officeDocument/2006/relationships/image" Target="../media/image6.jpg"/><Relationship Id="rId7" Type="http://schemas.openxmlformats.org/officeDocument/2006/relationships/image" Target="../media/image37.png"/><Relationship Id="rId12" Type="http://schemas.openxmlformats.org/officeDocument/2006/relationships/hyperlink" Target="https://www.facebook.com/RedwoodBeachResort/" TargetMode="External"/><Relationship Id="rId17" Type="http://schemas.openxmlformats.org/officeDocument/2006/relationships/image" Target="../media/image43.png"/><Relationship Id="rId2" Type="http://schemas.openxmlformats.org/officeDocument/2006/relationships/notesSlide" Target="../notesSlides/notesSlide8.xml"/><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hyperlink" Target="https://www.instagram.com/redwoodbeach/reel/C4vdDNFrTTp/" TargetMode="External"/><Relationship Id="rId15" Type="http://schemas.openxmlformats.org/officeDocument/2006/relationships/hyperlink" Target="https://www.redwoodbeachresort.info/" TargetMode="External"/><Relationship Id="rId10" Type="http://schemas.openxmlformats.org/officeDocument/2006/relationships/image" Target="../media/image40.png"/><Relationship Id="rId4" Type="http://schemas.openxmlformats.org/officeDocument/2006/relationships/hyperlink" Target="https://youtu.be/rumSwsOmoSc" TargetMode="External"/><Relationship Id="rId9" Type="http://schemas.openxmlformats.org/officeDocument/2006/relationships/image" Target="../media/image39.png"/><Relationship Id="rId14" Type="http://schemas.openxmlformats.org/officeDocument/2006/relationships/hyperlink" Target="https://x.com/MechapaMam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solidFill>
            <a:srgbClr val="F5F1E9"/>
          </a:solidFill>
          <a:ln/>
        </p:spPr>
        <p:txBody>
          <a:bodyPr wrap="square" rtlCol="0" anchor="ctr"/>
          <a:lstStyle/>
          <a:p>
            <a:pPr marL="0" indent="0">
              <a:buNone/>
            </a:pPr>
            <a:endParaRPr lang="en-US"/>
          </a:p>
        </p:txBody>
      </p:sp>
      <p:pic>
        <p:nvPicPr>
          <p:cNvPr id="3" name="Image 0" descr="image.png"/>
          <p:cNvPicPr>
            <a:picLocks noChangeAspect="1"/>
          </p:cNvPicPr>
          <p:nvPr/>
        </p:nvPicPr>
        <p:blipFill>
          <a:blip r:embed="rId3"/>
          <a:srcRect/>
          <a:stretch/>
        </p:blipFill>
        <p:spPr>
          <a:xfrm>
            <a:off x="0" y="0"/>
            <a:ext cx="12192000" cy="6858000"/>
          </a:xfrm>
          <a:prstGeom prst="rect">
            <a:avLst/>
          </a:prstGeom>
        </p:spPr>
      </p:pic>
      <p:sp>
        <p:nvSpPr>
          <p:cNvPr id="4" name="Text 1"/>
          <p:cNvSpPr/>
          <p:nvPr/>
        </p:nvSpPr>
        <p:spPr>
          <a:xfrm>
            <a:off x="5048250" y="2124075"/>
            <a:ext cx="228600" cy="9525"/>
          </a:xfrm>
          <a:prstGeom prst="rect">
            <a:avLst/>
          </a:prstGeom>
          <a:solidFill>
            <a:srgbClr val="FF7F50"/>
          </a:solidFill>
          <a:ln/>
        </p:spPr>
        <p:txBody>
          <a:bodyPr wrap="square" rtlCol="0" anchor="ctr"/>
          <a:lstStyle/>
          <a:p>
            <a:pPr marL="0" indent="0">
              <a:buNone/>
            </a:pPr>
            <a:endParaRPr lang="en-US"/>
          </a:p>
        </p:txBody>
      </p:sp>
      <p:sp>
        <p:nvSpPr>
          <p:cNvPr id="5" name="Text 2"/>
          <p:cNvSpPr/>
          <p:nvPr/>
        </p:nvSpPr>
        <p:spPr>
          <a:xfrm>
            <a:off x="5391150" y="2057400"/>
            <a:ext cx="1463040" cy="146304"/>
          </a:xfrm>
          <a:prstGeom prst="rect">
            <a:avLst/>
          </a:prstGeom>
          <a:noFill/>
          <a:ln/>
        </p:spPr>
        <p:txBody>
          <a:bodyPr vert="horz" wrap="none" lIns="0" tIns="0" rIns="0" bIns="0" rtlCol="0" anchor="t">
            <a:normAutofit/>
          </a:bodyPr>
          <a:lstStyle/>
          <a:p>
            <a:pPr marL="0" indent="0" algn="l">
              <a:lnSpc>
                <a:spcPts val="1125"/>
              </a:lnSpc>
              <a:buNone/>
            </a:pPr>
            <a:r>
              <a:rPr lang="en-US" sz="750" b="1" kern="0" spc="300">
                <a:solidFill>
                  <a:srgbClr val="FF7F50"/>
                </a:solidFill>
                <a:latin typeface="Noto Sans SC" pitchFamily="34" charset="0"/>
                <a:ea typeface="Noto Sans SC" pitchFamily="34" charset="-122"/>
                <a:cs typeface="Noto Sans SC" pitchFamily="34" charset="-120"/>
              </a:rPr>
              <a:t>ASSET PROPOSAL</a:t>
            </a:r>
            <a:endParaRPr lang="en-US" sz="750"/>
          </a:p>
        </p:txBody>
      </p:sp>
      <p:sp>
        <p:nvSpPr>
          <p:cNvPr id="6" name="Text 3"/>
          <p:cNvSpPr/>
          <p:nvPr/>
        </p:nvSpPr>
        <p:spPr>
          <a:xfrm>
            <a:off x="6915150" y="2124075"/>
            <a:ext cx="228600" cy="9525"/>
          </a:xfrm>
          <a:prstGeom prst="rect">
            <a:avLst/>
          </a:prstGeom>
          <a:solidFill>
            <a:srgbClr val="FF7F50"/>
          </a:solidFill>
          <a:ln/>
        </p:spPr>
        <p:txBody>
          <a:bodyPr wrap="square" rtlCol="0" anchor="ctr"/>
          <a:lstStyle/>
          <a:p>
            <a:pPr marL="0" indent="0">
              <a:buNone/>
            </a:pPr>
            <a:endParaRPr lang="en-US"/>
          </a:p>
        </p:txBody>
      </p:sp>
      <p:sp>
        <p:nvSpPr>
          <p:cNvPr id="7" name="Text 4"/>
          <p:cNvSpPr/>
          <p:nvPr/>
        </p:nvSpPr>
        <p:spPr>
          <a:xfrm>
            <a:off x="2951628" y="2276475"/>
            <a:ext cx="6428232" cy="667512"/>
          </a:xfrm>
          <a:prstGeom prst="rect">
            <a:avLst/>
          </a:prstGeom>
          <a:noFill/>
          <a:ln/>
        </p:spPr>
        <p:txBody>
          <a:bodyPr vert="horz" wrap="none" lIns="0" tIns="0" rIns="0" bIns="0" rtlCol="0" anchor="t">
            <a:normAutofit/>
          </a:bodyPr>
          <a:lstStyle/>
          <a:p>
            <a:pPr marL="0" indent="0" algn="ctr">
              <a:lnSpc>
                <a:spcPts val="5250"/>
              </a:lnSpc>
              <a:buNone/>
            </a:pPr>
            <a:r>
              <a:rPr lang="en-US" sz="4200" b="1" kern="0" spc="-210">
                <a:gradFill rotWithShape="1">
                  <a:gsLst>
                    <a:gs pos="0">
                      <a:srgbClr val="001F3F"/>
                    </a:gs>
                    <a:gs pos="100000">
                      <a:srgbClr val="2D3E50"/>
                    </a:gs>
                  </a:gsLst>
                  <a:lin ang="5400000" scaled="0"/>
                </a:gradFill>
                <a:latin typeface="Noto Sans SC" pitchFamily="34" charset="0"/>
                <a:ea typeface="Noto Sans SC" pitchFamily="34" charset="-122"/>
                <a:cs typeface="Noto Sans SC" pitchFamily="34" charset="-120"/>
              </a:rPr>
              <a:t>REDWOOD BEACH RESORT</a:t>
            </a:r>
            <a:endParaRPr lang="en-US" sz="4200"/>
          </a:p>
        </p:txBody>
      </p:sp>
      <p:sp>
        <p:nvSpPr>
          <p:cNvPr id="8" name="Shape 5"/>
          <p:cNvSpPr/>
          <p:nvPr/>
        </p:nvSpPr>
        <p:spPr>
          <a:xfrm>
            <a:off x="3540323" y="3024188"/>
            <a:ext cx="5111204" cy="0"/>
          </a:xfrm>
          <a:prstGeom prst="line">
            <a:avLst/>
          </a:prstGeom>
          <a:noFill/>
          <a:ln w="9525">
            <a:solidFill>
              <a:srgbClr val="000000">
                <a:alpha val="10000"/>
              </a:srgbClr>
            </a:solidFill>
            <a:prstDash val="solid"/>
          </a:ln>
        </p:spPr>
        <p:txBody>
          <a:bodyPr/>
          <a:lstStyle/>
          <a:p>
            <a:endParaRPr lang="en-US"/>
          </a:p>
        </p:txBody>
      </p:sp>
      <p:sp>
        <p:nvSpPr>
          <p:cNvPr id="9" name="Shape 6"/>
          <p:cNvSpPr/>
          <p:nvPr/>
        </p:nvSpPr>
        <p:spPr>
          <a:xfrm>
            <a:off x="3540323" y="3338513"/>
            <a:ext cx="5111204" cy="0"/>
          </a:xfrm>
          <a:prstGeom prst="line">
            <a:avLst/>
          </a:prstGeom>
          <a:noFill/>
          <a:ln w="9525">
            <a:solidFill>
              <a:srgbClr val="000000">
                <a:alpha val="10000"/>
              </a:srgbClr>
            </a:solidFill>
            <a:prstDash val="solid"/>
          </a:ln>
        </p:spPr>
        <p:txBody>
          <a:bodyPr/>
          <a:lstStyle/>
          <a:p>
            <a:endParaRPr lang="en-US"/>
          </a:p>
        </p:txBody>
      </p:sp>
      <p:sp>
        <p:nvSpPr>
          <p:cNvPr id="10" name="Text 7"/>
          <p:cNvSpPr/>
          <p:nvPr/>
        </p:nvSpPr>
        <p:spPr>
          <a:xfrm>
            <a:off x="3538463" y="3067050"/>
            <a:ext cx="5257800" cy="228600"/>
          </a:xfrm>
          <a:prstGeom prst="rect">
            <a:avLst/>
          </a:prstGeom>
          <a:noFill/>
          <a:ln/>
        </p:spPr>
        <p:txBody>
          <a:bodyPr vert="horz" wrap="none" lIns="0" tIns="0" rIns="0" bIns="0" rtlCol="0" anchor="t">
            <a:normAutofit/>
          </a:bodyPr>
          <a:lstStyle/>
          <a:p>
            <a:pPr marL="0" indent="0" algn="l">
              <a:lnSpc>
                <a:spcPts val="1800"/>
              </a:lnSpc>
              <a:buNone/>
            </a:pPr>
            <a:r>
              <a:rPr lang="en-US" sz="1200" kern="0" spc="240">
                <a:solidFill>
                  <a:srgbClr val="334155"/>
                </a:solidFill>
                <a:latin typeface="Noto Sans SC" pitchFamily="34" charset="0"/>
                <a:ea typeface="Noto Sans SC" pitchFamily="34" charset="-122"/>
                <a:cs typeface="Noto Sans SC" pitchFamily="34" charset="-120"/>
              </a:rPr>
              <a:t>EXTRAORDINARY PRIVATE BEACHFRONT INVESTMENT</a:t>
            </a:r>
            <a:endParaRPr lang="en-US" sz="1200"/>
          </a:p>
        </p:txBody>
      </p:sp>
      <p:sp>
        <p:nvSpPr>
          <p:cNvPr id="11" name="Shape 8"/>
          <p:cNvSpPr/>
          <p:nvPr/>
        </p:nvSpPr>
        <p:spPr>
          <a:xfrm>
            <a:off x="1828800" y="3652838"/>
            <a:ext cx="2539901" cy="0"/>
          </a:xfrm>
          <a:prstGeom prst="line">
            <a:avLst/>
          </a:prstGeom>
          <a:noFill/>
          <a:ln w="9525">
            <a:solidFill>
              <a:srgbClr val="FF7F50">
                <a:alpha val="50000"/>
              </a:srgbClr>
            </a:solidFill>
            <a:prstDash val="solid"/>
          </a:ln>
        </p:spPr>
        <p:txBody>
          <a:bodyPr/>
          <a:lstStyle/>
          <a:p>
            <a:endParaRPr lang="en-US"/>
          </a:p>
        </p:txBody>
      </p:sp>
      <p:sp>
        <p:nvSpPr>
          <p:cNvPr id="12" name="Text 9"/>
          <p:cNvSpPr/>
          <p:nvPr/>
        </p:nvSpPr>
        <p:spPr>
          <a:xfrm>
            <a:off x="1801517" y="3769519"/>
            <a:ext cx="2624328" cy="137160"/>
          </a:xfrm>
          <a:prstGeom prst="rect">
            <a:avLst/>
          </a:prstGeom>
          <a:noFill/>
          <a:ln/>
        </p:spPr>
        <p:txBody>
          <a:bodyPr vert="horz" wrap="none" lIns="0" tIns="0" rIns="0" bIns="0" rtlCol="0" anchor="t">
            <a:normAutofit/>
          </a:bodyPr>
          <a:lstStyle/>
          <a:p>
            <a:pPr marL="0" indent="0" algn="ctr">
              <a:lnSpc>
                <a:spcPts val="1013"/>
              </a:lnSpc>
              <a:buNone/>
            </a:pPr>
            <a:r>
              <a:rPr lang="en-US" sz="675" kern="0" spc="60">
                <a:solidFill>
                  <a:srgbClr val="000000">
                    <a:alpha val="40000"/>
                  </a:srgbClr>
                </a:solidFill>
                <a:latin typeface="Noto Sans SC" pitchFamily="34" charset="0"/>
                <a:ea typeface="Noto Sans SC" pitchFamily="34" charset="-122"/>
                <a:cs typeface="Noto Sans SC" pitchFamily="34" charset="-120"/>
              </a:rPr>
              <a:t>LAND AREA</a:t>
            </a:r>
            <a:endParaRPr lang="en-US" sz="675"/>
          </a:p>
        </p:txBody>
      </p:sp>
      <p:sp>
        <p:nvSpPr>
          <p:cNvPr id="13" name="Text 10"/>
          <p:cNvSpPr/>
          <p:nvPr/>
        </p:nvSpPr>
        <p:spPr>
          <a:xfrm>
            <a:off x="1801303" y="3938588"/>
            <a:ext cx="2642616" cy="274320"/>
          </a:xfrm>
          <a:prstGeom prst="rect">
            <a:avLst/>
          </a:prstGeom>
          <a:noFill/>
          <a:ln/>
        </p:spPr>
        <p:txBody>
          <a:bodyPr vert="horz" wrap="none" lIns="0" tIns="0" rIns="0" bIns="0" rtlCol="0" anchor="t">
            <a:normAutofit/>
          </a:bodyPr>
          <a:lstStyle/>
          <a:p>
            <a:pPr marL="0" indent="0" algn="ctr">
              <a:lnSpc>
                <a:spcPts val="2100"/>
              </a:lnSpc>
              <a:buNone/>
            </a:pPr>
            <a:r>
              <a:rPr lang="en-US" sz="1350" b="1">
                <a:solidFill>
                  <a:srgbClr val="001F3F"/>
                </a:solidFill>
                <a:latin typeface="Noto Sans SC" pitchFamily="34" charset="0"/>
                <a:ea typeface="Noto Sans SC" pitchFamily="34" charset="-122"/>
                <a:cs typeface="Noto Sans SC" pitchFamily="34" charset="-120"/>
              </a:rPr>
              <a:t>2.5 Manzanas</a:t>
            </a:r>
            <a:endParaRPr lang="en-US" sz="1350"/>
          </a:p>
        </p:txBody>
      </p:sp>
      <p:sp>
        <p:nvSpPr>
          <p:cNvPr id="14" name="Shape 11"/>
          <p:cNvSpPr/>
          <p:nvPr/>
        </p:nvSpPr>
        <p:spPr>
          <a:xfrm>
            <a:off x="4825901" y="3652838"/>
            <a:ext cx="2540050" cy="0"/>
          </a:xfrm>
          <a:prstGeom prst="line">
            <a:avLst/>
          </a:prstGeom>
          <a:noFill/>
          <a:ln w="9525">
            <a:solidFill>
              <a:srgbClr val="FF7F50">
                <a:alpha val="50000"/>
              </a:srgbClr>
            </a:solidFill>
            <a:prstDash val="solid"/>
          </a:ln>
        </p:spPr>
        <p:txBody>
          <a:bodyPr/>
          <a:lstStyle/>
          <a:p>
            <a:endParaRPr lang="en-US"/>
          </a:p>
        </p:txBody>
      </p:sp>
      <p:sp>
        <p:nvSpPr>
          <p:cNvPr id="15" name="Text 12"/>
          <p:cNvSpPr/>
          <p:nvPr/>
        </p:nvSpPr>
        <p:spPr>
          <a:xfrm>
            <a:off x="4798692" y="3769519"/>
            <a:ext cx="2624328" cy="137160"/>
          </a:xfrm>
          <a:prstGeom prst="rect">
            <a:avLst/>
          </a:prstGeom>
          <a:noFill/>
          <a:ln/>
        </p:spPr>
        <p:txBody>
          <a:bodyPr vert="horz" wrap="none" lIns="0" tIns="0" rIns="0" bIns="0" rtlCol="0" anchor="t">
            <a:normAutofit/>
          </a:bodyPr>
          <a:lstStyle/>
          <a:p>
            <a:pPr marL="0" indent="0" algn="ctr">
              <a:lnSpc>
                <a:spcPts val="1013"/>
              </a:lnSpc>
              <a:buNone/>
            </a:pPr>
            <a:r>
              <a:rPr lang="en-US" sz="675" kern="0" spc="60">
                <a:solidFill>
                  <a:srgbClr val="000000">
                    <a:alpha val="40000"/>
                  </a:srgbClr>
                </a:solidFill>
                <a:latin typeface="Noto Sans SC" pitchFamily="34" charset="0"/>
                <a:ea typeface="Noto Sans SC" pitchFamily="34" charset="-122"/>
                <a:cs typeface="Noto Sans SC" pitchFamily="34" charset="-120"/>
              </a:rPr>
              <a:t>UTILITY ACCESS</a:t>
            </a:r>
            <a:endParaRPr lang="en-US" sz="675"/>
          </a:p>
        </p:txBody>
      </p:sp>
      <p:sp>
        <p:nvSpPr>
          <p:cNvPr id="16" name="Text 13"/>
          <p:cNvSpPr/>
          <p:nvPr/>
        </p:nvSpPr>
        <p:spPr>
          <a:xfrm>
            <a:off x="4732479" y="3938588"/>
            <a:ext cx="2633472" cy="228600"/>
          </a:xfrm>
          <a:prstGeom prst="rect">
            <a:avLst/>
          </a:prstGeom>
          <a:noFill/>
          <a:ln/>
        </p:spPr>
        <p:txBody>
          <a:bodyPr vert="horz" wrap="none" lIns="0" tIns="0" rIns="0" bIns="0" rtlCol="0" anchor="t">
            <a:normAutofit/>
          </a:bodyPr>
          <a:lstStyle/>
          <a:p>
            <a:pPr marL="0" indent="0" algn="ctr">
              <a:lnSpc>
                <a:spcPts val="1800"/>
              </a:lnSpc>
              <a:buNone/>
            </a:pPr>
            <a:r>
              <a:rPr lang="en-US" sz="1200" b="1">
                <a:solidFill>
                  <a:srgbClr val="001F3F"/>
                </a:solidFill>
                <a:latin typeface="Noto Sans SC" pitchFamily="34" charset="0"/>
                <a:ea typeface="Noto Sans SC" pitchFamily="34" charset="-122"/>
                <a:cs typeface="Noto Sans SC" pitchFamily="34" charset="-120"/>
              </a:rPr>
              <a:t>PRIVATE WELLS /TRANSFORMER</a:t>
            </a:r>
            <a:endParaRPr lang="en-US" sz="1200"/>
          </a:p>
        </p:txBody>
      </p:sp>
      <p:sp>
        <p:nvSpPr>
          <p:cNvPr id="17" name="Shape 14"/>
          <p:cNvSpPr/>
          <p:nvPr/>
        </p:nvSpPr>
        <p:spPr>
          <a:xfrm>
            <a:off x="7823150" y="3652838"/>
            <a:ext cx="2539901" cy="0"/>
          </a:xfrm>
          <a:prstGeom prst="line">
            <a:avLst/>
          </a:prstGeom>
          <a:noFill/>
          <a:ln w="9525">
            <a:solidFill>
              <a:srgbClr val="FF7F50">
                <a:alpha val="50000"/>
              </a:srgbClr>
            </a:solidFill>
            <a:prstDash val="solid"/>
          </a:ln>
        </p:spPr>
        <p:txBody>
          <a:bodyPr/>
          <a:lstStyle/>
          <a:p>
            <a:endParaRPr lang="en-US"/>
          </a:p>
        </p:txBody>
      </p:sp>
      <p:sp>
        <p:nvSpPr>
          <p:cNvPr id="18" name="Text 15"/>
          <p:cNvSpPr/>
          <p:nvPr/>
        </p:nvSpPr>
        <p:spPr>
          <a:xfrm>
            <a:off x="7795867" y="3769519"/>
            <a:ext cx="2624328" cy="137160"/>
          </a:xfrm>
          <a:prstGeom prst="rect">
            <a:avLst/>
          </a:prstGeom>
          <a:noFill/>
          <a:ln/>
        </p:spPr>
        <p:txBody>
          <a:bodyPr vert="horz" wrap="none" lIns="0" tIns="0" rIns="0" bIns="0" rtlCol="0" anchor="t">
            <a:normAutofit/>
          </a:bodyPr>
          <a:lstStyle/>
          <a:p>
            <a:pPr marL="0" indent="0" algn="ctr">
              <a:lnSpc>
                <a:spcPts val="1013"/>
              </a:lnSpc>
              <a:buNone/>
            </a:pPr>
            <a:r>
              <a:rPr lang="en-US" sz="675" kern="0" spc="60">
                <a:solidFill>
                  <a:srgbClr val="000000">
                    <a:alpha val="40000"/>
                  </a:srgbClr>
                </a:solidFill>
                <a:latin typeface="Noto Sans SC" pitchFamily="34" charset="0"/>
                <a:ea typeface="Noto Sans SC" pitchFamily="34" charset="-122"/>
                <a:cs typeface="Noto Sans SC" pitchFamily="34" charset="-120"/>
              </a:rPr>
              <a:t>LEGAL STATUS</a:t>
            </a:r>
            <a:endParaRPr lang="en-US" sz="675"/>
          </a:p>
        </p:txBody>
      </p:sp>
      <p:sp>
        <p:nvSpPr>
          <p:cNvPr id="19" name="Text 16"/>
          <p:cNvSpPr/>
          <p:nvPr/>
        </p:nvSpPr>
        <p:spPr>
          <a:xfrm>
            <a:off x="7795701" y="3938588"/>
            <a:ext cx="2633472" cy="228600"/>
          </a:xfrm>
          <a:prstGeom prst="rect">
            <a:avLst/>
          </a:prstGeom>
          <a:noFill/>
          <a:ln/>
        </p:spPr>
        <p:txBody>
          <a:bodyPr vert="horz" wrap="none" lIns="0" tIns="0" rIns="0" bIns="0" rtlCol="0" anchor="t">
            <a:normAutofit/>
          </a:bodyPr>
          <a:lstStyle/>
          <a:p>
            <a:pPr marL="0" indent="0" algn="ctr">
              <a:lnSpc>
                <a:spcPts val="1800"/>
              </a:lnSpc>
              <a:buNone/>
            </a:pPr>
            <a:r>
              <a:rPr lang="en-US" sz="1200" b="1">
                <a:solidFill>
                  <a:srgbClr val="001F3F"/>
                </a:solidFill>
                <a:latin typeface="Noto Sans SC" pitchFamily="34" charset="0"/>
                <a:ea typeface="Noto Sans SC" pitchFamily="34" charset="-122"/>
              </a:rPr>
              <a:t>TITLED, BEACHFRONT PROPERTY</a:t>
            </a:r>
            <a:endParaRPr lang="en-US" sz="1200"/>
          </a:p>
        </p:txBody>
      </p:sp>
      <p:sp>
        <p:nvSpPr>
          <p:cNvPr id="20" name="Text 17"/>
          <p:cNvSpPr/>
          <p:nvPr/>
        </p:nvSpPr>
        <p:spPr>
          <a:xfrm>
            <a:off x="2921645" y="4586288"/>
            <a:ext cx="1152823" cy="214313"/>
          </a:xfrm>
          <a:prstGeom prst="rect">
            <a:avLst/>
          </a:prstGeom>
          <a:solidFill>
            <a:srgbClr val="FF7F50">
              <a:alpha val="10000"/>
            </a:srgbClr>
          </a:solidFill>
          <a:ln w="9525">
            <a:solidFill>
              <a:srgbClr val="FF7F50">
                <a:alpha val="40000"/>
              </a:srgbClr>
            </a:solidFill>
          </a:ln>
        </p:spPr>
        <p:txBody>
          <a:bodyPr wrap="square" rtlCol="0" anchor="ctr"/>
          <a:lstStyle/>
          <a:p>
            <a:pPr marL="0" indent="0">
              <a:buNone/>
            </a:pPr>
            <a:endParaRPr lang="en-US"/>
          </a:p>
        </p:txBody>
      </p:sp>
      <p:sp>
        <p:nvSpPr>
          <p:cNvPr id="21" name="Text 18"/>
          <p:cNvSpPr/>
          <p:nvPr/>
        </p:nvSpPr>
        <p:spPr>
          <a:xfrm>
            <a:off x="2921794" y="4583906"/>
            <a:ext cx="1207008" cy="219456"/>
          </a:xfrm>
          <a:prstGeom prst="rect">
            <a:avLst/>
          </a:prstGeom>
          <a:noFill/>
          <a:ln/>
        </p:spPr>
        <p:txBody>
          <a:bodyPr vert="horz" wrap="none" lIns="95250" tIns="19050" rIns="95250" bIns="19050" rtlCol="0" anchor="t">
            <a:normAutofit/>
          </a:bodyPr>
          <a:lstStyle/>
          <a:p>
            <a:pPr marL="0" indent="0" algn="l">
              <a:lnSpc>
                <a:spcPts val="1238"/>
              </a:lnSpc>
              <a:buNone/>
            </a:pPr>
            <a:r>
              <a:rPr lang="en-US" sz="825" b="1">
                <a:solidFill>
                  <a:srgbClr val="D2691E"/>
                </a:solidFill>
                <a:latin typeface="monospace" pitchFamily="34" charset="0"/>
                <a:ea typeface="monospace" pitchFamily="34" charset="-122"/>
                <a:cs typeface="monospace" pitchFamily="34" charset="-120"/>
              </a:rPr>
              <a:t>PRICE: $440,000</a:t>
            </a:r>
            <a:endParaRPr lang="en-US" sz="825"/>
          </a:p>
        </p:txBody>
      </p:sp>
      <p:sp>
        <p:nvSpPr>
          <p:cNvPr id="22" name="Text 19"/>
          <p:cNvSpPr/>
          <p:nvPr/>
        </p:nvSpPr>
        <p:spPr>
          <a:xfrm>
            <a:off x="4150668" y="4586288"/>
            <a:ext cx="1592907" cy="214313"/>
          </a:xfrm>
          <a:prstGeom prst="rect">
            <a:avLst/>
          </a:prstGeom>
          <a:solidFill>
            <a:srgbClr val="FF7F50">
              <a:alpha val="10000"/>
            </a:srgbClr>
          </a:solidFill>
          <a:ln w="9525">
            <a:solidFill>
              <a:srgbClr val="FF7F50">
                <a:alpha val="40000"/>
              </a:srgbClr>
            </a:solidFill>
          </a:ln>
        </p:spPr>
        <p:txBody>
          <a:bodyPr wrap="square" rtlCol="0" anchor="ctr"/>
          <a:lstStyle/>
          <a:p>
            <a:pPr marL="0" indent="0">
              <a:buNone/>
            </a:pPr>
            <a:endParaRPr lang="en-US"/>
          </a:p>
        </p:txBody>
      </p:sp>
      <p:sp>
        <p:nvSpPr>
          <p:cNvPr id="23" name="Text 20"/>
          <p:cNvSpPr/>
          <p:nvPr/>
        </p:nvSpPr>
        <p:spPr>
          <a:xfrm>
            <a:off x="4151784" y="4583906"/>
            <a:ext cx="1655064" cy="219456"/>
          </a:xfrm>
          <a:prstGeom prst="rect">
            <a:avLst/>
          </a:prstGeom>
          <a:noFill/>
          <a:ln/>
        </p:spPr>
        <p:txBody>
          <a:bodyPr vert="horz" wrap="none" lIns="95250" tIns="19050" rIns="95250" bIns="19050" rtlCol="0" anchor="t">
            <a:normAutofit/>
          </a:bodyPr>
          <a:lstStyle/>
          <a:p>
            <a:pPr marL="0" indent="0" algn="l">
              <a:lnSpc>
                <a:spcPts val="1238"/>
              </a:lnSpc>
              <a:buNone/>
            </a:pPr>
            <a:r>
              <a:rPr lang="en-US" sz="825" b="1">
                <a:solidFill>
                  <a:srgbClr val="D2691E"/>
                </a:solidFill>
                <a:latin typeface="monospace" pitchFamily="34" charset="0"/>
                <a:ea typeface="monospace" pitchFamily="34" charset="-122"/>
              </a:rPr>
              <a:t>RARE INVESTMENT OPPORTUNITY</a:t>
            </a:r>
            <a:endParaRPr lang="en-US" sz="825"/>
          </a:p>
        </p:txBody>
      </p:sp>
      <p:sp>
        <p:nvSpPr>
          <p:cNvPr id="24" name="Text 21"/>
          <p:cNvSpPr/>
          <p:nvPr/>
        </p:nvSpPr>
        <p:spPr>
          <a:xfrm>
            <a:off x="5819775" y="4586288"/>
            <a:ext cx="1844427" cy="214313"/>
          </a:xfrm>
          <a:prstGeom prst="rect">
            <a:avLst/>
          </a:prstGeom>
          <a:solidFill>
            <a:srgbClr val="FF7F50">
              <a:alpha val="10000"/>
            </a:srgbClr>
          </a:solidFill>
          <a:ln w="9525">
            <a:solidFill>
              <a:srgbClr val="FF7F50">
                <a:alpha val="40000"/>
              </a:srgbClr>
            </a:solidFill>
          </a:ln>
        </p:spPr>
        <p:txBody>
          <a:bodyPr wrap="square" rtlCol="0" anchor="ctr"/>
          <a:lstStyle/>
          <a:p>
            <a:pPr marL="0" indent="0">
              <a:buNone/>
            </a:pPr>
            <a:endParaRPr lang="en-US"/>
          </a:p>
        </p:txBody>
      </p:sp>
      <p:sp>
        <p:nvSpPr>
          <p:cNvPr id="25" name="Text 22"/>
          <p:cNvSpPr/>
          <p:nvPr/>
        </p:nvSpPr>
        <p:spPr>
          <a:xfrm>
            <a:off x="5818063" y="4583906"/>
            <a:ext cx="1920240" cy="219456"/>
          </a:xfrm>
          <a:prstGeom prst="rect">
            <a:avLst/>
          </a:prstGeom>
          <a:noFill/>
          <a:ln/>
        </p:spPr>
        <p:txBody>
          <a:bodyPr vert="horz" wrap="none" lIns="95250" tIns="19050" rIns="95250" bIns="19050" rtlCol="0" anchor="t">
            <a:normAutofit/>
          </a:bodyPr>
          <a:lstStyle/>
          <a:p>
            <a:pPr marL="0" indent="0" algn="l">
              <a:lnSpc>
                <a:spcPts val="1238"/>
              </a:lnSpc>
              <a:buNone/>
            </a:pPr>
            <a:r>
              <a:rPr lang="en-US" sz="825" b="1">
                <a:solidFill>
                  <a:srgbClr val="D2691E"/>
                </a:solidFill>
                <a:latin typeface="monospace" pitchFamily="34" charset="0"/>
                <a:ea typeface="monospace" pitchFamily="34" charset="-122"/>
              </a:rPr>
              <a:t>CORPORATE OWNED W/ALL LICENSES</a:t>
            </a:r>
            <a:endParaRPr lang="en-US" sz="825"/>
          </a:p>
        </p:txBody>
      </p:sp>
      <p:sp>
        <p:nvSpPr>
          <p:cNvPr id="26" name="Text 23"/>
          <p:cNvSpPr/>
          <p:nvPr/>
        </p:nvSpPr>
        <p:spPr>
          <a:xfrm>
            <a:off x="7740402" y="4586288"/>
            <a:ext cx="1529953" cy="214313"/>
          </a:xfrm>
          <a:prstGeom prst="rect">
            <a:avLst/>
          </a:prstGeom>
          <a:solidFill>
            <a:srgbClr val="FF7F50">
              <a:alpha val="10000"/>
            </a:srgbClr>
          </a:solidFill>
          <a:ln w="9525">
            <a:solidFill>
              <a:srgbClr val="FF7F50">
                <a:alpha val="40000"/>
              </a:srgbClr>
            </a:solidFill>
          </a:ln>
        </p:spPr>
        <p:txBody>
          <a:bodyPr wrap="square" rtlCol="0" anchor="ctr"/>
          <a:lstStyle/>
          <a:p>
            <a:pPr marL="0" indent="0">
              <a:buNone/>
            </a:pPr>
            <a:endParaRPr lang="en-US"/>
          </a:p>
        </p:txBody>
      </p:sp>
      <p:sp>
        <p:nvSpPr>
          <p:cNvPr id="27" name="Text 24"/>
          <p:cNvSpPr/>
          <p:nvPr/>
        </p:nvSpPr>
        <p:spPr>
          <a:xfrm>
            <a:off x="7738616" y="4583906"/>
            <a:ext cx="1591056" cy="219456"/>
          </a:xfrm>
          <a:prstGeom prst="rect">
            <a:avLst/>
          </a:prstGeom>
          <a:noFill/>
          <a:ln/>
        </p:spPr>
        <p:txBody>
          <a:bodyPr vert="horz" wrap="none" lIns="95250" tIns="19050" rIns="95250" bIns="19050" rtlCol="0" anchor="t">
            <a:normAutofit/>
          </a:bodyPr>
          <a:lstStyle/>
          <a:p>
            <a:pPr marL="0" indent="0" algn="l">
              <a:lnSpc>
                <a:spcPts val="1238"/>
              </a:lnSpc>
              <a:buNone/>
            </a:pPr>
            <a:r>
              <a:rPr lang="en-US" sz="825" b="1">
                <a:solidFill>
                  <a:srgbClr val="D2691E"/>
                </a:solidFill>
                <a:latin typeface="monospace" pitchFamily="34" charset="0"/>
                <a:ea typeface="monospace" pitchFamily="34" charset="-122"/>
                <a:cs typeface="monospace" pitchFamily="34" charset="-120"/>
              </a:rPr>
              <a:t>RELOCATABLE UTILITIES</a:t>
            </a:r>
            <a:endParaRPr lang="en-US" sz="825"/>
          </a:p>
        </p:txBody>
      </p:sp>
      <p:sp>
        <p:nvSpPr>
          <p:cNvPr id="28" name="Shape 25"/>
          <p:cNvSpPr/>
          <p:nvPr/>
        </p:nvSpPr>
        <p:spPr>
          <a:xfrm>
            <a:off x="609600" y="681038"/>
            <a:ext cx="10972800" cy="0"/>
          </a:xfrm>
          <a:prstGeom prst="line">
            <a:avLst/>
          </a:prstGeom>
          <a:noFill/>
          <a:ln w="9525">
            <a:solidFill>
              <a:srgbClr val="000000">
                <a:alpha val="10000"/>
              </a:srgbClr>
            </a:solidFill>
            <a:prstDash val="solid"/>
          </a:ln>
        </p:spPr>
        <p:txBody>
          <a:bodyPr/>
          <a:lstStyle/>
          <a:p>
            <a:endParaRPr lang="en-US"/>
          </a:p>
        </p:txBody>
      </p:sp>
      <p:sp>
        <p:nvSpPr>
          <p:cNvPr id="32" name="Text 28"/>
          <p:cNvSpPr/>
          <p:nvPr/>
        </p:nvSpPr>
        <p:spPr>
          <a:xfrm>
            <a:off x="10367486" y="228600"/>
            <a:ext cx="1243584" cy="146304"/>
          </a:xfrm>
          <a:prstGeom prst="rect">
            <a:avLst/>
          </a:prstGeom>
          <a:noFill/>
          <a:ln/>
        </p:spPr>
        <p:txBody>
          <a:bodyPr vert="horz" wrap="none" lIns="0" tIns="0" rIns="0" bIns="0" rtlCol="0" anchor="t">
            <a:normAutofit/>
          </a:bodyPr>
          <a:lstStyle/>
          <a:p>
            <a:pPr marL="0" indent="0" algn="r">
              <a:lnSpc>
                <a:spcPts val="1125"/>
              </a:lnSpc>
              <a:buNone/>
            </a:pPr>
            <a:r>
              <a:rPr lang="en-US" sz="750" kern="0" spc="70">
                <a:solidFill>
                  <a:srgbClr val="000000">
                    <a:alpha val="40000"/>
                  </a:srgbClr>
                </a:solidFill>
                <a:latin typeface="Noto Sans SC" pitchFamily="34" charset="0"/>
                <a:ea typeface="Noto Sans SC" pitchFamily="34" charset="-122"/>
                <a:cs typeface="Noto Sans SC" pitchFamily="34" charset="-120"/>
              </a:rPr>
              <a:t>INVESTMENT ANALYSIS</a:t>
            </a:r>
            <a:endParaRPr lang="en-US" sz="750"/>
          </a:p>
        </p:txBody>
      </p:sp>
      <p:sp>
        <p:nvSpPr>
          <p:cNvPr id="33" name="Text 29"/>
          <p:cNvSpPr/>
          <p:nvPr/>
        </p:nvSpPr>
        <p:spPr>
          <a:xfrm>
            <a:off x="10367296" y="371475"/>
            <a:ext cx="1252728" cy="192024"/>
          </a:xfrm>
          <a:prstGeom prst="rect">
            <a:avLst/>
          </a:prstGeom>
          <a:noFill/>
          <a:ln/>
        </p:spPr>
        <p:txBody>
          <a:bodyPr vert="horz" wrap="none" lIns="0" tIns="0" rIns="0" bIns="0" rtlCol="0" anchor="t">
            <a:normAutofit/>
          </a:bodyPr>
          <a:lstStyle/>
          <a:p>
            <a:pPr marL="0" indent="0" algn="r">
              <a:lnSpc>
                <a:spcPts val="1500"/>
              </a:lnSpc>
              <a:buNone/>
            </a:pPr>
            <a:r>
              <a:rPr lang="en-US" sz="1050" b="1">
                <a:solidFill>
                  <a:srgbClr val="FF7F50"/>
                </a:solidFill>
                <a:latin typeface="Noto Sans SC" pitchFamily="34" charset="0"/>
                <a:ea typeface="Noto Sans SC" pitchFamily="34" charset="-122"/>
                <a:cs typeface="Noto Sans SC" pitchFamily="34" charset="-120"/>
              </a:rPr>
              <a:t>$440,000</a:t>
            </a:r>
            <a:endParaRPr lang="en-US" sz="1050"/>
          </a:p>
        </p:txBody>
      </p:sp>
      <p:sp>
        <p:nvSpPr>
          <p:cNvPr id="34" name="Text 30"/>
          <p:cNvSpPr/>
          <p:nvPr/>
        </p:nvSpPr>
        <p:spPr>
          <a:xfrm>
            <a:off x="1952101" y="6126956"/>
            <a:ext cx="8311896" cy="128016"/>
          </a:xfrm>
          <a:prstGeom prst="rect">
            <a:avLst/>
          </a:prstGeom>
          <a:noFill/>
          <a:ln/>
        </p:spPr>
        <p:txBody>
          <a:bodyPr vert="horz" wrap="none" lIns="0" tIns="0" rIns="0" bIns="0" rtlCol="0" anchor="t">
            <a:normAutofit/>
          </a:bodyPr>
          <a:lstStyle/>
          <a:p>
            <a:pPr marL="0" indent="0" algn="ctr">
              <a:lnSpc>
                <a:spcPts val="938"/>
              </a:lnSpc>
              <a:buNone/>
            </a:pPr>
            <a:r>
              <a:rPr lang="en-US" sz="750" i="1">
                <a:solidFill>
                  <a:srgbClr val="000000">
                    <a:alpha val="50000"/>
                  </a:srgbClr>
                </a:solidFill>
                <a:latin typeface="Noto Sans SC" pitchFamily="34" charset="0"/>
                <a:ea typeface="Noto Sans SC" pitchFamily="34" charset="-122"/>
                <a:cs typeface="Noto Sans SC" pitchFamily="34" charset="-120"/>
              </a:rPr>
              <a:t>Note: Surrounding property owned by Stacy Juliane Sabo. Electrical units can be relocated behind cabanas.</a:t>
            </a:r>
            <a:endParaRPr lang="en-US" sz="750"/>
          </a:p>
        </p:txBody>
      </p:sp>
      <p:sp>
        <p:nvSpPr>
          <p:cNvPr id="35" name="Shape 31"/>
          <p:cNvSpPr/>
          <p:nvPr/>
        </p:nvSpPr>
        <p:spPr>
          <a:xfrm>
            <a:off x="609600" y="6167437"/>
            <a:ext cx="10972800" cy="0"/>
          </a:xfrm>
          <a:prstGeom prst="line">
            <a:avLst/>
          </a:prstGeom>
          <a:noFill/>
          <a:ln w="9525">
            <a:solidFill>
              <a:srgbClr val="000000">
                <a:alpha val="5000"/>
              </a:srgbClr>
            </a:solidFill>
            <a:prstDash val="solid"/>
          </a:ln>
        </p:spPr>
        <p:txBody>
          <a:bodyPr/>
          <a:lstStyle/>
          <a:p>
            <a:endParaRPr lang="en-US"/>
          </a:p>
        </p:txBody>
      </p:sp>
      <p:sp>
        <p:nvSpPr>
          <p:cNvPr id="36" name="Text 32"/>
          <p:cNvSpPr/>
          <p:nvPr/>
        </p:nvSpPr>
        <p:spPr>
          <a:xfrm>
            <a:off x="609451" y="6286500"/>
            <a:ext cx="877824" cy="118872"/>
          </a:xfrm>
          <a:prstGeom prst="rect">
            <a:avLst/>
          </a:prstGeom>
          <a:noFill/>
          <a:ln/>
        </p:spPr>
        <p:txBody>
          <a:bodyPr vert="horz" wrap="none" lIns="0" tIns="0" rIns="0" bIns="0" rtlCol="0" anchor="t">
            <a:normAutofit/>
          </a:bodyPr>
          <a:lstStyle/>
          <a:p>
            <a:pPr marL="0" indent="0" algn="l">
              <a:lnSpc>
                <a:spcPts val="900"/>
              </a:lnSpc>
              <a:buNone/>
            </a:pPr>
            <a:r>
              <a:rPr lang="en-US" sz="600" kern="0" spc="60">
                <a:solidFill>
                  <a:srgbClr val="000000">
                    <a:alpha val="40000"/>
                  </a:srgbClr>
                </a:solidFill>
                <a:latin typeface="Noto Sans SC" pitchFamily="34" charset="0"/>
                <a:ea typeface="Noto Sans SC" pitchFamily="34" charset="-122"/>
                <a:cs typeface="Noto Sans SC" pitchFamily="34" charset="-120"/>
              </a:rPr>
              <a:t>ISSUE DATE</a:t>
            </a:r>
            <a:endParaRPr lang="en-US" sz="600"/>
          </a:p>
        </p:txBody>
      </p:sp>
      <p:sp>
        <p:nvSpPr>
          <p:cNvPr id="37" name="Text 33"/>
          <p:cNvSpPr/>
          <p:nvPr/>
        </p:nvSpPr>
        <p:spPr>
          <a:xfrm>
            <a:off x="609451" y="6400800"/>
            <a:ext cx="896112" cy="228600"/>
          </a:xfrm>
          <a:prstGeom prst="rect">
            <a:avLst/>
          </a:prstGeom>
          <a:noFill/>
          <a:ln/>
        </p:spPr>
        <p:txBody>
          <a:bodyPr vert="horz" wrap="none" lIns="0" tIns="0" rIns="0" bIns="0" rtlCol="0" anchor="t">
            <a:normAutofit/>
          </a:bodyPr>
          <a:lstStyle/>
          <a:p>
            <a:pPr marL="0" indent="0" algn="l">
              <a:lnSpc>
                <a:spcPts val="1800"/>
              </a:lnSpc>
              <a:buNone/>
            </a:pPr>
            <a:r>
              <a:rPr lang="en-US" sz="1200" b="1">
                <a:solidFill>
                  <a:srgbClr val="001F3F"/>
                </a:solidFill>
                <a:latin typeface="Monaco" pitchFamily="34" charset="0"/>
                <a:ea typeface="Monaco" pitchFamily="34" charset="-122"/>
                <a:cs typeface="Monaco" pitchFamily="34" charset="-120"/>
              </a:rPr>
              <a:t>2026.06.25</a:t>
            </a:r>
            <a:endParaRPr lang="en-US" sz="1200"/>
          </a:p>
        </p:txBody>
      </p:sp>
      <p:sp>
        <p:nvSpPr>
          <p:cNvPr id="38" name="Text 34"/>
          <p:cNvSpPr/>
          <p:nvPr/>
        </p:nvSpPr>
        <p:spPr>
          <a:xfrm>
            <a:off x="1750219" y="6286500"/>
            <a:ext cx="1051560" cy="118872"/>
          </a:xfrm>
          <a:prstGeom prst="rect">
            <a:avLst/>
          </a:prstGeom>
          <a:noFill/>
          <a:ln/>
        </p:spPr>
        <p:txBody>
          <a:bodyPr vert="horz" wrap="none" lIns="0" tIns="0" rIns="0" bIns="0" rtlCol="0" anchor="t">
            <a:normAutofit/>
          </a:bodyPr>
          <a:lstStyle/>
          <a:p>
            <a:pPr marL="0" indent="0" algn="l">
              <a:lnSpc>
                <a:spcPts val="900"/>
              </a:lnSpc>
              <a:buNone/>
            </a:pPr>
            <a:r>
              <a:rPr lang="en-US" sz="600" kern="0" spc="60">
                <a:solidFill>
                  <a:srgbClr val="000000">
                    <a:alpha val="40000"/>
                  </a:srgbClr>
                </a:solidFill>
                <a:latin typeface="Noto Sans SC" pitchFamily="34" charset="0"/>
                <a:ea typeface="Noto Sans SC" pitchFamily="34" charset="-122"/>
                <a:cs typeface="Noto Sans SC" pitchFamily="34" charset="-120"/>
              </a:rPr>
              <a:t>MARKET STATUS</a:t>
            </a:r>
            <a:endParaRPr lang="en-US" sz="600"/>
          </a:p>
        </p:txBody>
      </p:sp>
      <p:sp>
        <p:nvSpPr>
          <p:cNvPr id="39" name="Text 35"/>
          <p:cNvSpPr/>
          <p:nvPr/>
        </p:nvSpPr>
        <p:spPr>
          <a:xfrm>
            <a:off x="1750219" y="6400800"/>
            <a:ext cx="1069848" cy="228600"/>
          </a:xfrm>
          <a:prstGeom prst="rect">
            <a:avLst/>
          </a:prstGeom>
          <a:noFill/>
          <a:ln/>
        </p:spPr>
        <p:txBody>
          <a:bodyPr vert="horz" wrap="none" lIns="0" tIns="0" rIns="0" bIns="0" rtlCol="0" anchor="t">
            <a:normAutofit/>
          </a:bodyPr>
          <a:lstStyle/>
          <a:p>
            <a:pPr marL="0" indent="0" algn="l">
              <a:lnSpc>
                <a:spcPts val="1800"/>
              </a:lnSpc>
              <a:buNone/>
            </a:pPr>
            <a:r>
              <a:rPr lang="en-US" sz="1200" b="1">
                <a:solidFill>
                  <a:srgbClr val="001F3F"/>
                </a:solidFill>
                <a:latin typeface="Monaco" pitchFamily="34" charset="0"/>
                <a:ea typeface="Monaco" pitchFamily="34" charset="-122"/>
              </a:rPr>
              <a:t>Re/Max, Pedro Resau</a:t>
            </a:r>
            <a:endParaRPr lang="en-US" sz="1200"/>
          </a:p>
        </p:txBody>
      </p:sp>
      <p:sp>
        <p:nvSpPr>
          <p:cNvPr id="40" name="Text 36"/>
          <p:cNvSpPr/>
          <p:nvPr/>
        </p:nvSpPr>
        <p:spPr>
          <a:xfrm>
            <a:off x="9860441" y="6515100"/>
            <a:ext cx="1746504" cy="118872"/>
          </a:xfrm>
          <a:prstGeom prst="rect">
            <a:avLst/>
          </a:prstGeom>
          <a:noFill/>
          <a:ln/>
        </p:spPr>
        <p:txBody>
          <a:bodyPr vert="horz" wrap="none" lIns="0" tIns="0" rIns="0" bIns="0" rtlCol="0" anchor="t">
            <a:normAutofit/>
          </a:bodyPr>
          <a:lstStyle/>
          <a:p>
            <a:pPr marL="0" indent="0" algn="r">
              <a:lnSpc>
                <a:spcPts val="900"/>
              </a:lnSpc>
              <a:buNone/>
            </a:pPr>
            <a:r>
              <a:rPr lang="en-US" sz="600" kern="0" spc="120">
                <a:solidFill>
                  <a:srgbClr val="000000">
                    <a:alpha val="30000"/>
                  </a:srgbClr>
                </a:solidFill>
                <a:latin typeface="Noto Sans SC" pitchFamily="34" charset="0"/>
                <a:ea typeface="Noto Sans SC" pitchFamily="34" charset="-122"/>
                <a:cs typeface="Noto Sans SC" pitchFamily="34" charset="-120"/>
              </a:rPr>
              <a:t>CONFIDENTIAL - INVESTORS ONLY</a:t>
            </a:r>
            <a:endParaRPr lang="en-US" sz="600"/>
          </a:p>
        </p:txBody>
      </p:sp>
      <p:pic>
        <p:nvPicPr>
          <p:cNvPr id="44" name="Picture 43">
            <a:extLst>
              <a:ext uri="{FF2B5EF4-FFF2-40B4-BE49-F238E27FC236}">
                <a16:creationId xmlns:a16="http://schemas.microsoft.com/office/drawing/2014/main" id="{ED969536-00AD-590F-9721-5FD22B37DC2F}"/>
              </a:ext>
            </a:extLst>
          </p:cNvPr>
          <p:cNvPicPr>
            <a:picLocks noChangeAspect="1"/>
          </p:cNvPicPr>
          <p:nvPr/>
        </p:nvPicPr>
        <p:blipFill>
          <a:blip r:embed="rId4"/>
          <a:stretch>
            <a:fillRect/>
          </a:stretch>
        </p:blipFill>
        <p:spPr>
          <a:xfrm>
            <a:off x="571976" y="371475"/>
            <a:ext cx="1322947" cy="5730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BF0"/>
        </a:solidFill>
        <a:effectLst/>
      </p:bgPr>
    </p:bg>
    <p:spTree>
      <p:nvGrpSpPr>
        <p:cNvPr id="1" name=""/>
        <p:cNvGrpSpPr/>
        <p:nvPr/>
      </p:nvGrpSpPr>
      <p:grpSpPr>
        <a:xfrm>
          <a:off x="0" y="0"/>
          <a:ext cx="0" cy="0"/>
          <a:chOff x="0" y="0"/>
          <a:chExt cx="0" cy="0"/>
        </a:xfrm>
      </p:grpSpPr>
      <p:sp>
        <p:nvSpPr>
          <p:cNvPr id="2" name="Title"/>
          <p:cNvSpPr/>
          <p:nvPr/>
        </p:nvSpPr>
        <p:spPr>
          <a:xfrm>
            <a:off x="762000" y="431800"/>
            <a:ext cx="11000232" cy="530352"/>
          </a:xfrm>
          <a:prstGeom prst="rect">
            <a:avLst/>
          </a:prstGeom>
          <a:noFill/>
          <a:ln/>
        </p:spPr>
        <p:txBody>
          <a:bodyPr vert="horz" wrap="none" lIns="0" tIns="0" rIns="0" bIns="0" rtlCol="0" anchor="t">
            <a:normAutofit fontScale="92500"/>
          </a:bodyPr>
          <a:lstStyle/>
          <a:p>
            <a:pPr marL="0" indent="0" algn="l">
              <a:lnSpc>
                <a:spcPts val="4320"/>
              </a:lnSpc>
              <a:buNone/>
            </a:pPr>
            <a:r>
              <a:rPr lang="en-US" sz="3600" b="1">
                <a:gradFill rotWithShape="1">
                  <a:gsLst>
                    <a:gs pos="0">
                      <a:srgbClr val="000080"/>
                    </a:gs>
                    <a:gs pos="100000">
                      <a:srgbClr val="2C3E50"/>
                    </a:gs>
                  </a:gsLst>
                  <a:lin ang="5400000" scaled="0"/>
                </a:gradFill>
                <a:latin typeface="Liberation Serif" pitchFamily="34" charset="0"/>
                <a:ea typeface="Liberation Serif" pitchFamily="34" charset="-122"/>
                <a:cs typeface="Liberation Serif" pitchFamily="34" charset="-120"/>
              </a:rPr>
              <a:t>Comparative Market Analysis</a:t>
            </a:r>
            <a:endParaRPr lang="en-US" sz="3600"/>
          </a:p>
        </p:txBody>
      </p:sp>
      <p:sp>
        <p:nvSpPr>
          <p:cNvPr id="3" name="Subtitle"/>
          <p:cNvSpPr/>
          <p:nvPr/>
        </p:nvSpPr>
        <p:spPr>
          <a:xfrm>
            <a:off x="762000" y="1130000"/>
            <a:ext cx="10668000" cy="300000"/>
          </a:xfrm>
          <a:prstGeom prst="rect">
            <a:avLst/>
          </a:prstGeom>
          <a:noFill/>
          <a:ln/>
        </p:spPr>
        <p:txBody>
          <a:bodyPr vert="horz" wrap="square" lIns="0" tIns="0" rIns="0" bIns="0" rtlCol="0" anchor="t"/>
          <a:lstStyle/>
          <a:p>
            <a:pPr marL="0" indent="0" algn="l">
              <a:buNone/>
            </a:pPr>
            <a:r>
              <a:rPr lang="en-US" sz="1300">
                <a:solidFill>
                  <a:srgbClr val="2C3E50"/>
                </a:solidFill>
                <a:latin typeface="Arial" pitchFamily="34" charset="0"/>
                <a:cs typeface="Arial" pitchFamily="34" charset="0"/>
              </a:rPr>
              <a:t>Recent private purchases along the Beaches of Mechapa &amp; Venecia (27 km of Pacific coastline)</a:t>
            </a:r>
          </a:p>
        </p:txBody>
      </p:sp>
      <p:graphicFrame>
        <p:nvGraphicFramePr>
          <p:cNvPr id="20" name="Private Sales Table"/>
          <p:cNvGraphicFramePr>
            <a:graphicFrameLocks noGrp="1"/>
          </p:cNvGraphicFramePr>
          <p:nvPr>
            <p:extLst>
              <p:ext uri="{D42A27DB-BD31-4B8C-83A1-F6EECF244321}">
                <p14:modId xmlns:p14="http://schemas.microsoft.com/office/powerpoint/2010/main" val="427020044"/>
              </p:ext>
            </p:extLst>
          </p:nvPr>
        </p:nvGraphicFramePr>
        <p:xfrm>
          <a:off x="762000" y="1560000"/>
          <a:ext cx="10668000" cy="2210000"/>
        </p:xfrm>
        <a:graphic>
          <a:graphicData uri="http://schemas.openxmlformats.org/drawingml/2006/table">
            <a:tbl>
              <a:tblPr firstRow="1"/>
              <a:tblGrid>
                <a:gridCol w="1750000">
                  <a:extLst>
                    <a:ext uri="{9D8B030D-6E8A-4147-A177-3AD203B41FA5}">
                      <a16:colId xmlns:a16="http://schemas.microsoft.com/office/drawing/2014/main" val="20000"/>
                    </a:ext>
                  </a:extLst>
                </a:gridCol>
                <a:gridCol w="2150000">
                  <a:extLst>
                    <a:ext uri="{9D8B030D-6E8A-4147-A177-3AD203B41FA5}">
                      <a16:colId xmlns:a16="http://schemas.microsoft.com/office/drawing/2014/main" val="20001"/>
                    </a:ext>
                  </a:extLst>
                </a:gridCol>
                <a:gridCol w="1150000">
                  <a:extLst>
                    <a:ext uri="{9D8B030D-6E8A-4147-A177-3AD203B41FA5}">
                      <a16:colId xmlns:a16="http://schemas.microsoft.com/office/drawing/2014/main" val="20002"/>
                    </a:ext>
                  </a:extLst>
                </a:gridCol>
                <a:gridCol w="1668000">
                  <a:extLst>
                    <a:ext uri="{9D8B030D-6E8A-4147-A177-3AD203B41FA5}">
                      <a16:colId xmlns:a16="http://schemas.microsoft.com/office/drawing/2014/main" val="20003"/>
                    </a:ext>
                  </a:extLst>
                </a:gridCol>
                <a:gridCol w="2350000">
                  <a:extLst>
                    <a:ext uri="{9D8B030D-6E8A-4147-A177-3AD203B41FA5}">
                      <a16:colId xmlns:a16="http://schemas.microsoft.com/office/drawing/2014/main" val="20004"/>
                    </a:ext>
                  </a:extLst>
                </a:gridCol>
                <a:gridCol w="1600000">
                  <a:extLst>
                    <a:ext uri="{9D8B030D-6E8A-4147-A177-3AD203B41FA5}">
                      <a16:colId xmlns:a16="http://schemas.microsoft.com/office/drawing/2014/main" val="20005"/>
                    </a:ext>
                  </a:extLst>
                </a:gridCol>
              </a:tblGrid>
              <a:tr h="330000">
                <a:tc>
                  <a:txBody>
                    <a:bodyPr/>
                    <a:lstStyle/>
                    <a:p>
                      <a:pPr algn="l"/>
                      <a:r>
                        <a:rPr lang="en-US" sz="950" b="1">
                          <a:solidFill>
                            <a:srgbClr val="FFFFFF"/>
                          </a:solidFill>
                          <a:latin typeface="Arial" pitchFamily="34" charset="0"/>
                          <a:cs typeface="Arial" pitchFamily="34" charset="0"/>
                        </a:rPr>
                        <a:t>OWNER</a:t>
                      </a:r>
                    </a:p>
                  </a:txBody>
                  <a:tcPr marL="73152" marR="73152" marT="27432" marB="27432" anchor="ctr">
                    <a:solidFill>
                      <a:srgbClr val="000080"/>
                    </a:solidFill>
                  </a:tcPr>
                </a:tc>
                <a:tc>
                  <a:txBody>
                    <a:bodyPr/>
                    <a:lstStyle/>
                    <a:p>
                      <a:pPr algn="l"/>
                      <a:r>
                        <a:rPr lang="en-US" sz="950" b="1">
                          <a:solidFill>
                            <a:srgbClr val="FFFFFF"/>
                          </a:solidFill>
                          <a:latin typeface="Arial" pitchFamily="34" charset="0"/>
                          <a:cs typeface="Arial" pitchFamily="34" charset="0"/>
                        </a:rPr>
                        <a:t>LOCATION</a:t>
                      </a:r>
                    </a:p>
                  </a:txBody>
                  <a:tcPr marL="73152" marR="73152" marT="27432" marB="27432" anchor="ctr">
                    <a:solidFill>
                      <a:srgbClr val="000080"/>
                    </a:solidFill>
                  </a:tcPr>
                </a:tc>
                <a:tc>
                  <a:txBody>
                    <a:bodyPr/>
                    <a:lstStyle/>
                    <a:p>
                      <a:pPr algn="ctr"/>
                      <a:r>
                        <a:rPr lang="en-US" sz="950" b="1">
                          <a:solidFill>
                            <a:srgbClr val="FFFFFF"/>
                          </a:solidFill>
                          <a:latin typeface="Arial" pitchFamily="34" charset="0"/>
                          <a:cs typeface="Arial" pitchFamily="34" charset="0"/>
                        </a:rPr>
                        <a:t>LOT SIZE</a:t>
                      </a:r>
                    </a:p>
                  </a:txBody>
                  <a:tcPr marL="73152" marR="73152" marT="27432" marB="27432" anchor="ctr">
                    <a:solidFill>
                      <a:srgbClr val="000080"/>
                    </a:solidFill>
                  </a:tcPr>
                </a:tc>
                <a:tc>
                  <a:txBody>
                    <a:bodyPr/>
                    <a:lstStyle/>
                    <a:p>
                      <a:pPr algn="ctr"/>
                      <a:r>
                        <a:rPr lang="en-US" sz="950" b="1">
                          <a:solidFill>
                            <a:srgbClr val="FFFFFF"/>
                          </a:solidFill>
                          <a:latin typeface="Arial" pitchFamily="34" charset="0"/>
                          <a:cs typeface="Arial" pitchFamily="34" charset="0"/>
                        </a:rPr>
                        <a:t>PURCHASE (YEAR)</a:t>
                      </a:r>
                    </a:p>
                  </a:txBody>
                  <a:tcPr marL="73152" marR="73152" marT="27432" marB="27432" anchor="ctr">
                    <a:solidFill>
                      <a:srgbClr val="000080"/>
                    </a:solidFill>
                  </a:tcPr>
                </a:tc>
                <a:tc>
                  <a:txBody>
                    <a:bodyPr/>
                    <a:lstStyle/>
                    <a:p>
                      <a:pPr algn="l"/>
                      <a:r>
                        <a:rPr lang="en-US" sz="950" b="1">
                          <a:solidFill>
                            <a:srgbClr val="FFFFFF"/>
                          </a:solidFill>
                          <a:latin typeface="Arial" pitchFamily="34" charset="0"/>
                          <a:cs typeface="Arial" pitchFamily="34" charset="0"/>
                        </a:rPr>
                        <a:t>OWNER UPGRADES</a:t>
                      </a:r>
                    </a:p>
                  </a:txBody>
                  <a:tcPr marL="73152" marR="73152" marT="27432" marB="27432" anchor="ctr">
                    <a:solidFill>
                      <a:srgbClr val="000080"/>
                    </a:solidFill>
                  </a:tcPr>
                </a:tc>
                <a:tc>
                  <a:txBody>
                    <a:bodyPr/>
                    <a:lstStyle/>
                    <a:p>
                      <a:pPr algn="ctr"/>
                      <a:r>
                        <a:rPr lang="en-US" sz="950" b="1">
                          <a:solidFill>
                            <a:srgbClr val="FFFFFF"/>
                          </a:solidFill>
                          <a:latin typeface="Arial" pitchFamily="34" charset="0"/>
                          <a:cs typeface="Arial" pitchFamily="34" charset="0"/>
                        </a:rPr>
                        <a:t>TOTAL INVESTED</a:t>
                      </a:r>
                    </a:p>
                  </a:txBody>
                  <a:tcPr marL="73152" marR="73152" marT="27432" marB="27432" anchor="ctr">
                    <a:solidFill>
                      <a:srgbClr val="000080"/>
                    </a:solidFill>
                  </a:tcPr>
                </a:tc>
                <a:extLst>
                  <a:ext uri="{0D108BD9-81ED-4DB2-BD59-A6C34878D82A}">
                    <a16:rowId xmlns:a16="http://schemas.microsoft.com/office/drawing/2014/main" val="10000"/>
                  </a:ext>
                </a:extLst>
              </a:tr>
              <a:tr h="470000">
                <a:tc>
                  <a:txBody>
                    <a:bodyPr/>
                    <a:lstStyle/>
                    <a:p>
                      <a:pPr algn="l"/>
                      <a:r>
                        <a:rPr lang="en-US" sz="1050" b="1" dirty="0">
                          <a:solidFill>
                            <a:srgbClr val="000080"/>
                          </a:solidFill>
                          <a:latin typeface="Arial" pitchFamily="34" charset="0"/>
                          <a:cs typeface="Arial" pitchFamily="34" charset="0"/>
                        </a:rPr>
                        <a:t>John</a:t>
                      </a:r>
                    </a:p>
                  </a:txBody>
                  <a:tcPr marL="73152" marR="73152" marT="27432" marB="27432" anchor="ctr">
                    <a:solidFill>
                      <a:srgbClr val="F4EFDF"/>
                    </a:solidFill>
                  </a:tcPr>
                </a:tc>
                <a:tc>
                  <a:txBody>
                    <a:bodyPr/>
                    <a:lstStyle/>
                    <a:p>
                      <a:pPr algn="l"/>
                      <a:r>
                        <a:rPr lang="en-US" sz="1000">
                          <a:solidFill>
                            <a:srgbClr val="2C3E50"/>
                          </a:solidFill>
                          <a:latin typeface="Arial" pitchFamily="34" charset="0"/>
                          <a:cs typeface="Arial" pitchFamily="34" charset="0"/>
                        </a:rPr>
                        <a:t>Cocoparadiso, Mechapa</a:t>
                      </a:r>
                    </a:p>
                  </a:txBody>
                  <a:tcPr marL="73152" marR="73152" marT="27432" marB="27432" anchor="ctr">
                    <a:solidFill>
                      <a:srgbClr val="F4EFDF"/>
                    </a:solidFill>
                  </a:tcPr>
                </a:tc>
                <a:tc>
                  <a:txBody>
                    <a:bodyPr/>
                    <a:lstStyle/>
                    <a:p>
                      <a:pPr algn="ctr"/>
                      <a:r>
                        <a:rPr lang="en-US" sz="1000">
                          <a:solidFill>
                            <a:srgbClr val="2C3E50"/>
                          </a:solidFill>
                          <a:latin typeface="Arial" pitchFamily="34" charset="0"/>
                          <a:cs typeface="Arial" pitchFamily="34" charset="0"/>
                        </a:rPr>
                        <a:t>2 mz</a:t>
                      </a:r>
                    </a:p>
                  </a:txBody>
                  <a:tcPr marL="73152" marR="73152" marT="27432" marB="27432" anchor="ctr">
                    <a:solidFill>
                      <a:srgbClr val="F4EFDF"/>
                    </a:solidFill>
                  </a:tcPr>
                </a:tc>
                <a:tc>
                  <a:txBody>
                    <a:bodyPr/>
                    <a:lstStyle/>
                    <a:p>
                      <a:pPr algn="ctr"/>
                      <a:r>
                        <a:rPr lang="en-US" sz="1000">
                          <a:solidFill>
                            <a:srgbClr val="2C3E50"/>
                          </a:solidFill>
                          <a:latin typeface="Arial" pitchFamily="34" charset="0"/>
                          <a:cs typeface="Arial" pitchFamily="34" charset="0"/>
                        </a:rPr>
                        <a:t>$150,000 (2022)</a:t>
                      </a:r>
                    </a:p>
                  </a:txBody>
                  <a:tcPr marL="73152" marR="73152" marT="27432" marB="27432" anchor="ctr">
                    <a:solidFill>
                      <a:srgbClr val="F4EFDF"/>
                    </a:solidFill>
                  </a:tcPr>
                </a:tc>
                <a:tc>
                  <a:txBody>
                    <a:bodyPr/>
                    <a:lstStyle/>
                    <a:p>
                      <a:pPr algn="l"/>
                      <a:r>
                        <a:rPr lang="en-US" sz="950" b="1">
                          <a:solidFill>
                            <a:srgbClr val="000080"/>
                          </a:solidFill>
                          <a:latin typeface="Arial" pitchFamily="34" charset="0"/>
                          <a:cs typeface="Arial" pitchFamily="34" charset="0"/>
                        </a:rPr>
                        <a:t>≈ $175K</a:t>
                      </a:r>
                      <a:r>
                        <a:rPr lang="en-US" sz="850">
                          <a:solidFill>
                            <a:srgbClr val="2C3E50"/>
                          </a:solidFill>
                          <a:latin typeface="Arial" pitchFamily="34" charset="0"/>
                          <a:cs typeface="Arial" pitchFamily="34" charset="0"/>
                        </a:rPr>
                        <a:t> — water, power, security, WiFi, kitchen, 2 units</a:t>
                      </a:r>
                    </a:p>
                  </a:txBody>
                  <a:tcPr marL="73152" marR="73152" marT="27432" marB="27432" anchor="ctr">
                    <a:solidFill>
                      <a:srgbClr val="F4EFDF"/>
                    </a:solidFill>
                  </a:tcPr>
                </a:tc>
                <a:tc>
                  <a:txBody>
                    <a:bodyPr/>
                    <a:lstStyle/>
                    <a:p>
                      <a:pPr algn="ctr"/>
                      <a:r>
                        <a:rPr lang="en-US" sz="1050" b="1">
                          <a:solidFill>
                            <a:srgbClr val="FF7F50"/>
                          </a:solidFill>
                          <a:latin typeface="Arial" pitchFamily="34" charset="0"/>
                          <a:cs typeface="Arial" pitchFamily="34" charset="0"/>
                        </a:rPr>
                        <a:t>≈ $325K</a:t>
                      </a:r>
                    </a:p>
                  </a:txBody>
                  <a:tcPr marL="73152" marR="73152" marT="27432" marB="27432" anchor="ctr">
                    <a:solidFill>
                      <a:srgbClr val="F4EFDF"/>
                    </a:solidFill>
                  </a:tcPr>
                </a:tc>
                <a:extLst>
                  <a:ext uri="{0D108BD9-81ED-4DB2-BD59-A6C34878D82A}">
                    <a16:rowId xmlns:a16="http://schemas.microsoft.com/office/drawing/2014/main" val="10001"/>
                  </a:ext>
                </a:extLst>
              </a:tr>
              <a:tr h="470000">
                <a:tc>
                  <a:txBody>
                    <a:bodyPr/>
                    <a:lstStyle/>
                    <a:p>
                      <a:pPr algn="l"/>
                      <a:r>
                        <a:rPr lang="en-US" sz="1050" b="1" dirty="0">
                          <a:solidFill>
                            <a:srgbClr val="000080"/>
                          </a:solidFill>
                          <a:latin typeface="Arial" pitchFamily="34" charset="0"/>
                          <a:cs typeface="Arial" pitchFamily="34" charset="0"/>
                        </a:rPr>
                        <a:t>M.</a:t>
                      </a:r>
                    </a:p>
                  </a:txBody>
                  <a:tcPr marL="73152" marR="73152" marT="27432" marB="27432" anchor="ctr">
                    <a:solidFill>
                      <a:srgbClr val="FFFFFF"/>
                    </a:solidFill>
                  </a:tcPr>
                </a:tc>
                <a:tc>
                  <a:txBody>
                    <a:bodyPr/>
                    <a:lstStyle/>
                    <a:p>
                      <a:pPr algn="l"/>
                      <a:r>
                        <a:rPr lang="en-US" sz="1000">
                          <a:solidFill>
                            <a:srgbClr val="2C3E50"/>
                          </a:solidFill>
                          <a:latin typeface="Arial" pitchFamily="34" charset="0"/>
                          <a:cs typeface="Arial" pitchFamily="34" charset="0"/>
                        </a:rPr>
                        <a:t>Four Palms, Mechapa</a:t>
                      </a:r>
                    </a:p>
                  </a:txBody>
                  <a:tcPr marL="73152" marR="73152" marT="27432" marB="27432" anchor="ctr">
                    <a:solidFill>
                      <a:srgbClr val="FFFFFF"/>
                    </a:solidFill>
                  </a:tcPr>
                </a:tc>
                <a:tc>
                  <a:txBody>
                    <a:bodyPr/>
                    <a:lstStyle/>
                    <a:p>
                      <a:pPr algn="ctr"/>
                      <a:r>
                        <a:rPr lang="en-US" sz="1000">
                          <a:solidFill>
                            <a:srgbClr val="2C3E50"/>
                          </a:solidFill>
                          <a:latin typeface="Arial" pitchFamily="34" charset="0"/>
                          <a:cs typeface="Arial" pitchFamily="34" charset="0"/>
                        </a:rPr>
                        <a:t>½ mz</a:t>
                      </a:r>
                    </a:p>
                  </a:txBody>
                  <a:tcPr marL="73152" marR="73152" marT="27432" marB="27432" anchor="ctr">
                    <a:solidFill>
                      <a:srgbClr val="FFFFFF"/>
                    </a:solidFill>
                  </a:tcPr>
                </a:tc>
                <a:tc>
                  <a:txBody>
                    <a:bodyPr/>
                    <a:lstStyle/>
                    <a:p>
                      <a:pPr algn="ctr"/>
                      <a:r>
                        <a:rPr lang="en-US" sz="1000">
                          <a:solidFill>
                            <a:srgbClr val="2C3E50"/>
                          </a:solidFill>
                          <a:latin typeface="Arial" pitchFamily="34" charset="0"/>
                          <a:cs typeface="Arial" pitchFamily="34" charset="0"/>
                        </a:rPr>
                        <a:t>$100,000 (2021)</a:t>
                      </a:r>
                    </a:p>
                  </a:txBody>
                  <a:tcPr marL="73152" marR="73152" marT="27432" marB="27432" anchor="ctr">
                    <a:solidFill>
                      <a:srgbClr val="FFFFFF"/>
                    </a:solidFill>
                  </a:tcPr>
                </a:tc>
                <a:tc>
                  <a:txBody>
                    <a:bodyPr/>
                    <a:lstStyle/>
                    <a:p>
                      <a:pPr algn="l"/>
                      <a:r>
                        <a:rPr lang="en-US" sz="950" b="1">
                          <a:solidFill>
                            <a:srgbClr val="000080"/>
                          </a:solidFill>
                          <a:latin typeface="Arial" pitchFamily="34" charset="0"/>
                          <a:cs typeface="Arial" pitchFamily="34" charset="0"/>
                        </a:rPr>
                        <a:t>$275K</a:t>
                      </a:r>
                      <a:r>
                        <a:rPr lang="en-US" sz="850">
                          <a:solidFill>
                            <a:srgbClr val="2C3E50"/>
                          </a:solidFill>
                          <a:latin typeface="Arial" pitchFamily="34" charset="0"/>
                          <a:cs typeface="Arial" pitchFamily="34" charset="0"/>
                        </a:rPr>
                        <a:t> — house, entranceway, landscaping</a:t>
                      </a:r>
                    </a:p>
                  </a:txBody>
                  <a:tcPr marL="73152" marR="73152" marT="27432" marB="27432" anchor="ctr">
                    <a:solidFill>
                      <a:srgbClr val="FFFFFF"/>
                    </a:solidFill>
                  </a:tcPr>
                </a:tc>
                <a:tc>
                  <a:txBody>
                    <a:bodyPr/>
                    <a:lstStyle/>
                    <a:p>
                      <a:pPr algn="ctr"/>
                      <a:r>
                        <a:rPr lang="en-US" sz="1050" b="1">
                          <a:solidFill>
                            <a:srgbClr val="FF7F50"/>
                          </a:solidFill>
                          <a:latin typeface="Arial" pitchFamily="34" charset="0"/>
                          <a:cs typeface="Arial" pitchFamily="34" charset="0"/>
                        </a:rPr>
                        <a:t>$375K</a:t>
                      </a:r>
                    </a:p>
                  </a:txBody>
                  <a:tcPr marL="73152" marR="73152" marT="27432" marB="27432" anchor="ctr">
                    <a:solidFill>
                      <a:srgbClr val="FFFFFF"/>
                    </a:solidFill>
                  </a:tcPr>
                </a:tc>
                <a:extLst>
                  <a:ext uri="{0D108BD9-81ED-4DB2-BD59-A6C34878D82A}">
                    <a16:rowId xmlns:a16="http://schemas.microsoft.com/office/drawing/2014/main" val="10002"/>
                  </a:ext>
                </a:extLst>
              </a:tr>
              <a:tr h="470000">
                <a:tc>
                  <a:txBody>
                    <a:bodyPr/>
                    <a:lstStyle/>
                    <a:p>
                      <a:pPr algn="l"/>
                      <a:r>
                        <a:rPr lang="en-US" sz="1050" b="1" dirty="0">
                          <a:solidFill>
                            <a:srgbClr val="000080"/>
                          </a:solidFill>
                          <a:latin typeface="Arial" pitchFamily="34" charset="0"/>
                          <a:cs typeface="Arial" pitchFamily="34" charset="0"/>
                        </a:rPr>
                        <a:t>W.</a:t>
                      </a:r>
                    </a:p>
                  </a:txBody>
                  <a:tcPr marL="73152" marR="73152" marT="27432" marB="27432" anchor="ctr">
                    <a:solidFill>
                      <a:srgbClr val="F4EFDF"/>
                    </a:solidFill>
                  </a:tcPr>
                </a:tc>
                <a:tc>
                  <a:txBody>
                    <a:bodyPr/>
                    <a:lstStyle/>
                    <a:p>
                      <a:pPr algn="l"/>
                      <a:r>
                        <a:rPr lang="en-US" sz="1000">
                          <a:solidFill>
                            <a:srgbClr val="2C3E50"/>
                          </a:solidFill>
                          <a:latin typeface="Arial" pitchFamily="34" charset="0"/>
                          <a:cs typeface="Arial" pitchFamily="34" charset="0"/>
                        </a:rPr>
                        <a:t>Four Palms, Mechapa</a:t>
                      </a:r>
                    </a:p>
                  </a:txBody>
                  <a:tcPr marL="73152" marR="73152" marT="27432" marB="27432" anchor="ctr">
                    <a:solidFill>
                      <a:srgbClr val="F4EFDF"/>
                    </a:solidFill>
                  </a:tcPr>
                </a:tc>
                <a:tc>
                  <a:txBody>
                    <a:bodyPr/>
                    <a:lstStyle/>
                    <a:p>
                      <a:pPr algn="ctr"/>
                      <a:r>
                        <a:rPr lang="en-US" sz="1000">
                          <a:solidFill>
                            <a:srgbClr val="2C3E50"/>
                          </a:solidFill>
                          <a:latin typeface="Arial" pitchFamily="34" charset="0"/>
                          <a:cs typeface="Arial" pitchFamily="34" charset="0"/>
                        </a:rPr>
                        <a:t>½ mz · inland</a:t>
                      </a:r>
                    </a:p>
                  </a:txBody>
                  <a:tcPr marL="73152" marR="73152" marT="27432" marB="27432" anchor="ctr">
                    <a:solidFill>
                      <a:srgbClr val="F4EFDF"/>
                    </a:solidFill>
                  </a:tcPr>
                </a:tc>
                <a:tc>
                  <a:txBody>
                    <a:bodyPr/>
                    <a:lstStyle/>
                    <a:p>
                      <a:pPr algn="ctr"/>
                      <a:r>
                        <a:rPr lang="en-US" sz="1000">
                          <a:solidFill>
                            <a:srgbClr val="2C3E50"/>
                          </a:solidFill>
                          <a:latin typeface="Arial" pitchFamily="34" charset="0"/>
                          <a:cs typeface="Arial" pitchFamily="34" charset="0"/>
                        </a:rPr>
                        <a:t>$150,000</a:t>
                      </a:r>
                    </a:p>
                  </a:txBody>
                  <a:tcPr marL="73152" marR="73152" marT="27432" marB="27432" anchor="ctr">
                    <a:solidFill>
                      <a:srgbClr val="F4EFDF"/>
                    </a:solidFill>
                  </a:tcPr>
                </a:tc>
                <a:tc>
                  <a:txBody>
                    <a:bodyPr/>
                    <a:lstStyle/>
                    <a:p>
                      <a:pPr algn="l"/>
                      <a:r>
                        <a:rPr lang="en-US" sz="950" b="1">
                          <a:solidFill>
                            <a:srgbClr val="000080"/>
                          </a:solidFill>
                          <a:latin typeface="Arial" pitchFamily="34" charset="0"/>
                          <a:cs typeface="Arial" pitchFamily="34" charset="0"/>
                        </a:rPr>
                        <a:t>—</a:t>
                      </a:r>
                      <a:r>
                        <a:rPr lang="en-US" sz="850">
                          <a:solidFill>
                            <a:srgbClr val="2C3E50"/>
                          </a:solidFill>
                          <a:latin typeface="Arial" pitchFamily="34" charset="0"/>
                          <a:cs typeface="Arial" pitchFamily="34" charset="0"/>
                        </a:rPr>
                        <a:t> raw inland lot, no utilities yet</a:t>
                      </a:r>
                    </a:p>
                  </a:txBody>
                  <a:tcPr marL="73152" marR="73152" marT="27432" marB="27432" anchor="ctr">
                    <a:solidFill>
                      <a:srgbClr val="F4EFDF"/>
                    </a:solidFill>
                  </a:tcPr>
                </a:tc>
                <a:tc>
                  <a:txBody>
                    <a:bodyPr/>
                    <a:lstStyle/>
                    <a:p>
                      <a:pPr algn="ctr"/>
                      <a:r>
                        <a:rPr lang="en-US" sz="1050" b="1">
                          <a:solidFill>
                            <a:srgbClr val="FF7F50"/>
                          </a:solidFill>
                          <a:latin typeface="Arial" pitchFamily="34" charset="0"/>
                          <a:cs typeface="Arial" pitchFamily="34" charset="0"/>
                        </a:rPr>
                        <a:t>$150K</a:t>
                      </a:r>
                    </a:p>
                  </a:txBody>
                  <a:tcPr marL="73152" marR="73152" marT="27432" marB="27432" anchor="ctr">
                    <a:solidFill>
                      <a:srgbClr val="F4EFDF"/>
                    </a:solidFill>
                  </a:tcPr>
                </a:tc>
                <a:extLst>
                  <a:ext uri="{0D108BD9-81ED-4DB2-BD59-A6C34878D82A}">
                    <a16:rowId xmlns:a16="http://schemas.microsoft.com/office/drawing/2014/main" val="10003"/>
                  </a:ext>
                </a:extLst>
              </a:tr>
              <a:tr h="470000">
                <a:tc>
                  <a:txBody>
                    <a:bodyPr/>
                    <a:lstStyle/>
                    <a:p>
                      <a:pPr algn="l"/>
                      <a:r>
                        <a:rPr lang="en-US" sz="1050" b="1">
                          <a:solidFill>
                            <a:srgbClr val="000080"/>
                          </a:solidFill>
                          <a:latin typeface="Arial" pitchFamily="34" charset="0"/>
                          <a:cs typeface="Arial" pitchFamily="34" charset="0"/>
                        </a:rPr>
                        <a:t>Echos Surf Camp</a:t>
                      </a:r>
                    </a:p>
                  </a:txBody>
                  <a:tcPr marL="73152" marR="73152" marT="27432" marB="27432" anchor="ctr">
                    <a:solidFill>
                      <a:srgbClr val="FFFFFF"/>
                    </a:solidFill>
                  </a:tcPr>
                </a:tc>
                <a:tc>
                  <a:txBody>
                    <a:bodyPr/>
                    <a:lstStyle/>
                    <a:p>
                      <a:pPr algn="l"/>
                      <a:r>
                        <a:rPr lang="en-US" sz="1000">
                          <a:solidFill>
                            <a:srgbClr val="2C3E50"/>
                          </a:solidFill>
                          <a:latin typeface="Arial" pitchFamily="34" charset="0"/>
                          <a:cs typeface="Arial" pitchFamily="34" charset="0"/>
                        </a:rPr>
                        <a:t>Venecia (the point)</a:t>
                      </a:r>
                    </a:p>
                  </a:txBody>
                  <a:tcPr marL="73152" marR="73152" marT="27432" marB="27432" anchor="ctr">
                    <a:solidFill>
                      <a:srgbClr val="FFFFFF"/>
                    </a:solidFill>
                  </a:tcPr>
                </a:tc>
                <a:tc>
                  <a:txBody>
                    <a:bodyPr/>
                    <a:lstStyle/>
                    <a:p>
                      <a:pPr algn="ctr"/>
                      <a:r>
                        <a:rPr lang="en-US" sz="1000">
                          <a:solidFill>
                            <a:srgbClr val="2C3E50"/>
                          </a:solidFill>
                          <a:latin typeface="Arial" pitchFamily="34" charset="0"/>
                          <a:cs typeface="Arial" pitchFamily="34" charset="0"/>
                        </a:rPr>
                        <a:t>≈ 2 mz · oceanfront</a:t>
                      </a:r>
                    </a:p>
                  </a:txBody>
                  <a:tcPr marL="73152" marR="73152" marT="27432" marB="27432" anchor="ctr">
                    <a:solidFill>
                      <a:srgbClr val="FFFFFF"/>
                    </a:solidFill>
                  </a:tcPr>
                </a:tc>
                <a:tc>
                  <a:txBody>
                    <a:bodyPr/>
                    <a:lstStyle/>
                    <a:p>
                      <a:pPr algn="ctr"/>
                      <a:r>
                        <a:rPr lang="en-US" sz="1000">
                          <a:solidFill>
                            <a:srgbClr val="2C3E50"/>
                          </a:solidFill>
                          <a:latin typeface="Arial" pitchFamily="34" charset="0"/>
                          <a:cs typeface="Arial" pitchFamily="34" charset="0"/>
                        </a:rPr>
                        <a:t>$325,000 (2025)</a:t>
                      </a:r>
                    </a:p>
                  </a:txBody>
                  <a:tcPr marL="73152" marR="73152" marT="27432" marB="27432" anchor="ctr">
                    <a:solidFill>
                      <a:srgbClr val="FFFFFF"/>
                    </a:solidFill>
                  </a:tcPr>
                </a:tc>
                <a:tc>
                  <a:txBody>
                    <a:bodyPr/>
                    <a:lstStyle/>
                    <a:p>
                      <a:pPr algn="l"/>
                      <a:r>
                        <a:rPr lang="en-US" sz="950" b="1">
                          <a:solidFill>
                            <a:srgbClr val="000080"/>
                          </a:solidFill>
                          <a:latin typeface="Arial" pitchFamily="34" charset="0"/>
                          <a:cs typeface="Arial" pitchFamily="34" charset="0"/>
                        </a:rPr>
                        <a:t>≈ $100K+</a:t>
                      </a:r>
                      <a:r>
                        <a:rPr lang="en-US" sz="850">
                          <a:solidFill>
                            <a:srgbClr val="2C3E50"/>
                          </a:solidFill>
                          <a:latin typeface="Arial" pitchFamily="34" charset="0"/>
                          <a:cs typeface="Arial" pitchFamily="34" charset="0"/>
                        </a:rPr>
                        <a:t> — rancho kitchen &amp; social area, 2 units, rainwater tanks</a:t>
                      </a:r>
                    </a:p>
                  </a:txBody>
                  <a:tcPr marL="73152" marR="73152" marT="27432" marB="27432" anchor="ctr">
                    <a:solidFill>
                      <a:srgbClr val="FFFFFF"/>
                    </a:solidFill>
                  </a:tcPr>
                </a:tc>
                <a:tc>
                  <a:txBody>
                    <a:bodyPr/>
                    <a:lstStyle/>
                    <a:p>
                      <a:pPr algn="ctr"/>
                      <a:r>
                        <a:rPr lang="en-US" sz="1050" b="1" dirty="0">
                          <a:solidFill>
                            <a:srgbClr val="FF7F50"/>
                          </a:solidFill>
                          <a:latin typeface="Arial" pitchFamily="34" charset="0"/>
                          <a:cs typeface="Arial" pitchFamily="34" charset="0"/>
                        </a:rPr>
                        <a:t>≈ $425K</a:t>
                      </a:r>
                    </a:p>
                  </a:txBody>
                  <a:tcPr marL="73152" marR="73152" marT="27432" marB="27432" anchor="ctr">
                    <a:solidFill>
                      <a:srgbClr val="FFFFFF"/>
                    </a:solidFill>
                  </a:tcPr>
                </a:tc>
                <a:extLst>
                  <a:ext uri="{0D108BD9-81ED-4DB2-BD59-A6C34878D82A}">
                    <a16:rowId xmlns:a16="http://schemas.microsoft.com/office/drawing/2014/main" val="10004"/>
                  </a:ext>
                </a:extLst>
              </a:tr>
            </a:tbl>
          </a:graphicData>
        </a:graphic>
      </p:graphicFrame>
      <p:sp>
        <p:nvSpPr>
          <p:cNvPr id="40" name="ChartTitle"/>
          <p:cNvSpPr/>
          <p:nvPr/>
        </p:nvSpPr>
        <p:spPr>
          <a:xfrm>
            <a:off x="762000" y="3840000"/>
            <a:ext cx="7000000" cy="220000"/>
          </a:xfrm>
          <a:prstGeom prst="rect">
            <a:avLst/>
          </a:prstGeom>
          <a:noFill/>
          <a:ln/>
        </p:spPr>
        <p:txBody>
          <a:bodyPr vert="horz" wrap="square" lIns="0" tIns="0" rIns="0" bIns="0" rtlCol="0" anchor="ctr"/>
          <a:lstStyle/>
          <a:p>
            <a:pPr marL="0" indent="0" algn="l">
              <a:buNone/>
            </a:pPr>
            <a:r>
              <a:rPr lang="en-US" sz="1100" b="1" spc="40">
                <a:solidFill>
                  <a:srgbClr val="000080"/>
                </a:solidFill>
                <a:latin typeface="Arial" pitchFamily="34" charset="0"/>
                <a:cs typeface="Arial" pitchFamily="34" charset="0"/>
              </a:rPr>
              <a:t>TOTAL INVESTED PER PROPERTY (USD)</a:t>
            </a:r>
          </a:p>
        </p:txBody>
      </p:sp>
      <p:sp>
        <p:nvSpPr>
          <p:cNvPr id="41" name="ChartSub"/>
          <p:cNvSpPr/>
          <p:nvPr/>
        </p:nvSpPr>
        <p:spPr>
          <a:xfrm>
            <a:off x="762000" y="4060000"/>
            <a:ext cx="7000000" cy="170000"/>
          </a:xfrm>
          <a:prstGeom prst="rect">
            <a:avLst/>
          </a:prstGeom>
          <a:noFill/>
          <a:ln/>
        </p:spPr>
        <p:txBody>
          <a:bodyPr vert="horz" wrap="square" lIns="0" tIns="0" rIns="0" bIns="0" rtlCol="0" anchor="ctr"/>
          <a:lstStyle/>
          <a:p>
            <a:pPr marL="0" indent="0" algn="l">
              <a:buNone/>
            </a:pPr>
            <a:r>
              <a:rPr lang="en-US" sz="850" i="1">
                <a:solidFill>
                  <a:srgbClr val="2C3E50"/>
                </a:solidFill>
                <a:latin typeface="Arial" pitchFamily="34" charset="0"/>
                <a:cs typeface="Arial" pitchFamily="34" charset="0"/>
              </a:rPr>
              <a:t>Purchase price + owner capital upgrades · sorted by total commitment</a:t>
            </a:r>
          </a:p>
        </p:txBody>
      </p:sp>
      <p:sp>
        <p:nvSpPr>
          <p:cNvPr id="42" name="Axis"/>
          <p:cNvSpPr/>
          <p:nvPr/>
        </p:nvSpPr>
        <p:spPr>
          <a:xfrm>
            <a:off x="2400000" y="4250000"/>
            <a:ext cx="0" cy="1110000"/>
          </a:xfrm>
          <a:prstGeom prst="line">
            <a:avLst/>
          </a:prstGeom>
          <a:noFill/>
          <a:ln w="12700">
            <a:solidFill>
              <a:srgbClr val="000080">
                <a:alpha val="35000"/>
              </a:srgbClr>
            </a:solidFill>
            <a:prstDash val="solid"/>
          </a:ln>
        </p:spPr>
        <p:txBody>
          <a:bodyPr/>
          <a:lstStyle/>
          <a:p>
            <a:endParaRPr lang="en-US"/>
          </a:p>
        </p:txBody>
      </p:sp>
      <p:sp>
        <p:nvSpPr>
          <p:cNvPr id="43" name="Cat0"/>
          <p:cNvSpPr/>
          <p:nvPr/>
        </p:nvSpPr>
        <p:spPr>
          <a:xfrm>
            <a:off x="762000" y="4280000"/>
            <a:ext cx="1550000" cy="225000"/>
          </a:xfrm>
          <a:prstGeom prst="rect">
            <a:avLst/>
          </a:prstGeom>
          <a:noFill/>
          <a:ln/>
        </p:spPr>
        <p:txBody>
          <a:bodyPr vert="horz" wrap="square" lIns="0" tIns="0" rIns="0" bIns="0" rtlCol="0" anchor="ctr"/>
          <a:lstStyle/>
          <a:p>
            <a:pPr marL="0" indent="0" algn="r">
              <a:buNone/>
            </a:pPr>
            <a:r>
              <a:rPr lang="en-US" sz="950" dirty="0">
                <a:solidFill>
                  <a:srgbClr val="000080"/>
                </a:solidFill>
                <a:latin typeface="Arial" pitchFamily="34" charset="0"/>
                <a:cs typeface="Arial" pitchFamily="34" charset="0"/>
              </a:rPr>
              <a:t>W.</a:t>
            </a:r>
          </a:p>
        </p:txBody>
      </p:sp>
      <p:sp>
        <p:nvSpPr>
          <p:cNvPr id="44" name="Bar0"/>
          <p:cNvSpPr/>
          <p:nvPr/>
        </p:nvSpPr>
        <p:spPr>
          <a:xfrm>
            <a:off x="2400000" y="4280000"/>
            <a:ext cx="1958823" cy="225000"/>
          </a:xfrm>
          <a:prstGeom prst="rect">
            <a:avLst/>
          </a:prstGeom>
          <a:solidFill>
            <a:srgbClr val="000080"/>
          </a:solidFill>
          <a:ln/>
        </p:spPr>
        <p:txBody>
          <a:bodyPr/>
          <a:lstStyle/>
          <a:p>
            <a:endParaRPr lang="en-US"/>
          </a:p>
        </p:txBody>
      </p:sp>
      <p:sp>
        <p:nvSpPr>
          <p:cNvPr id="45" name="Val0"/>
          <p:cNvSpPr/>
          <p:nvPr/>
        </p:nvSpPr>
        <p:spPr>
          <a:xfrm>
            <a:off x="4403823" y="4280000"/>
            <a:ext cx="1000000" cy="225000"/>
          </a:xfrm>
          <a:prstGeom prst="rect">
            <a:avLst/>
          </a:prstGeom>
          <a:noFill/>
          <a:ln/>
        </p:spPr>
        <p:txBody>
          <a:bodyPr vert="horz" wrap="square" lIns="0" tIns="0" rIns="0" bIns="0" rtlCol="0" anchor="ctr"/>
          <a:lstStyle/>
          <a:p>
            <a:pPr marL="0" indent="0" algn="l">
              <a:buNone/>
            </a:pPr>
            <a:r>
              <a:rPr lang="en-US" sz="950" b="1">
                <a:solidFill>
                  <a:srgbClr val="2C3E50"/>
                </a:solidFill>
                <a:latin typeface="Arial" pitchFamily="34" charset="0"/>
                <a:cs typeface="Arial" pitchFamily="34" charset="0"/>
              </a:rPr>
              <a:t>$150K</a:t>
            </a:r>
          </a:p>
        </p:txBody>
      </p:sp>
      <p:sp>
        <p:nvSpPr>
          <p:cNvPr id="46" name="Cat1"/>
          <p:cNvSpPr/>
          <p:nvPr/>
        </p:nvSpPr>
        <p:spPr>
          <a:xfrm>
            <a:off x="762000" y="4565000"/>
            <a:ext cx="1550000" cy="225000"/>
          </a:xfrm>
          <a:prstGeom prst="rect">
            <a:avLst/>
          </a:prstGeom>
          <a:noFill/>
          <a:ln/>
        </p:spPr>
        <p:txBody>
          <a:bodyPr vert="horz" wrap="square" lIns="0" tIns="0" rIns="0" bIns="0" rtlCol="0" anchor="ctr"/>
          <a:lstStyle/>
          <a:p>
            <a:pPr marL="0" indent="0" algn="r">
              <a:buNone/>
            </a:pPr>
            <a:r>
              <a:rPr lang="en-US" sz="950" dirty="0">
                <a:solidFill>
                  <a:srgbClr val="000080"/>
                </a:solidFill>
                <a:latin typeface="Arial" pitchFamily="34" charset="0"/>
                <a:cs typeface="Arial" pitchFamily="34" charset="0"/>
              </a:rPr>
              <a:t>John</a:t>
            </a:r>
          </a:p>
        </p:txBody>
      </p:sp>
      <p:sp>
        <p:nvSpPr>
          <p:cNvPr id="47" name="Bar1"/>
          <p:cNvSpPr/>
          <p:nvPr/>
        </p:nvSpPr>
        <p:spPr>
          <a:xfrm>
            <a:off x="2400000" y="4565000"/>
            <a:ext cx="4244117" cy="225000"/>
          </a:xfrm>
          <a:prstGeom prst="rect">
            <a:avLst/>
          </a:prstGeom>
          <a:solidFill>
            <a:srgbClr val="000080"/>
          </a:solidFill>
          <a:ln/>
        </p:spPr>
        <p:txBody>
          <a:bodyPr/>
          <a:lstStyle/>
          <a:p>
            <a:endParaRPr lang="en-US"/>
          </a:p>
        </p:txBody>
      </p:sp>
      <p:sp>
        <p:nvSpPr>
          <p:cNvPr id="48" name="Val1"/>
          <p:cNvSpPr/>
          <p:nvPr/>
        </p:nvSpPr>
        <p:spPr>
          <a:xfrm>
            <a:off x="6689117" y="4565000"/>
            <a:ext cx="1000000" cy="225000"/>
          </a:xfrm>
          <a:prstGeom prst="rect">
            <a:avLst/>
          </a:prstGeom>
          <a:noFill/>
          <a:ln/>
        </p:spPr>
        <p:txBody>
          <a:bodyPr vert="horz" wrap="square" lIns="0" tIns="0" rIns="0" bIns="0" rtlCol="0" anchor="ctr"/>
          <a:lstStyle/>
          <a:p>
            <a:pPr marL="0" indent="0" algn="l">
              <a:buNone/>
            </a:pPr>
            <a:r>
              <a:rPr lang="en-US" sz="950" b="1">
                <a:solidFill>
                  <a:srgbClr val="2C3E50"/>
                </a:solidFill>
                <a:latin typeface="Arial" pitchFamily="34" charset="0"/>
                <a:cs typeface="Arial" pitchFamily="34" charset="0"/>
              </a:rPr>
              <a:t>$325K</a:t>
            </a:r>
          </a:p>
        </p:txBody>
      </p:sp>
      <p:sp>
        <p:nvSpPr>
          <p:cNvPr id="49" name="Cat2"/>
          <p:cNvSpPr/>
          <p:nvPr/>
        </p:nvSpPr>
        <p:spPr>
          <a:xfrm>
            <a:off x="762000" y="4850000"/>
            <a:ext cx="1550000" cy="225000"/>
          </a:xfrm>
          <a:prstGeom prst="rect">
            <a:avLst/>
          </a:prstGeom>
          <a:noFill/>
          <a:ln/>
        </p:spPr>
        <p:txBody>
          <a:bodyPr vert="horz" wrap="square" lIns="0" tIns="0" rIns="0" bIns="0" rtlCol="0" anchor="ctr"/>
          <a:lstStyle/>
          <a:p>
            <a:pPr marL="0" indent="0" algn="r">
              <a:buNone/>
            </a:pPr>
            <a:r>
              <a:rPr lang="en-US" sz="950" dirty="0">
                <a:solidFill>
                  <a:srgbClr val="000080"/>
                </a:solidFill>
                <a:latin typeface="Arial" pitchFamily="34" charset="0"/>
                <a:cs typeface="Arial" pitchFamily="34" charset="0"/>
              </a:rPr>
              <a:t>M.</a:t>
            </a:r>
          </a:p>
        </p:txBody>
      </p:sp>
      <p:sp>
        <p:nvSpPr>
          <p:cNvPr id="50" name="Bar2"/>
          <p:cNvSpPr/>
          <p:nvPr/>
        </p:nvSpPr>
        <p:spPr>
          <a:xfrm>
            <a:off x="2400000" y="4850000"/>
            <a:ext cx="4897058" cy="225000"/>
          </a:xfrm>
          <a:prstGeom prst="rect">
            <a:avLst/>
          </a:prstGeom>
          <a:solidFill>
            <a:srgbClr val="000080"/>
          </a:solidFill>
          <a:ln/>
        </p:spPr>
        <p:txBody>
          <a:bodyPr/>
          <a:lstStyle/>
          <a:p>
            <a:endParaRPr lang="en-US"/>
          </a:p>
        </p:txBody>
      </p:sp>
      <p:sp>
        <p:nvSpPr>
          <p:cNvPr id="51" name="Val2"/>
          <p:cNvSpPr/>
          <p:nvPr/>
        </p:nvSpPr>
        <p:spPr>
          <a:xfrm>
            <a:off x="7342058" y="4850000"/>
            <a:ext cx="1000000" cy="225000"/>
          </a:xfrm>
          <a:prstGeom prst="rect">
            <a:avLst/>
          </a:prstGeom>
          <a:noFill/>
          <a:ln/>
        </p:spPr>
        <p:txBody>
          <a:bodyPr vert="horz" wrap="square" lIns="0" tIns="0" rIns="0" bIns="0" rtlCol="0" anchor="ctr"/>
          <a:lstStyle/>
          <a:p>
            <a:pPr marL="0" indent="0" algn="l">
              <a:buNone/>
            </a:pPr>
            <a:r>
              <a:rPr lang="en-US" sz="950" b="1">
                <a:solidFill>
                  <a:srgbClr val="2C3E50"/>
                </a:solidFill>
                <a:latin typeface="Arial" pitchFamily="34" charset="0"/>
                <a:cs typeface="Arial" pitchFamily="34" charset="0"/>
              </a:rPr>
              <a:t>$375K</a:t>
            </a:r>
          </a:p>
        </p:txBody>
      </p:sp>
      <p:sp>
        <p:nvSpPr>
          <p:cNvPr id="52" name="Cat3"/>
          <p:cNvSpPr/>
          <p:nvPr/>
        </p:nvSpPr>
        <p:spPr>
          <a:xfrm>
            <a:off x="762000" y="5135000"/>
            <a:ext cx="1550000" cy="225000"/>
          </a:xfrm>
          <a:prstGeom prst="rect">
            <a:avLst/>
          </a:prstGeom>
          <a:noFill/>
          <a:ln/>
        </p:spPr>
        <p:txBody>
          <a:bodyPr vert="horz" wrap="square" lIns="0" tIns="0" rIns="0" bIns="0" rtlCol="0" anchor="ctr"/>
          <a:lstStyle/>
          <a:p>
            <a:pPr marL="0" indent="0" algn="r">
              <a:buNone/>
            </a:pPr>
            <a:r>
              <a:rPr lang="en-US" sz="950" b="1">
                <a:solidFill>
                  <a:srgbClr val="FF7F50"/>
                </a:solidFill>
                <a:latin typeface="Arial" pitchFamily="34" charset="0"/>
                <a:cs typeface="Arial" pitchFamily="34" charset="0"/>
              </a:rPr>
              <a:t>Echos Surf Camp</a:t>
            </a:r>
          </a:p>
        </p:txBody>
      </p:sp>
      <p:sp>
        <p:nvSpPr>
          <p:cNvPr id="53" name="Bar3"/>
          <p:cNvSpPr/>
          <p:nvPr/>
        </p:nvSpPr>
        <p:spPr>
          <a:xfrm>
            <a:off x="2400000" y="5135000"/>
            <a:ext cx="5550000" cy="225000"/>
          </a:xfrm>
          <a:prstGeom prst="rect">
            <a:avLst/>
          </a:prstGeom>
          <a:solidFill>
            <a:srgbClr val="FF7F50"/>
          </a:solidFill>
          <a:ln/>
        </p:spPr>
        <p:txBody>
          <a:bodyPr/>
          <a:lstStyle/>
          <a:p>
            <a:endParaRPr lang="en-US"/>
          </a:p>
        </p:txBody>
      </p:sp>
      <p:sp>
        <p:nvSpPr>
          <p:cNvPr id="54" name="Val3"/>
          <p:cNvSpPr/>
          <p:nvPr/>
        </p:nvSpPr>
        <p:spPr>
          <a:xfrm>
            <a:off x="7995000" y="5135000"/>
            <a:ext cx="1000000" cy="225000"/>
          </a:xfrm>
          <a:prstGeom prst="rect">
            <a:avLst/>
          </a:prstGeom>
          <a:noFill/>
          <a:ln/>
        </p:spPr>
        <p:txBody>
          <a:bodyPr vert="horz" wrap="square" lIns="0" tIns="0" rIns="0" bIns="0" rtlCol="0" anchor="ctr"/>
          <a:lstStyle/>
          <a:p>
            <a:pPr marL="0" indent="0" algn="l">
              <a:buNone/>
            </a:pPr>
            <a:r>
              <a:rPr lang="en-US" sz="950" b="1">
                <a:solidFill>
                  <a:srgbClr val="FF7F50"/>
                </a:solidFill>
                <a:latin typeface="Arial" pitchFamily="34" charset="0"/>
                <a:cs typeface="Arial" pitchFamily="34" charset="0"/>
              </a:rPr>
              <a:t>$425K</a:t>
            </a:r>
          </a:p>
        </p:txBody>
      </p:sp>
      <p:sp>
        <p:nvSpPr>
          <p:cNvPr id="30" name="Takeaway Box"/>
          <p:cNvSpPr/>
          <p:nvPr/>
        </p:nvSpPr>
        <p:spPr>
          <a:xfrm>
            <a:off x="762000" y="5460000"/>
            <a:ext cx="10668000" cy="820000"/>
          </a:xfrm>
          <a:prstGeom prst="rect">
            <a:avLst/>
          </a:prstGeom>
          <a:solidFill>
            <a:srgbClr val="000000">
              <a:alpha val="4000"/>
            </a:srgbClr>
          </a:solidFill>
          <a:ln/>
        </p:spPr>
        <p:txBody>
          <a:bodyPr vert="horz" wrap="square" lIns="146304" tIns="36576" rIns="91440" bIns="36576" rtlCol="0" anchor="ctr"/>
          <a:lstStyle/>
          <a:p>
            <a:pPr marL="0" indent="0" algn="l">
              <a:buNone/>
            </a:pPr>
            <a:r>
              <a:rPr lang="en-US" sz="1100" b="1">
                <a:solidFill>
                  <a:srgbClr val="000080"/>
                </a:solidFill>
                <a:latin typeface="Arial" pitchFamily="34" charset="0"/>
                <a:cs typeface="Arial" pitchFamily="34" charset="0"/>
              </a:rPr>
              <a:t>All concession, not titled: </a:t>
            </a:r>
            <a:r>
              <a:rPr lang="en-US" sz="1100">
                <a:solidFill>
                  <a:srgbClr val="2C3E50"/>
                </a:solidFill>
                <a:latin typeface="Arial" pitchFamily="34" charset="0"/>
                <a:cs typeface="Arial" pitchFamily="34" charset="0"/>
              </a:rPr>
              <a:t>Unlike Redwood Beach Resort's titled parcel, all four are government concession (leased) land, not titled — yet between 2021 and 2025 private buyers still paid growing sums and reinvested heavily along the 27 km of beach at Mechapa and Venecia, pushing total commitments from $150,000 toward $425,000 per property and signaling strong, accelerating interest in the area.</a:t>
            </a:r>
          </a:p>
        </p:txBody>
      </p:sp>
      <p:sp>
        <p:nvSpPr>
          <p:cNvPr id="31" name="Takeaway Accent"/>
          <p:cNvSpPr/>
          <p:nvPr/>
        </p:nvSpPr>
        <p:spPr>
          <a:xfrm>
            <a:off x="762000" y="5460000"/>
            <a:ext cx="0" cy="820000"/>
          </a:xfrm>
          <a:prstGeom prst="line">
            <a:avLst/>
          </a:prstGeom>
          <a:noFill/>
          <a:ln w="38100">
            <a:solidFill>
              <a:srgbClr val="FF7F50"/>
            </a:solidFill>
            <a:prstDash val="solid"/>
          </a:ln>
        </p:spPr>
        <p:txBody>
          <a:bodyPr/>
          <a:lstStyle/>
          <a:p>
            <a:endParaRPr lang="en-US"/>
          </a:p>
        </p:txBody>
      </p:sp>
      <p:sp>
        <p:nvSpPr>
          <p:cNvPr id="32" name="Source"/>
          <p:cNvSpPr/>
          <p:nvPr/>
        </p:nvSpPr>
        <p:spPr>
          <a:xfrm>
            <a:off x="762000" y="6440000"/>
            <a:ext cx="10668000" cy="320000"/>
          </a:xfrm>
          <a:prstGeom prst="rect">
            <a:avLst/>
          </a:prstGeom>
          <a:noFill/>
          <a:ln/>
        </p:spPr>
        <p:txBody>
          <a:bodyPr vert="horz" wrap="square" lIns="0" tIns="0" rIns="0" bIns="0" rtlCol="0" anchor="t"/>
          <a:lstStyle/>
          <a:p>
            <a:pPr marL="0" indent="0" algn="l">
              <a:buNone/>
            </a:pPr>
            <a:r>
              <a:rPr lang="en-US" sz="800" i="1">
                <a:solidFill>
                  <a:srgbClr val="000080">
                    <a:alpha val="55000"/>
                  </a:srgbClr>
                </a:solidFill>
                <a:latin typeface="Arial" pitchFamily="34" charset="0"/>
                <a:cs typeface="Arial" pitchFamily="34" charset="0"/>
              </a:rPr>
              <a:t>Source: Direct local knowledge of private, off-market transactions — no public listing data available. Echos Surf Camp was formerly Jeanine &amp; Slim's house. Purchase years and upgrade figures are owner-reported estimates and approximate.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BF0"/>
        </a:solidFill>
        <a:effectLst/>
      </p:bgPr>
    </p:bg>
    <p:spTree>
      <p:nvGrpSpPr>
        <p:cNvPr id="1" name=""/>
        <p:cNvGrpSpPr/>
        <p:nvPr/>
      </p:nvGrpSpPr>
      <p:grpSpPr>
        <a:xfrm>
          <a:off x="0" y="0"/>
          <a:ext cx="0" cy="0"/>
          <a:chOff x="0" y="0"/>
          <a:chExt cx="0" cy="0"/>
        </a:xfrm>
      </p:grpSpPr>
      <p:sp>
        <p:nvSpPr>
          <p:cNvPr id="2" name="Title"/>
          <p:cNvSpPr/>
          <p:nvPr/>
        </p:nvSpPr>
        <p:spPr>
          <a:xfrm>
            <a:off x="762000" y="431800"/>
            <a:ext cx="11000232" cy="530352"/>
          </a:xfrm>
          <a:prstGeom prst="rect">
            <a:avLst/>
          </a:prstGeom>
          <a:noFill/>
          <a:ln/>
        </p:spPr>
        <p:txBody>
          <a:bodyPr vert="horz" wrap="none" lIns="0" tIns="0" rIns="0" bIns="0" rtlCol="0" anchor="t">
            <a:normAutofit fontScale="92500"/>
          </a:bodyPr>
          <a:lstStyle/>
          <a:p>
            <a:pPr marL="0" indent="0" algn="l">
              <a:lnSpc>
                <a:spcPts val="4320"/>
              </a:lnSpc>
              <a:buNone/>
            </a:pPr>
            <a:r>
              <a:rPr lang="en-US" sz="3600" b="1">
                <a:gradFill rotWithShape="1">
                  <a:gsLst>
                    <a:gs pos="0">
                      <a:srgbClr val="000080"/>
                    </a:gs>
                    <a:gs pos="100000">
                      <a:srgbClr val="2C3E50"/>
                    </a:gs>
                  </a:gsLst>
                  <a:lin ang="5400000" scaled="0"/>
                </a:gradFill>
                <a:latin typeface="Liberation Serif" pitchFamily="34" charset="0"/>
                <a:ea typeface="Liberation Serif" pitchFamily="34" charset="-122"/>
                <a:cs typeface="Liberation Serif" pitchFamily="34" charset="-120"/>
              </a:rPr>
              <a:t>Property Locations</a:t>
            </a:r>
            <a:endParaRPr lang="en-US" sz="3600"/>
          </a:p>
        </p:txBody>
      </p:sp>
      <p:sp>
        <p:nvSpPr>
          <p:cNvPr id="3" name="Subtitle"/>
          <p:cNvSpPr/>
          <p:nvPr/>
        </p:nvSpPr>
        <p:spPr>
          <a:xfrm>
            <a:off x="762000" y="1130000"/>
            <a:ext cx="10668000" cy="300000"/>
          </a:xfrm>
          <a:prstGeom prst="rect">
            <a:avLst/>
          </a:prstGeom>
          <a:noFill/>
          <a:ln/>
        </p:spPr>
        <p:txBody>
          <a:bodyPr vert="horz" wrap="square" lIns="0" tIns="0" rIns="0" bIns="0" rtlCol="0" anchor="t"/>
          <a:lstStyle/>
          <a:p>
            <a:pPr marL="0" indent="0" algn="l">
              <a:buNone/>
            </a:pPr>
            <a:r>
              <a:rPr lang="en-US" sz="1300">
                <a:solidFill>
                  <a:srgbClr val="2C3E50"/>
                </a:solidFill>
                <a:latin typeface="Arial" pitchFamily="34" charset="0"/>
                <a:cs typeface="Arial" pitchFamily="34" charset="0"/>
              </a:rPr>
              <a:t>Where the four recent private purchases sit along the Beaches of </a:t>
            </a:r>
            <a:r>
              <a:rPr lang="en-US" sz="1300" err="1">
                <a:solidFill>
                  <a:srgbClr val="2C3E50"/>
                </a:solidFill>
                <a:latin typeface="Arial" pitchFamily="34" charset="0"/>
                <a:cs typeface="Arial" pitchFamily="34" charset="0"/>
              </a:rPr>
              <a:t>Mechapa</a:t>
            </a:r>
            <a:r>
              <a:rPr lang="en-US" sz="1300">
                <a:solidFill>
                  <a:srgbClr val="2C3E50"/>
                </a:solidFill>
                <a:latin typeface="Arial" pitchFamily="34" charset="0"/>
                <a:cs typeface="Arial" pitchFamily="34" charset="0"/>
              </a:rPr>
              <a:t> &amp; Venecia (27 km of Pacific coastline)</a:t>
            </a:r>
          </a:p>
        </p:txBody>
      </p:sp>
      <p:sp>
        <p:nvSpPr>
          <p:cNvPr id="21" name="Map Caption"/>
          <p:cNvSpPr/>
          <p:nvPr/>
        </p:nvSpPr>
        <p:spPr>
          <a:xfrm>
            <a:off x="762000" y="6280000"/>
            <a:ext cx="4645367" cy="280000"/>
          </a:xfrm>
          <a:prstGeom prst="rect">
            <a:avLst/>
          </a:prstGeom>
          <a:noFill/>
          <a:ln/>
        </p:spPr>
        <p:txBody>
          <a:bodyPr vert="horz" wrap="square" lIns="0" tIns="0" rIns="0" bIns="0" rtlCol="0" anchor="t"/>
          <a:lstStyle/>
          <a:p>
            <a:pPr marL="0" indent="0" algn="ctr">
              <a:buNone/>
            </a:pPr>
            <a:r>
              <a:rPr lang="en-US" sz="850" i="1">
                <a:solidFill>
                  <a:srgbClr val="000080">
                    <a:alpha val="65000"/>
                  </a:srgbClr>
                </a:solidFill>
                <a:latin typeface="Arial" pitchFamily="34" charset="0"/>
                <a:cs typeface="Arial" pitchFamily="34" charset="0"/>
              </a:rPr>
              <a:t>The Beaches of Mechapa &amp; Venecia — 27 km of Pacific coastline</a:t>
            </a:r>
          </a:p>
        </p:txBody>
      </p:sp>
      <p:sp>
        <p:nvSpPr>
          <p:cNvPr id="30" name="Panel Card"/>
          <p:cNvSpPr/>
          <p:nvPr/>
        </p:nvSpPr>
        <p:spPr>
          <a:xfrm>
            <a:off x="5950000" y="1620000"/>
            <a:ext cx="5480000" cy="4600000"/>
          </a:xfrm>
          <a:prstGeom prst="roundRect">
            <a:avLst>
              <a:gd name="adj" fmla="val 3500"/>
            </a:avLst>
          </a:prstGeom>
          <a:solidFill>
            <a:srgbClr val="F4EFDF">
              <a:alpha val="55000"/>
            </a:srgbClr>
          </a:solidFill>
          <a:ln w="9525">
            <a:solidFill>
              <a:srgbClr val="000080">
                <a:alpha val="25000"/>
              </a:srgbClr>
            </a:solidFill>
          </a:ln>
        </p:spPr>
        <p:txBody>
          <a:bodyPr/>
          <a:lstStyle/>
          <a:p>
            <a:endParaRPr lang="en-US"/>
          </a:p>
        </p:txBody>
      </p:sp>
      <p:sp>
        <p:nvSpPr>
          <p:cNvPr id="31" name="Panel Heading"/>
          <p:cNvSpPr/>
          <p:nvPr/>
        </p:nvSpPr>
        <p:spPr>
          <a:xfrm>
            <a:off x="6230000" y="1880000"/>
            <a:ext cx="4920000" cy="330000"/>
          </a:xfrm>
          <a:prstGeom prst="rect">
            <a:avLst/>
          </a:prstGeom>
          <a:noFill/>
          <a:ln/>
        </p:spPr>
        <p:txBody>
          <a:bodyPr vert="horz" wrap="square" lIns="0" tIns="0" rIns="0" bIns="0" rtlCol="0" anchor="t"/>
          <a:lstStyle/>
          <a:p>
            <a:pPr marL="0" indent="0" algn="l">
              <a:buNone/>
            </a:pPr>
            <a:r>
              <a:rPr lang="en-US" sz="1300" b="1" spc="30">
                <a:solidFill>
                  <a:srgbClr val="000080"/>
                </a:solidFill>
                <a:latin typeface="Arial" pitchFamily="34" charset="0"/>
                <a:cs typeface="Arial" pitchFamily="34" charset="0"/>
              </a:rPr>
              <a:t>THE FOUR PRIVATE PURCHASES</a:t>
            </a:r>
          </a:p>
        </p:txBody>
      </p:sp>
      <p:sp>
        <p:nvSpPr>
          <p:cNvPr id="32" name="Heading Accent"/>
          <p:cNvSpPr/>
          <p:nvPr/>
        </p:nvSpPr>
        <p:spPr>
          <a:xfrm>
            <a:off x="6230000" y="2230000"/>
            <a:ext cx="700000" cy="0"/>
          </a:xfrm>
          <a:prstGeom prst="line">
            <a:avLst/>
          </a:prstGeom>
          <a:noFill/>
          <a:ln w="38100">
            <a:solidFill>
              <a:srgbClr val="FF7F50"/>
            </a:solidFill>
            <a:prstDash val="solid"/>
          </a:ln>
        </p:spPr>
        <p:txBody>
          <a:bodyPr/>
          <a:lstStyle/>
          <a:p>
            <a:endParaRPr lang="en-US"/>
          </a:p>
        </p:txBody>
      </p:sp>
      <p:sp>
        <p:nvSpPr>
          <p:cNvPr id="41" name="Entry0"/>
          <p:cNvSpPr/>
          <p:nvPr/>
        </p:nvSpPr>
        <p:spPr>
          <a:xfrm>
            <a:off x="6520000" y="2520000"/>
            <a:ext cx="4630000" cy="600000"/>
          </a:xfrm>
          <a:prstGeom prst="rect">
            <a:avLst/>
          </a:prstGeom>
          <a:noFill/>
          <a:ln/>
        </p:spPr>
        <p:txBody>
          <a:bodyPr vert="horz" wrap="square" lIns="0" tIns="0" rIns="0" bIns="0" rtlCol="0" anchor="t"/>
          <a:lstStyle/>
          <a:p>
            <a:pPr marL="0" indent="0" algn="l">
              <a:buNone/>
            </a:pPr>
            <a:r>
              <a:rPr lang="en-US" sz="1200" b="1">
                <a:solidFill>
                  <a:srgbClr val="000080"/>
                </a:solidFill>
                <a:latin typeface="Arial" pitchFamily="34" charset="0"/>
                <a:cs typeface="Arial" pitchFamily="34" charset="0"/>
              </a:rPr>
              <a:t>John &amp; Leah</a:t>
            </a:r>
          </a:p>
          <a:p>
            <a:pPr marL="0" indent="0" algn="l">
              <a:buNone/>
            </a:pPr>
            <a:r>
              <a:rPr lang="en-US" sz="1000">
                <a:solidFill>
                  <a:srgbClr val="2C3E50"/>
                </a:solidFill>
                <a:latin typeface="Arial" pitchFamily="34" charset="0"/>
                <a:cs typeface="Arial" pitchFamily="34" charset="0"/>
              </a:rPr>
              <a:t>Cocoparadiso, Mechapa</a:t>
            </a:r>
          </a:p>
        </p:txBody>
      </p:sp>
      <p:sp>
        <p:nvSpPr>
          <p:cNvPr id="42" name="Marker1"/>
          <p:cNvSpPr/>
          <p:nvPr/>
        </p:nvSpPr>
        <p:spPr>
          <a:xfrm>
            <a:off x="6230000" y="3260000"/>
            <a:ext cx="150000" cy="150000"/>
          </a:xfrm>
          <a:prstGeom prst="rect">
            <a:avLst/>
          </a:prstGeom>
          <a:solidFill>
            <a:srgbClr val="000080"/>
          </a:solidFill>
          <a:ln/>
        </p:spPr>
        <p:txBody>
          <a:bodyPr/>
          <a:lstStyle/>
          <a:p>
            <a:endParaRPr lang="en-US"/>
          </a:p>
        </p:txBody>
      </p:sp>
      <p:sp>
        <p:nvSpPr>
          <p:cNvPr id="43" name="Entry1"/>
          <p:cNvSpPr/>
          <p:nvPr/>
        </p:nvSpPr>
        <p:spPr>
          <a:xfrm>
            <a:off x="6520000" y="3220000"/>
            <a:ext cx="4630000" cy="600000"/>
          </a:xfrm>
          <a:prstGeom prst="rect">
            <a:avLst/>
          </a:prstGeom>
          <a:noFill/>
          <a:ln/>
        </p:spPr>
        <p:txBody>
          <a:bodyPr vert="horz" wrap="square" lIns="0" tIns="0" rIns="0" bIns="0" rtlCol="0" anchor="t"/>
          <a:lstStyle/>
          <a:p>
            <a:pPr marL="0" indent="0" algn="l">
              <a:buNone/>
            </a:pPr>
            <a:r>
              <a:rPr lang="en-US" sz="1200" b="1">
                <a:solidFill>
                  <a:srgbClr val="000080"/>
                </a:solidFill>
                <a:latin typeface="Arial" pitchFamily="34" charset="0"/>
                <a:cs typeface="Arial" pitchFamily="34" charset="0"/>
              </a:rPr>
              <a:t>Mike P.</a:t>
            </a:r>
          </a:p>
          <a:p>
            <a:pPr marL="0" indent="0" algn="l">
              <a:buNone/>
            </a:pPr>
            <a:r>
              <a:rPr lang="en-US" sz="1000">
                <a:solidFill>
                  <a:srgbClr val="2C3E50"/>
                </a:solidFill>
                <a:latin typeface="Arial" pitchFamily="34" charset="0"/>
                <a:cs typeface="Arial" pitchFamily="34" charset="0"/>
              </a:rPr>
              <a:t>Four Palms, Venecia</a:t>
            </a:r>
          </a:p>
        </p:txBody>
      </p:sp>
      <p:sp>
        <p:nvSpPr>
          <p:cNvPr id="45" name="Entry2"/>
          <p:cNvSpPr/>
          <p:nvPr/>
        </p:nvSpPr>
        <p:spPr>
          <a:xfrm>
            <a:off x="6520000" y="3920000"/>
            <a:ext cx="4630000" cy="600000"/>
          </a:xfrm>
          <a:prstGeom prst="rect">
            <a:avLst/>
          </a:prstGeom>
          <a:noFill/>
          <a:ln/>
        </p:spPr>
        <p:txBody>
          <a:bodyPr vert="horz" wrap="square" lIns="0" tIns="0" rIns="0" bIns="0" rtlCol="0" anchor="t"/>
          <a:lstStyle/>
          <a:p>
            <a:pPr marL="0" indent="0" algn="l">
              <a:buNone/>
            </a:pPr>
            <a:r>
              <a:rPr lang="en-US" sz="1200" b="1">
                <a:solidFill>
                  <a:srgbClr val="000080"/>
                </a:solidFill>
                <a:latin typeface="Arial" pitchFamily="34" charset="0"/>
                <a:cs typeface="Arial" pitchFamily="34" charset="0"/>
              </a:rPr>
              <a:t>Warren</a:t>
            </a:r>
          </a:p>
          <a:p>
            <a:pPr marL="0" indent="0" algn="l">
              <a:buNone/>
            </a:pPr>
            <a:r>
              <a:rPr lang="en-US" sz="1000">
                <a:solidFill>
                  <a:srgbClr val="2C3E50"/>
                </a:solidFill>
                <a:latin typeface="Arial" pitchFamily="34" charset="0"/>
                <a:cs typeface="Arial" pitchFamily="34" charset="0"/>
              </a:rPr>
              <a:t>Four Palms, Venecia · inland</a:t>
            </a:r>
          </a:p>
        </p:txBody>
      </p:sp>
      <p:sp>
        <p:nvSpPr>
          <p:cNvPr id="46" name="Marker3"/>
          <p:cNvSpPr/>
          <p:nvPr/>
        </p:nvSpPr>
        <p:spPr>
          <a:xfrm>
            <a:off x="6230000" y="4660000"/>
            <a:ext cx="150000" cy="150000"/>
          </a:xfrm>
          <a:prstGeom prst="rect">
            <a:avLst/>
          </a:prstGeom>
          <a:solidFill>
            <a:srgbClr val="FF7F50"/>
          </a:solidFill>
          <a:ln/>
        </p:spPr>
        <p:txBody>
          <a:bodyPr/>
          <a:lstStyle/>
          <a:p>
            <a:endParaRPr lang="en-US"/>
          </a:p>
        </p:txBody>
      </p:sp>
      <p:sp>
        <p:nvSpPr>
          <p:cNvPr id="47" name="Entry3"/>
          <p:cNvSpPr/>
          <p:nvPr/>
        </p:nvSpPr>
        <p:spPr>
          <a:xfrm>
            <a:off x="6520000" y="4620000"/>
            <a:ext cx="4630000" cy="600000"/>
          </a:xfrm>
          <a:prstGeom prst="rect">
            <a:avLst/>
          </a:prstGeom>
          <a:noFill/>
          <a:ln/>
        </p:spPr>
        <p:txBody>
          <a:bodyPr vert="horz" wrap="square" lIns="0" tIns="0" rIns="0" bIns="0" rtlCol="0" anchor="t"/>
          <a:lstStyle/>
          <a:p>
            <a:pPr marL="0" indent="0" algn="l">
              <a:buNone/>
            </a:pPr>
            <a:r>
              <a:rPr lang="en-US" sz="1200" b="1">
                <a:solidFill>
                  <a:srgbClr val="000080"/>
                </a:solidFill>
                <a:latin typeface="Arial" pitchFamily="34" charset="0"/>
                <a:cs typeface="Arial" pitchFamily="34" charset="0"/>
              </a:rPr>
              <a:t>Echos Surf Camp</a:t>
            </a:r>
          </a:p>
          <a:p>
            <a:pPr marL="0" indent="0" algn="l">
              <a:buNone/>
            </a:pPr>
            <a:r>
              <a:rPr lang="en-US" sz="1000">
                <a:solidFill>
                  <a:srgbClr val="2C3E50"/>
                </a:solidFill>
                <a:latin typeface="Arial" pitchFamily="34" charset="0"/>
                <a:cs typeface="Arial" pitchFamily="34" charset="0"/>
              </a:rPr>
              <a:t>Venecia (the point) · oceanfront</a:t>
            </a:r>
          </a:p>
        </p:txBody>
      </p:sp>
      <p:sp>
        <p:nvSpPr>
          <p:cNvPr id="60" name="Panel Note"/>
          <p:cNvSpPr/>
          <p:nvPr/>
        </p:nvSpPr>
        <p:spPr>
          <a:xfrm>
            <a:off x="6230000" y="5430000"/>
            <a:ext cx="4920000" cy="700000"/>
          </a:xfrm>
          <a:prstGeom prst="rect">
            <a:avLst/>
          </a:prstGeom>
          <a:noFill/>
          <a:ln/>
        </p:spPr>
        <p:txBody>
          <a:bodyPr vert="horz" wrap="square" lIns="0" tIns="0" rIns="0" bIns="0" rtlCol="0" anchor="t"/>
          <a:lstStyle/>
          <a:p>
            <a:pPr marL="0" indent="0" algn="l">
              <a:buNone/>
            </a:pPr>
            <a:r>
              <a:rPr lang="en-US" sz="1000" b="1">
                <a:solidFill>
                  <a:srgbClr val="FF7F50"/>
                </a:solidFill>
                <a:latin typeface="Arial" pitchFamily="34" charset="0"/>
                <a:cs typeface="Arial" pitchFamily="34" charset="0"/>
              </a:rPr>
              <a:t>All concession, not titled. </a:t>
            </a:r>
            <a:r>
              <a:rPr lang="en-US" sz="1000">
                <a:solidFill>
                  <a:srgbClr val="2C3E50"/>
                </a:solidFill>
                <a:latin typeface="Arial" pitchFamily="34" charset="0"/>
                <a:cs typeface="Arial" pitchFamily="34" charset="0"/>
              </a:rPr>
              <a:t>All four sit along the same 27 km stretch of beach at Mechapa and Venecia — and all are government concession (leased) land, unlike Redwood Beach Resort's titled parcel.</a:t>
            </a:r>
          </a:p>
        </p:txBody>
      </p:sp>
      <p:sp>
        <p:nvSpPr>
          <p:cNvPr id="9" name="Subtitle">
            <a:extLst>
              <a:ext uri="{FF2B5EF4-FFF2-40B4-BE49-F238E27FC236}">
                <a16:creationId xmlns:a16="http://schemas.microsoft.com/office/drawing/2014/main" id="{5BDB3549-C816-8317-57EA-50F526904F38}"/>
              </a:ext>
            </a:extLst>
          </p:cNvPr>
          <p:cNvSpPr/>
          <p:nvPr/>
        </p:nvSpPr>
        <p:spPr>
          <a:xfrm>
            <a:off x="3573165" y="1470828"/>
            <a:ext cx="420414" cy="262642"/>
          </a:xfrm>
          <a:prstGeom prst="rect">
            <a:avLst/>
          </a:prstGeom>
          <a:noFill/>
          <a:ln/>
        </p:spPr>
        <p:txBody>
          <a:bodyPr vert="horz" wrap="square" lIns="0" tIns="0" rIns="0" bIns="0" rtlCol="0" anchor="t"/>
          <a:lstStyle/>
          <a:p>
            <a:pPr marL="0" indent="0" algn="l">
              <a:buNone/>
            </a:pPr>
            <a:r>
              <a:rPr lang="en-US" sz="1300">
                <a:solidFill>
                  <a:srgbClr val="2C3E50"/>
                </a:solidFill>
                <a:latin typeface="Arial" pitchFamily="34" charset="0"/>
                <a:cs typeface="Arial" pitchFamily="34" charset="0"/>
              </a:rPr>
              <a:t> RBR</a:t>
            </a:r>
          </a:p>
        </p:txBody>
      </p:sp>
      <p:sp>
        <p:nvSpPr>
          <p:cNvPr id="10" name="Oval 9">
            <a:extLst>
              <a:ext uri="{FF2B5EF4-FFF2-40B4-BE49-F238E27FC236}">
                <a16:creationId xmlns:a16="http://schemas.microsoft.com/office/drawing/2014/main" id="{AE745238-9A5B-A586-D21A-D667ED899F96}"/>
              </a:ext>
            </a:extLst>
          </p:cNvPr>
          <p:cNvSpPr/>
          <p:nvPr/>
        </p:nvSpPr>
        <p:spPr>
          <a:xfrm>
            <a:off x="6205737" y="2658841"/>
            <a:ext cx="150000" cy="150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F749229-B830-9201-0E8C-E1413477002B}"/>
              </a:ext>
            </a:extLst>
          </p:cNvPr>
          <p:cNvSpPr/>
          <p:nvPr/>
        </p:nvSpPr>
        <p:spPr>
          <a:xfrm>
            <a:off x="3254974" y="3845000"/>
            <a:ext cx="150000" cy="150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C581BA7-493F-5939-6D7C-D6F0FAADEA2C}"/>
              </a:ext>
            </a:extLst>
          </p:cNvPr>
          <p:cNvSpPr/>
          <p:nvPr/>
        </p:nvSpPr>
        <p:spPr>
          <a:xfrm>
            <a:off x="2753247" y="1596617"/>
            <a:ext cx="150000" cy="150000"/>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55566B4-B674-7068-18CD-839868771139}"/>
              </a:ext>
            </a:extLst>
          </p:cNvPr>
          <p:cNvSpPr/>
          <p:nvPr/>
        </p:nvSpPr>
        <p:spPr>
          <a:xfrm>
            <a:off x="6225000" y="3248841"/>
            <a:ext cx="150000" cy="150000"/>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C2AB81B-347B-AF9F-871F-B0E98ACE7E5E}"/>
              </a:ext>
            </a:extLst>
          </p:cNvPr>
          <p:cNvSpPr/>
          <p:nvPr/>
        </p:nvSpPr>
        <p:spPr>
          <a:xfrm>
            <a:off x="2466977" y="1470828"/>
            <a:ext cx="150000" cy="150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00FF"/>
              </a:highlight>
            </a:endParaRPr>
          </a:p>
        </p:txBody>
      </p:sp>
      <p:pic>
        <p:nvPicPr>
          <p:cNvPr id="22" name="Picture 21">
            <a:extLst>
              <a:ext uri="{FF2B5EF4-FFF2-40B4-BE49-F238E27FC236}">
                <a16:creationId xmlns:a16="http://schemas.microsoft.com/office/drawing/2014/main" id="{6865F875-3E40-DD7F-8DAB-200C688E72A5}"/>
              </a:ext>
            </a:extLst>
          </p:cNvPr>
          <p:cNvPicPr>
            <a:picLocks noChangeAspect="1"/>
          </p:cNvPicPr>
          <p:nvPr/>
        </p:nvPicPr>
        <p:blipFill>
          <a:blip r:embed="rId2"/>
          <a:stretch>
            <a:fillRect/>
          </a:stretch>
        </p:blipFill>
        <p:spPr>
          <a:xfrm>
            <a:off x="608475" y="1900087"/>
            <a:ext cx="5061525" cy="3805987"/>
          </a:xfrm>
          <a:prstGeom prst="rect">
            <a:avLst/>
          </a:prstGeom>
        </p:spPr>
      </p:pic>
      <p:sp>
        <p:nvSpPr>
          <p:cNvPr id="23" name="TextBox 22">
            <a:extLst>
              <a:ext uri="{FF2B5EF4-FFF2-40B4-BE49-F238E27FC236}">
                <a16:creationId xmlns:a16="http://schemas.microsoft.com/office/drawing/2014/main" id="{CC2CE069-1E7E-9513-7889-B4D92D3C58A6}"/>
              </a:ext>
            </a:extLst>
          </p:cNvPr>
          <p:cNvSpPr txBox="1"/>
          <p:nvPr/>
        </p:nvSpPr>
        <p:spPr>
          <a:xfrm>
            <a:off x="2202791" y="3450668"/>
            <a:ext cx="675054" cy="369332"/>
          </a:xfrm>
          <a:prstGeom prst="rect">
            <a:avLst/>
          </a:prstGeom>
          <a:noFill/>
        </p:spPr>
        <p:txBody>
          <a:bodyPr wrap="square" rtlCol="0">
            <a:spAutoFit/>
          </a:bodyPr>
          <a:lstStyle/>
          <a:p>
            <a:r>
              <a:rPr lang="en-US"/>
              <a:t>RBR</a:t>
            </a:r>
          </a:p>
        </p:txBody>
      </p:sp>
      <p:sp>
        <p:nvSpPr>
          <p:cNvPr id="27" name="Oval 26">
            <a:extLst>
              <a:ext uri="{FF2B5EF4-FFF2-40B4-BE49-F238E27FC236}">
                <a16:creationId xmlns:a16="http://schemas.microsoft.com/office/drawing/2014/main" id="{87752B2A-9F80-848E-0533-DCD20A67BA07}"/>
              </a:ext>
            </a:extLst>
          </p:cNvPr>
          <p:cNvSpPr/>
          <p:nvPr/>
        </p:nvSpPr>
        <p:spPr>
          <a:xfrm>
            <a:off x="2867845" y="3728080"/>
            <a:ext cx="150000" cy="150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700143C-7276-FAF1-0E90-0F3FB262D672}"/>
              </a:ext>
            </a:extLst>
          </p:cNvPr>
          <p:cNvSpPr/>
          <p:nvPr/>
        </p:nvSpPr>
        <p:spPr>
          <a:xfrm>
            <a:off x="3570531" y="4145000"/>
            <a:ext cx="150000" cy="150000"/>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5B386E0-9BA2-AE8F-7B88-F79A876F1C3E}"/>
              </a:ext>
            </a:extLst>
          </p:cNvPr>
          <p:cNvSpPr/>
          <p:nvPr/>
        </p:nvSpPr>
        <p:spPr>
          <a:xfrm>
            <a:off x="4088524" y="4520000"/>
            <a:ext cx="136635" cy="14000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DCE650F-D9CC-E262-69F1-A64FCAB75A13}"/>
              </a:ext>
            </a:extLst>
          </p:cNvPr>
          <p:cNvSpPr/>
          <p:nvPr/>
        </p:nvSpPr>
        <p:spPr>
          <a:xfrm>
            <a:off x="3720531" y="4145000"/>
            <a:ext cx="150000" cy="1500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C4EB8D6-21AC-1EDF-592E-6112B8D1AC56}"/>
              </a:ext>
            </a:extLst>
          </p:cNvPr>
          <p:cNvSpPr/>
          <p:nvPr/>
        </p:nvSpPr>
        <p:spPr>
          <a:xfrm>
            <a:off x="6181179" y="4005607"/>
            <a:ext cx="150000" cy="1500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508431C2-C20C-B40E-8CDC-BF7226C8B8E5}"/>
              </a:ext>
            </a:extLst>
          </p:cNvPr>
          <p:cNvSpPr/>
          <p:nvPr/>
        </p:nvSpPr>
        <p:spPr>
          <a:xfrm>
            <a:off x="2616977" y="3450668"/>
            <a:ext cx="150000" cy="12578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BF0"/>
        </a:solidFill>
        <a:effectLst/>
      </p:bgPr>
    </p:bg>
    <p:spTree>
      <p:nvGrpSpPr>
        <p:cNvPr id="1" name=""/>
        <p:cNvGrpSpPr/>
        <p:nvPr/>
      </p:nvGrpSpPr>
      <p:grpSpPr>
        <a:xfrm>
          <a:off x="0" y="0"/>
          <a:ext cx="0" cy="0"/>
          <a:chOff x="0" y="0"/>
          <a:chExt cx="0" cy="0"/>
        </a:xfrm>
      </p:grpSpPr>
      <p:sp>
        <p:nvSpPr>
          <p:cNvPr id="2" name="Title"/>
          <p:cNvSpPr/>
          <p:nvPr/>
        </p:nvSpPr>
        <p:spPr>
          <a:xfrm>
            <a:off x="762000" y="431800"/>
            <a:ext cx="11000232" cy="530352"/>
          </a:xfrm>
          <a:prstGeom prst="rect">
            <a:avLst/>
          </a:prstGeom>
          <a:noFill/>
          <a:ln/>
        </p:spPr>
        <p:txBody>
          <a:bodyPr vert="horz" wrap="none" lIns="0" tIns="0" rIns="0" bIns="0" rtlCol="0" anchor="t">
            <a:normAutofit fontScale="92500"/>
          </a:bodyPr>
          <a:lstStyle/>
          <a:p>
            <a:pPr marL="0" indent="0" algn="l">
              <a:lnSpc>
                <a:spcPts val="4320"/>
              </a:lnSpc>
              <a:buNone/>
            </a:pPr>
            <a:r>
              <a:rPr lang="en-US" sz="3600" b="1">
                <a:gradFill rotWithShape="1">
                  <a:gsLst>
                    <a:gs pos="0">
                      <a:srgbClr val="000080"/>
                    </a:gs>
                    <a:gs pos="100000">
                      <a:srgbClr val="2C3E50"/>
                    </a:gs>
                  </a:gsLst>
                  <a:lin ang="5400000" scaled="0"/>
                </a:gradFill>
                <a:latin typeface="Liberation Serif" pitchFamily="34" charset="0"/>
                <a:ea typeface="Liberation Serif" pitchFamily="34" charset="-122"/>
                <a:cs typeface="Liberation Serif" pitchFamily="34" charset="-120"/>
              </a:rPr>
              <a:t>Current Monthly Expenses</a:t>
            </a:r>
            <a:endParaRPr lang="en-US" sz="3600"/>
          </a:p>
        </p:txBody>
      </p:sp>
      <p:sp>
        <p:nvSpPr>
          <p:cNvPr id="3" name="Subtitle"/>
          <p:cNvSpPr/>
          <p:nvPr/>
        </p:nvSpPr>
        <p:spPr>
          <a:xfrm>
            <a:off x="762000" y="1130000"/>
            <a:ext cx="7200000" cy="300000"/>
          </a:xfrm>
          <a:prstGeom prst="rect">
            <a:avLst/>
          </a:prstGeom>
          <a:noFill/>
          <a:ln/>
        </p:spPr>
        <p:txBody>
          <a:bodyPr vert="horz" wrap="square" lIns="0" tIns="0" rIns="0" bIns="0" rtlCol="0" anchor="t"/>
          <a:lstStyle/>
          <a:p>
            <a:pPr marL="0" indent="0" algn="l">
              <a:buNone/>
            </a:pPr>
            <a:r>
              <a:rPr lang="en-US" sz="1300">
                <a:solidFill>
                  <a:srgbClr val="2C3E50"/>
                </a:solidFill>
                <a:latin typeface="Arial" pitchFamily="34" charset="0"/>
                <a:cs typeface="Arial" pitchFamily="34" charset="0"/>
              </a:rPr>
              <a:t>Estimated operating costs to carry the turnkey 2.5-manzana estate</a:t>
            </a:r>
          </a:p>
        </p:txBody>
      </p:sp>
      <p:graphicFrame>
        <p:nvGraphicFramePr>
          <p:cNvPr id="20" name="Expense Table"/>
          <p:cNvGraphicFramePr>
            <a:graphicFrameLocks noGrp="1"/>
          </p:cNvGraphicFramePr>
          <p:nvPr>
            <p:extLst>
              <p:ext uri="{D42A27DB-BD31-4B8C-83A1-F6EECF244321}">
                <p14:modId xmlns:p14="http://schemas.microsoft.com/office/powerpoint/2010/main" val="305401008"/>
              </p:ext>
            </p:extLst>
          </p:nvPr>
        </p:nvGraphicFramePr>
        <p:xfrm>
          <a:off x="762000" y="1660000"/>
          <a:ext cx="5200000" cy="3936000"/>
        </p:xfrm>
        <a:graphic>
          <a:graphicData uri="http://schemas.openxmlformats.org/drawingml/2006/table">
            <a:tbl>
              <a:tblPr firstRow="1"/>
              <a:tblGrid>
                <a:gridCol w="3600000">
                  <a:extLst>
                    <a:ext uri="{9D8B030D-6E8A-4147-A177-3AD203B41FA5}">
                      <a16:colId xmlns:a16="http://schemas.microsoft.com/office/drawing/2014/main" val="20000"/>
                    </a:ext>
                  </a:extLst>
                </a:gridCol>
                <a:gridCol w="1600000">
                  <a:extLst>
                    <a:ext uri="{9D8B030D-6E8A-4147-A177-3AD203B41FA5}">
                      <a16:colId xmlns:a16="http://schemas.microsoft.com/office/drawing/2014/main" val="20001"/>
                    </a:ext>
                  </a:extLst>
                </a:gridCol>
              </a:tblGrid>
              <a:tr h="360000">
                <a:tc>
                  <a:txBody>
                    <a:bodyPr/>
                    <a:lstStyle/>
                    <a:p>
                      <a:pPr algn="l"/>
                      <a:r>
                        <a:rPr lang="en-US" sz="1000" b="1">
                          <a:solidFill>
                            <a:srgbClr val="FFFFFF"/>
                          </a:solidFill>
                          <a:latin typeface="Arial" pitchFamily="34" charset="0"/>
                          <a:cs typeface="Arial" pitchFamily="34" charset="0"/>
                        </a:rPr>
                        <a:t>EXPENSE CATEGORY</a:t>
                      </a:r>
                    </a:p>
                  </a:txBody>
                  <a:tcPr marT="27432" marB="27432" anchor="ctr">
                    <a:solidFill>
                      <a:srgbClr val="000080"/>
                    </a:solidFill>
                  </a:tcPr>
                </a:tc>
                <a:tc>
                  <a:txBody>
                    <a:bodyPr/>
                    <a:lstStyle/>
                    <a:p>
                      <a:pPr algn="r"/>
                      <a:r>
                        <a:rPr lang="en-US" sz="1000" b="1">
                          <a:solidFill>
                            <a:srgbClr val="FFFFFF"/>
                          </a:solidFill>
                          <a:latin typeface="Arial" pitchFamily="34" charset="0"/>
                          <a:cs typeface="Arial" pitchFamily="34" charset="0"/>
                        </a:rPr>
                        <a:t>MONTHLY (USD)</a:t>
                      </a:r>
                    </a:p>
                  </a:txBody>
                  <a:tcPr marT="27432" marB="27432" anchor="ctr">
                    <a:solidFill>
                      <a:srgbClr val="000080"/>
                    </a:solidFill>
                  </a:tcPr>
                </a:tc>
                <a:extLst>
                  <a:ext uri="{0D108BD9-81ED-4DB2-BD59-A6C34878D82A}">
                    <a16:rowId xmlns:a16="http://schemas.microsoft.com/office/drawing/2014/main" val="10000"/>
                  </a:ext>
                </a:extLst>
              </a:tr>
              <a:tr h="392000">
                <a:tc>
                  <a:txBody>
                    <a:bodyPr/>
                    <a:lstStyle/>
                    <a:p>
                      <a:pPr algn="l"/>
                      <a:r>
                        <a:rPr lang="en-US" sz="1100">
                          <a:solidFill>
                            <a:srgbClr val="2C3E50"/>
                          </a:solidFill>
                          <a:latin typeface="Arial" pitchFamily="34" charset="0"/>
                          <a:cs typeface="Arial" pitchFamily="34" charset="0"/>
                        </a:rPr>
                        <a:t>Staff &amp; Payroll</a:t>
                      </a:r>
                    </a:p>
                  </a:txBody>
                  <a:tcPr marT="27432" marB="27432" anchor="ctr">
                    <a:solidFill>
                      <a:srgbClr val="FFFFFF"/>
                    </a:solidFill>
                  </a:tcPr>
                </a:tc>
                <a:tc>
                  <a:txBody>
                    <a:bodyPr/>
                    <a:lstStyle/>
                    <a:p>
                      <a:pPr algn="r"/>
                      <a:r>
                        <a:rPr lang="en-US" sz="1100" b="1">
                          <a:solidFill>
                            <a:srgbClr val="000080"/>
                          </a:solidFill>
                          <a:latin typeface="Arial" pitchFamily="34" charset="0"/>
                          <a:cs typeface="Arial" pitchFamily="34" charset="0"/>
                        </a:rPr>
                        <a:t>$1,200</a:t>
                      </a:r>
                    </a:p>
                  </a:txBody>
                  <a:tcPr marT="27432" marB="27432" anchor="ctr">
                    <a:solidFill>
                      <a:srgbClr val="FFFFFF"/>
                    </a:solidFill>
                  </a:tcPr>
                </a:tc>
                <a:extLst>
                  <a:ext uri="{0D108BD9-81ED-4DB2-BD59-A6C34878D82A}">
                    <a16:rowId xmlns:a16="http://schemas.microsoft.com/office/drawing/2014/main" val="10001"/>
                  </a:ext>
                </a:extLst>
              </a:tr>
              <a:tr h="392000">
                <a:tc>
                  <a:txBody>
                    <a:bodyPr/>
                    <a:lstStyle/>
                    <a:p>
                      <a:pPr algn="l"/>
                      <a:r>
                        <a:rPr lang="en-US" sz="1100">
                          <a:solidFill>
                            <a:srgbClr val="2C3E50"/>
                          </a:solidFill>
                          <a:latin typeface="Arial" pitchFamily="34" charset="0"/>
                          <a:cs typeface="Arial" pitchFamily="34" charset="0"/>
                        </a:rPr>
                        <a:t>Electricity (transformer + generators)</a:t>
                      </a:r>
                    </a:p>
                  </a:txBody>
                  <a:tcPr marT="27432" marB="27432" anchor="ctr">
                    <a:solidFill>
                      <a:srgbClr val="F4EFDF"/>
                    </a:solidFill>
                  </a:tcPr>
                </a:tc>
                <a:tc>
                  <a:txBody>
                    <a:bodyPr/>
                    <a:lstStyle/>
                    <a:p>
                      <a:pPr algn="r"/>
                      <a:r>
                        <a:rPr lang="en-US" sz="1100" b="1">
                          <a:solidFill>
                            <a:srgbClr val="000080"/>
                          </a:solidFill>
                          <a:latin typeface="Arial" pitchFamily="34" charset="0"/>
                          <a:cs typeface="Arial" pitchFamily="34" charset="0"/>
                        </a:rPr>
                        <a:t>$450</a:t>
                      </a:r>
                    </a:p>
                  </a:txBody>
                  <a:tcPr marT="27432" marB="27432" anchor="ctr">
                    <a:solidFill>
                      <a:srgbClr val="F4EFDF"/>
                    </a:solidFill>
                  </a:tcPr>
                </a:tc>
                <a:extLst>
                  <a:ext uri="{0D108BD9-81ED-4DB2-BD59-A6C34878D82A}">
                    <a16:rowId xmlns:a16="http://schemas.microsoft.com/office/drawing/2014/main" val="10002"/>
                  </a:ext>
                </a:extLst>
              </a:tr>
              <a:tr h="392000">
                <a:tc>
                  <a:txBody>
                    <a:bodyPr/>
                    <a:lstStyle/>
                    <a:p>
                      <a:pPr algn="l"/>
                      <a:r>
                        <a:rPr lang="en-US" sz="1100">
                          <a:solidFill>
                            <a:srgbClr val="2C3E50"/>
                          </a:solidFill>
                          <a:latin typeface="Arial" pitchFamily="34" charset="0"/>
                          <a:cs typeface="Arial" pitchFamily="34" charset="0"/>
                        </a:rPr>
                        <a:t>Maintenance &amp; Grounds</a:t>
                      </a:r>
                    </a:p>
                  </a:txBody>
                  <a:tcPr marT="27432" marB="27432" anchor="ctr">
                    <a:solidFill>
                      <a:srgbClr val="FFFFFF"/>
                    </a:solidFill>
                  </a:tcPr>
                </a:tc>
                <a:tc>
                  <a:txBody>
                    <a:bodyPr/>
                    <a:lstStyle/>
                    <a:p>
                      <a:pPr algn="r"/>
                      <a:r>
                        <a:rPr lang="en-US" sz="1100" b="1">
                          <a:solidFill>
                            <a:srgbClr val="000080"/>
                          </a:solidFill>
                          <a:latin typeface="Arial" pitchFamily="34" charset="0"/>
                          <a:cs typeface="Arial" pitchFamily="34" charset="0"/>
                        </a:rPr>
                        <a:t>$400</a:t>
                      </a:r>
                    </a:p>
                  </a:txBody>
                  <a:tcPr marT="27432" marB="27432" anchor="ctr">
                    <a:solidFill>
                      <a:srgbClr val="FFFFFF"/>
                    </a:solidFill>
                  </a:tcPr>
                </a:tc>
                <a:extLst>
                  <a:ext uri="{0D108BD9-81ED-4DB2-BD59-A6C34878D82A}">
                    <a16:rowId xmlns:a16="http://schemas.microsoft.com/office/drawing/2014/main" val="10003"/>
                  </a:ext>
                </a:extLst>
              </a:tr>
              <a:tr h="392000">
                <a:tc>
                  <a:txBody>
                    <a:bodyPr/>
                    <a:lstStyle/>
                    <a:p>
                      <a:pPr algn="l"/>
                      <a:r>
                        <a:rPr lang="en-US" sz="1100">
                          <a:solidFill>
                            <a:srgbClr val="2C3E50"/>
                          </a:solidFill>
                          <a:latin typeface="Arial" pitchFamily="34" charset="0"/>
                          <a:cs typeface="Arial" pitchFamily="34" charset="0"/>
                        </a:rPr>
                        <a:t>Security – Ring Cameras</a:t>
                      </a:r>
                    </a:p>
                  </a:txBody>
                  <a:tcPr marT="27432" marB="27432" anchor="ctr">
                    <a:solidFill>
                      <a:srgbClr val="F4EFDF"/>
                    </a:solidFill>
                  </a:tcPr>
                </a:tc>
                <a:tc>
                  <a:txBody>
                    <a:bodyPr/>
                    <a:lstStyle/>
                    <a:p>
                      <a:pPr algn="r"/>
                      <a:r>
                        <a:rPr lang="en-US" sz="1100" b="1">
                          <a:solidFill>
                            <a:srgbClr val="000080"/>
                          </a:solidFill>
                          <a:latin typeface="Arial" pitchFamily="34" charset="0"/>
                          <a:cs typeface="Arial" pitchFamily="34" charset="0"/>
                        </a:rPr>
                        <a:t>$5</a:t>
                      </a:r>
                    </a:p>
                  </a:txBody>
                  <a:tcPr marT="27432" marB="27432" anchor="ctr">
                    <a:solidFill>
                      <a:srgbClr val="F4EFDF"/>
                    </a:solidFill>
                  </a:tcPr>
                </a:tc>
                <a:extLst>
                  <a:ext uri="{0D108BD9-81ED-4DB2-BD59-A6C34878D82A}">
                    <a16:rowId xmlns:a16="http://schemas.microsoft.com/office/drawing/2014/main" val="10004"/>
                  </a:ext>
                </a:extLst>
              </a:tr>
              <a:tr h="392000">
                <a:tc>
                  <a:txBody>
                    <a:bodyPr/>
                    <a:lstStyle/>
                    <a:p>
                      <a:pPr algn="l"/>
                      <a:r>
                        <a:rPr lang="en-US" sz="1100">
                          <a:solidFill>
                            <a:srgbClr val="2C3E50"/>
                          </a:solidFill>
                          <a:latin typeface="Arial" pitchFamily="34" charset="0"/>
                          <a:cs typeface="Arial" pitchFamily="34" charset="0"/>
                        </a:rPr>
                        <a:t>Legal/Accounting</a:t>
                      </a:r>
                    </a:p>
                  </a:txBody>
                  <a:tcPr marT="27432" marB="27432" anchor="ctr">
                    <a:solidFill>
                      <a:srgbClr val="FFFFFF"/>
                    </a:solidFill>
                  </a:tcPr>
                </a:tc>
                <a:tc>
                  <a:txBody>
                    <a:bodyPr/>
                    <a:lstStyle/>
                    <a:p>
                      <a:pPr algn="r"/>
                      <a:r>
                        <a:rPr lang="en-US" sz="1100" b="1">
                          <a:solidFill>
                            <a:srgbClr val="000080"/>
                          </a:solidFill>
                          <a:latin typeface="Arial" pitchFamily="34" charset="0"/>
                          <a:cs typeface="Arial" pitchFamily="34" charset="0"/>
                        </a:rPr>
                        <a:t>$150</a:t>
                      </a:r>
                    </a:p>
                  </a:txBody>
                  <a:tcPr marT="27432" marB="27432" anchor="ctr">
                    <a:solidFill>
                      <a:srgbClr val="FFFFFF"/>
                    </a:solidFill>
                  </a:tcPr>
                </a:tc>
                <a:extLst>
                  <a:ext uri="{0D108BD9-81ED-4DB2-BD59-A6C34878D82A}">
                    <a16:rowId xmlns:a16="http://schemas.microsoft.com/office/drawing/2014/main" val="10005"/>
                  </a:ext>
                </a:extLst>
              </a:tr>
              <a:tr h="392000">
                <a:tc>
                  <a:txBody>
                    <a:bodyPr/>
                    <a:lstStyle/>
                    <a:p>
                      <a:pPr algn="l"/>
                      <a:r>
                        <a:rPr lang="en-US" sz="1100">
                          <a:solidFill>
                            <a:srgbClr val="2C3E50"/>
                          </a:solidFill>
                          <a:latin typeface="Arial" pitchFamily="34" charset="0"/>
                          <a:cs typeface="Arial" pitchFamily="34" charset="0"/>
                        </a:rPr>
                        <a:t>Supplies &amp; Miscellaneous</a:t>
                      </a:r>
                    </a:p>
                  </a:txBody>
                  <a:tcPr marT="27432" marB="27432" anchor="ctr">
                    <a:solidFill>
                      <a:srgbClr val="F4EFDF"/>
                    </a:solidFill>
                  </a:tcPr>
                </a:tc>
                <a:tc>
                  <a:txBody>
                    <a:bodyPr/>
                    <a:lstStyle/>
                    <a:p>
                      <a:pPr algn="r"/>
                      <a:r>
                        <a:rPr lang="en-US" sz="1100" b="1">
                          <a:solidFill>
                            <a:srgbClr val="000080"/>
                          </a:solidFill>
                          <a:latin typeface="Arial" pitchFamily="34" charset="0"/>
                          <a:cs typeface="Arial" pitchFamily="34" charset="0"/>
                        </a:rPr>
                        <a:t>$200</a:t>
                      </a:r>
                    </a:p>
                  </a:txBody>
                  <a:tcPr marT="27432" marB="27432" anchor="ctr">
                    <a:solidFill>
                      <a:srgbClr val="F4EFDF"/>
                    </a:solidFill>
                  </a:tcPr>
                </a:tc>
                <a:extLst>
                  <a:ext uri="{0D108BD9-81ED-4DB2-BD59-A6C34878D82A}">
                    <a16:rowId xmlns:a16="http://schemas.microsoft.com/office/drawing/2014/main" val="10006"/>
                  </a:ext>
                </a:extLst>
              </a:tr>
              <a:tr h="392000">
                <a:tc>
                  <a:txBody>
                    <a:bodyPr/>
                    <a:lstStyle/>
                    <a:p>
                      <a:pPr algn="l"/>
                      <a:r>
                        <a:rPr lang="en-US" sz="1100">
                          <a:solidFill>
                            <a:srgbClr val="2C3E50"/>
                          </a:solidFill>
                          <a:latin typeface="Arial" pitchFamily="34" charset="0"/>
                          <a:cs typeface="Arial" pitchFamily="34" charset="0"/>
                        </a:rPr>
                        <a:t>Internet, </a:t>
                      </a:r>
                      <a:r>
                        <a:rPr lang="en-US" sz="1100" err="1">
                          <a:solidFill>
                            <a:srgbClr val="2C3E50"/>
                          </a:solidFill>
                          <a:latin typeface="Arial" pitchFamily="34" charset="0"/>
                          <a:cs typeface="Arial" pitchFamily="34" charset="0"/>
                        </a:rPr>
                        <a:t>Hotelrunner</a:t>
                      </a:r>
                      <a:endParaRPr lang="en-US" sz="1100">
                        <a:solidFill>
                          <a:srgbClr val="2C3E50"/>
                        </a:solidFill>
                        <a:latin typeface="Arial" pitchFamily="34" charset="0"/>
                        <a:cs typeface="Arial" pitchFamily="34" charset="0"/>
                      </a:endParaRPr>
                    </a:p>
                  </a:txBody>
                  <a:tcPr marT="27432" marB="27432" anchor="ctr">
                    <a:solidFill>
                      <a:srgbClr val="FFFFFF"/>
                    </a:solidFill>
                  </a:tcPr>
                </a:tc>
                <a:tc>
                  <a:txBody>
                    <a:bodyPr/>
                    <a:lstStyle/>
                    <a:p>
                      <a:pPr algn="r"/>
                      <a:r>
                        <a:rPr lang="en-US" sz="1100" b="1">
                          <a:solidFill>
                            <a:srgbClr val="000080"/>
                          </a:solidFill>
                          <a:latin typeface="Arial" pitchFamily="34" charset="0"/>
                          <a:cs typeface="Arial" pitchFamily="34" charset="0"/>
                        </a:rPr>
                        <a:t>$160</a:t>
                      </a:r>
                    </a:p>
                  </a:txBody>
                  <a:tcPr marT="27432" marB="27432" anchor="ctr">
                    <a:solidFill>
                      <a:srgbClr val="FFFFFF"/>
                    </a:solidFill>
                  </a:tcPr>
                </a:tc>
                <a:extLst>
                  <a:ext uri="{0D108BD9-81ED-4DB2-BD59-A6C34878D82A}">
                    <a16:rowId xmlns:a16="http://schemas.microsoft.com/office/drawing/2014/main" val="10007"/>
                  </a:ext>
                </a:extLst>
              </a:tr>
              <a:tr h="392000">
                <a:tc>
                  <a:txBody>
                    <a:bodyPr/>
                    <a:lstStyle/>
                    <a:p>
                      <a:pPr algn="l"/>
                      <a:r>
                        <a:rPr lang="en-US" sz="1100">
                          <a:solidFill>
                            <a:srgbClr val="2C3E50"/>
                          </a:solidFill>
                          <a:latin typeface="Arial" pitchFamily="34" charset="0"/>
                          <a:cs typeface="Arial" pitchFamily="34" charset="0"/>
                        </a:rPr>
                        <a:t>Property Tax (IBI, prorated)</a:t>
                      </a:r>
                    </a:p>
                  </a:txBody>
                  <a:tcPr marT="27432" marB="27432" anchor="ctr">
                    <a:solidFill>
                      <a:srgbClr val="F4EFDF"/>
                    </a:solidFill>
                  </a:tcPr>
                </a:tc>
                <a:tc>
                  <a:txBody>
                    <a:bodyPr/>
                    <a:lstStyle/>
                    <a:p>
                      <a:pPr algn="r"/>
                      <a:r>
                        <a:rPr lang="en-US" sz="1100" b="1">
                          <a:solidFill>
                            <a:srgbClr val="000080"/>
                          </a:solidFill>
                          <a:latin typeface="Arial" pitchFamily="34" charset="0"/>
                          <a:cs typeface="Arial" pitchFamily="34" charset="0"/>
                        </a:rPr>
                        <a:t>$12</a:t>
                      </a:r>
                    </a:p>
                  </a:txBody>
                  <a:tcPr marT="27432" marB="27432" anchor="ctr">
                    <a:solidFill>
                      <a:srgbClr val="F4EFDF"/>
                    </a:solidFill>
                  </a:tcPr>
                </a:tc>
                <a:extLst>
                  <a:ext uri="{0D108BD9-81ED-4DB2-BD59-A6C34878D82A}">
                    <a16:rowId xmlns:a16="http://schemas.microsoft.com/office/drawing/2014/main" val="10008"/>
                  </a:ext>
                </a:extLst>
              </a:tr>
              <a:tr h="440000">
                <a:tc>
                  <a:txBody>
                    <a:bodyPr/>
                    <a:lstStyle/>
                    <a:p>
                      <a:pPr algn="l"/>
                      <a:r>
                        <a:rPr lang="en-US" sz="1100" b="1">
                          <a:solidFill>
                            <a:srgbClr val="FFFFFF"/>
                          </a:solidFill>
                          <a:latin typeface="Arial" pitchFamily="34" charset="0"/>
                          <a:cs typeface="Arial" pitchFamily="34" charset="0"/>
                        </a:rPr>
                        <a:t>TOTAL ESTIMATED</a:t>
                      </a:r>
                    </a:p>
                  </a:txBody>
                  <a:tcPr marT="27432" marB="27432" anchor="ctr">
                    <a:solidFill>
                      <a:srgbClr val="FF7F50"/>
                    </a:solidFill>
                  </a:tcPr>
                </a:tc>
                <a:tc>
                  <a:txBody>
                    <a:bodyPr/>
                    <a:lstStyle/>
                    <a:p>
                      <a:pPr algn="r"/>
                      <a:r>
                        <a:rPr lang="en-US" sz="1200" b="1">
                          <a:solidFill>
                            <a:srgbClr val="FFFFFF"/>
                          </a:solidFill>
                          <a:latin typeface="Arial" pitchFamily="34" charset="0"/>
                          <a:cs typeface="Arial" pitchFamily="34" charset="0"/>
                        </a:rPr>
                        <a:t>$2,577</a:t>
                      </a:r>
                    </a:p>
                  </a:txBody>
                  <a:tcPr marT="27432" marB="27432" anchor="ctr">
                    <a:solidFill>
                      <a:srgbClr val="FF7F50"/>
                    </a:solidFill>
                  </a:tcPr>
                </a:tc>
                <a:extLst>
                  <a:ext uri="{0D108BD9-81ED-4DB2-BD59-A6C34878D82A}">
                    <a16:rowId xmlns:a16="http://schemas.microsoft.com/office/drawing/2014/main" val="10009"/>
                  </a:ext>
                </a:extLst>
              </a:tr>
            </a:tbl>
          </a:graphicData>
        </a:graphic>
      </p:graphicFrame>
      <p:sp>
        <p:nvSpPr>
          <p:cNvPr id="40" name="Divider"/>
          <p:cNvSpPr/>
          <p:nvPr/>
        </p:nvSpPr>
        <p:spPr>
          <a:xfrm>
            <a:off x="6600000" y="1700000"/>
            <a:ext cx="0" cy="3860000"/>
          </a:xfrm>
          <a:prstGeom prst="line">
            <a:avLst/>
          </a:prstGeom>
          <a:noFill/>
          <a:ln w="9525">
            <a:solidFill>
              <a:srgbClr val="000080">
                <a:alpha val="12000"/>
              </a:srgbClr>
            </a:solidFill>
            <a:prstDash val="solid"/>
          </a:ln>
        </p:spPr>
        <p:txBody>
          <a:bodyPr/>
          <a:lstStyle/>
          <a:p>
            <a:endParaRPr lang="en-US"/>
          </a:p>
        </p:txBody>
      </p:sp>
      <p:sp>
        <p:nvSpPr>
          <p:cNvPr id="41" name="TotalNum"/>
          <p:cNvSpPr/>
          <p:nvPr/>
        </p:nvSpPr>
        <p:spPr>
          <a:xfrm>
            <a:off x="7050000" y="2360000"/>
            <a:ext cx="4380000" cy="760000"/>
          </a:xfrm>
          <a:prstGeom prst="rect">
            <a:avLst/>
          </a:prstGeom>
          <a:noFill/>
          <a:ln/>
        </p:spPr>
        <p:txBody>
          <a:bodyPr vert="horz" wrap="none" lIns="0" tIns="0" rIns="0" bIns="0" rtlCol="0" anchor="t">
            <a:normAutofit/>
          </a:bodyPr>
          <a:lstStyle/>
          <a:p>
            <a:pPr marL="0" indent="0" algn="l">
              <a:lnSpc>
                <a:spcPts val="5400"/>
              </a:lnSpc>
              <a:buNone/>
            </a:pPr>
            <a:r>
              <a:rPr lang="en-US" sz="5400" b="1">
                <a:solidFill>
                  <a:srgbClr val="FF7F50"/>
                </a:solidFill>
                <a:latin typeface="Arial" pitchFamily="34" charset="0"/>
                <a:cs typeface="Arial" pitchFamily="34" charset="0"/>
              </a:rPr>
              <a:t>$2,577</a:t>
            </a:r>
            <a:endParaRPr lang="en-US" sz="5400"/>
          </a:p>
        </p:txBody>
      </p:sp>
      <p:sp>
        <p:nvSpPr>
          <p:cNvPr id="42" name="PerMonth"/>
          <p:cNvSpPr/>
          <p:nvPr/>
        </p:nvSpPr>
        <p:spPr>
          <a:xfrm>
            <a:off x="7050000" y="3160000"/>
            <a:ext cx="4380000" cy="200000"/>
          </a:xfrm>
          <a:prstGeom prst="rect">
            <a:avLst/>
          </a:prstGeom>
          <a:noFill/>
          <a:ln/>
        </p:spPr>
        <p:txBody>
          <a:bodyPr vert="horz" wrap="none" lIns="0" tIns="0" rIns="0" bIns="0" rtlCol="0" anchor="t"/>
          <a:lstStyle/>
          <a:p>
            <a:pPr marL="0" indent="0" algn="l">
              <a:buNone/>
            </a:pPr>
            <a:r>
              <a:rPr lang="en-US" sz="1050" spc="200">
                <a:solidFill>
                  <a:srgbClr val="000080">
                    <a:alpha val="65000"/>
                  </a:srgbClr>
                </a:solidFill>
                <a:latin typeface="Arial" pitchFamily="34" charset="0"/>
                <a:cs typeface="Arial" pitchFamily="34" charset="0"/>
              </a:rPr>
              <a:t>PER MONTH  ·  APPROX. $31,000 / YEAR</a:t>
            </a:r>
          </a:p>
        </p:txBody>
      </p:sp>
      <p:sp>
        <p:nvSpPr>
          <p:cNvPr id="43" name="TotalDesc"/>
          <p:cNvSpPr/>
          <p:nvPr/>
        </p:nvSpPr>
        <p:spPr>
          <a:xfrm>
            <a:off x="7050000" y="3640000"/>
            <a:ext cx="4300000" cy="1100000"/>
          </a:xfrm>
          <a:prstGeom prst="rect">
            <a:avLst/>
          </a:prstGeom>
          <a:noFill/>
          <a:ln/>
        </p:spPr>
        <p:txBody>
          <a:bodyPr vert="horz" wrap="square" lIns="0" tIns="0" rIns="0" bIns="0" rtlCol="0" anchor="t"/>
          <a:lstStyle/>
          <a:p>
            <a:pPr marL="0" indent="0" algn="l">
              <a:lnSpc>
                <a:spcPts val="1650"/>
              </a:lnSpc>
              <a:buNone/>
            </a:pPr>
            <a:r>
              <a:rPr lang="en-US" sz="1125">
                <a:solidFill>
                  <a:srgbClr val="2C3E50"/>
                </a:solidFill>
                <a:latin typeface="Arial" pitchFamily="34" charset="0"/>
                <a:cs typeface="Arial" pitchFamily="34" charset="0"/>
              </a:rPr>
              <a:t>Lean carrying costs reflect low local wages, on-site wells, and a private transformer. The estate runs self-sufficiently with a small caretaker team, leaving ample margin once rental income is online.</a:t>
            </a:r>
          </a:p>
        </p:txBody>
      </p:sp>
      <p:sp>
        <p:nvSpPr>
          <p:cNvPr id="44" name="Disclaimer"/>
          <p:cNvSpPr/>
          <p:nvPr/>
        </p:nvSpPr>
        <p:spPr>
          <a:xfrm>
            <a:off x="762000" y="6320000"/>
            <a:ext cx="10668000" cy="170000"/>
          </a:xfrm>
          <a:prstGeom prst="rect">
            <a:avLst/>
          </a:prstGeom>
          <a:noFill/>
          <a:ln/>
        </p:spPr>
        <p:txBody>
          <a:bodyPr vert="horz" wrap="square" lIns="0" tIns="0" rIns="0" bIns="0" rtlCol="0" anchor="t"/>
          <a:lstStyle/>
          <a:p>
            <a:pPr marL="0" indent="0" algn="l">
              <a:buNone/>
            </a:pPr>
            <a:r>
              <a:rPr lang="en-US" sz="800" i="1">
                <a:solidFill>
                  <a:srgbClr val="000080">
                    <a:alpha val="55000"/>
                  </a:srgbClr>
                </a:solidFill>
                <a:latin typeface="Arial" pitchFamily="34" charset="0"/>
                <a:cs typeface="Arial" pitchFamily="34" charset="0"/>
              </a:rPr>
              <a:t>Illustrative estimates for planning only — actual operating costs vary with occupancy and season. Replace with verified figures before due diligence.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solidFill>
            <a:srgbClr val="F5F1E9"/>
          </a:solidFill>
          <a:ln/>
        </p:spPr>
        <p:txBody>
          <a:bodyPr wrap="square" rtlCol="0" anchor="ctr"/>
          <a:lstStyle/>
          <a:p>
            <a:pPr marL="0" indent="0">
              <a:buNone/>
            </a:pPr>
            <a:endParaRPr lang="en-US"/>
          </a:p>
        </p:txBody>
      </p:sp>
      <p:pic>
        <p:nvPicPr>
          <p:cNvPr id="3" name="Image 0" descr="image.png"/>
          <p:cNvPicPr>
            <a:picLocks noChangeAspect="1"/>
          </p:cNvPicPr>
          <p:nvPr/>
        </p:nvPicPr>
        <p:blipFill>
          <a:blip r:embed="rId2"/>
          <a:srcRect t="-33" b="-33"/>
          <a:stretch/>
        </p:blipFill>
        <p:spPr>
          <a:xfrm>
            <a:off x="762000" y="381000"/>
            <a:ext cx="1323975" cy="571500"/>
          </a:xfrm>
          <a:prstGeom prst="rect">
            <a:avLst/>
          </a:prstGeom>
        </p:spPr>
      </p:pic>
      <p:sp>
        <p:nvSpPr>
          <p:cNvPr id="4" name="Text 1"/>
          <p:cNvSpPr/>
          <p:nvPr/>
        </p:nvSpPr>
        <p:spPr>
          <a:xfrm>
            <a:off x="666750" y="3143250"/>
            <a:ext cx="38100" cy="952500"/>
          </a:xfrm>
          <a:prstGeom prst="rect">
            <a:avLst/>
          </a:prstGeom>
          <a:solidFill>
            <a:srgbClr val="E76F51"/>
          </a:solidFill>
          <a:ln/>
        </p:spPr>
        <p:txBody>
          <a:bodyPr wrap="square" rtlCol="0" anchor="ctr"/>
          <a:lstStyle/>
          <a:p>
            <a:pPr marL="0" indent="0">
              <a:buNone/>
            </a:pPr>
            <a:endParaRPr lang="en-US"/>
          </a:p>
        </p:txBody>
      </p:sp>
      <p:sp>
        <p:nvSpPr>
          <p:cNvPr id="5" name="Text 2"/>
          <p:cNvSpPr/>
          <p:nvPr/>
        </p:nvSpPr>
        <p:spPr>
          <a:xfrm>
            <a:off x="715642" y="1152525"/>
            <a:ext cx="3877056" cy="475488"/>
          </a:xfrm>
          <a:prstGeom prst="rect">
            <a:avLst/>
          </a:prstGeom>
          <a:noFill/>
          <a:ln/>
        </p:spPr>
        <p:txBody>
          <a:bodyPr vert="horz" wrap="none" lIns="0" tIns="0" rIns="0" bIns="0" rtlCol="0" anchor="t">
            <a:normAutofit/>
          </a:bodyPr>
          <a:lstStyle/>
          <a:p>
            <a:pPr marL="0" indent="0" algn="l">
              <a:lnSpc>
                <a:spcPts val="3600"/>
              </a:lnSpc>
              <a:buNone/>
            </a:pPr>
            <a:r>
              <a:rPr lang="en-US" sz="3000" b="1" kern="0" spc="120">
                <a:gradFill rotWithShape="1">
                  <a:gsLst>
                    <a:gs pos="0">
                      <a:srgbClr val="2C2C2C"/>
                    </a:gs>
                    <a:gs pos="100000">
                      <a:srgbClr val="4A4A4A"/>
                    </a:gs>
                  </a:gsLst>
                  <a:lin ang="5400000" scaled="0"/>
                </a:gradFill>
                <a:latin typeface="Times New Roman" pitchFamily="34" charset="0"/>
                <a:cs typeface="Times New Roman" pitchFamily="34" charset="-120"/>
              </a:rPr>
              <a:t>Bottom Line…</a:t>
            </a:r>
            <a:endParaRPr lang="en-US" sz="3000"/>
          </a:p>
        </p:txBody>
      </p:sp>
      <p:sp>
        <p:nvSpPr>
          <p:cNvPr id="7" name="Text 4"/>
          <p:cNvSpPr/>
          <p:nvPr/>
        </p:nvSpPr>
        <p:spPr>
          <a:xfrm>
            <a:off x="4972848" y="602218"/>
            <a:ext cx="3128516" cy="2743200"/>
          </a:xfrm>
          <a:prstGeom prst="rect">
            <a:avLst/>
          </a:prstGeom>
          <a:solidFill>
            <a:srgbClr val="FFFFFF">
              <a:alpha val="50000"/>
            </a:srgbClr>
          </a:solidFill>
          <a:ln w="9525">
            <a:solidFill>
              <a:srgbClr val="000000">
                <a:alpha val="1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pic>
        <p:nvPicPr>
          <p:cNvPr id="8" name="Image 1" descr="image.png"/>
          <p:cNvPicPr>
            <a:picLocks noChangeAspect="1"/>
          </p:cNvPicPr>
          <p:nvPr/>
        </p:nvPicPr>
        <p:blipFill>
          <a:blip r:embed="rId3"/>
          <a:srcRect/>
          <a:stretch/>
        </p:blipFill>
        <p:spPr>
          <a:xfrm>
            <a:off x="5182344" y="809625"/>
            <a:ext cx="2647950" cy="304800"/>
          </a:xfrm>
          <a:prstGeom prst="rect">
            <a:avLst/>
          </a:prstGeom>
        </p:spPr>
      </p:pic>
      <p:sp>
        <p:nvSpPr>
          <p:cNvPr id="9" name="Text 5"/>
          <p:cNvSpPr/>
          <p:nvPr/>
        </p:nvSpPr>
        <p:spPr>
          <a:xfrm>
            <a:off x="5184502" y="1266825"/>
            <a:ext cx="2752344" cy="246888"/>
          </a:xfrm>
          <a:prstGeom prst="rect">
            <a:avLst/>
          </a:prstGeom>
          <a:noFill/>
          <a:ln/>
        </p:spPr>
        <p:txBody>
          <a:bodyPr vert="horz" wrap="none" lIns="0" tIns="0" rIns="0" bIns="0" rtlCol="0" anchor="t">
            <a:normAutofit/>
          </a:bodyPr>
          <a:lstStyle/>
          <a:p>
            <a:pPr marL="0" indent="0" algn="l">
              <a:lnSpc>
                <a:spcPts val="1875"/>
              </a:lnSpc>
              <a:buNone/>
            </a:pPr>
            <a:r>
              <a:rPr lang="en-US" sz="1500" b="1">
                <a:solidFill>
                  <a:srgbClr val="2C2C2C"/>
                </a:solidFill>
                <a:latin typeface="Times New Roman" pitchFamily="34" charset="0"/>
                <a:ea typeface="Times New Roman" pitchFamily="34" charset="-122"/>
                <a:cs typeface="Times New Roman" pitchFamily="34" charset="-120"/>
              </a:rPr>
              <a:t>Private Beachfront w/village access</a:t>
            </a:r>
            <a:endParaRPr lang="en-US" sz="1500"/>
          </a:p>
        </p:txBody>
      </p:sp>
      <p:sp>
        <p:nvSpPr>
          <p:cNvPr id="10" name="Text 6"/>
          <p:cNvSpPr/>
          <p:nvPr/>
        </p:nvSpPr>
        <p:spPr>
          <a:xfrm>
            <a:off x="5184502" y="1503908"/>
            <a:ext cx="2688336" cy="1725496"/>
          </a:xfrm>
          <a:prstGeom prst="rect">
            <a:avLst/>
          </a:prstGeom>
          <a:noFill/>
          <a:ln/>
        </p:spPr>
        <p:txBody>
          <a:bodyPr vert="horz" wrap="square" lIns="0" tIns="0" rIns="0" bIns="0" rtlCol="0" anchor="t"/>
          <a:lstStyle/>
          <a:p>
            <a:pPr marL="0" indent="0" algn="l">
              <a:lnSpc>
                <a:spcPts val="1920"/>
              </a:lnSpc>
              <a:buNone/>
            </a:pPr>
            <a:r>
              <a:rPr lang="en-US" sz="1200">
                <a:solidFill>
                  <a:srgbClr val="4A4A4A"/>
                </a:solidFill>
                <a:latin typeface="Noto Sans SC" pitchFamily="34" charset="0"/>
                <a:ea typeface="Noto Sans SC" pitchFamily="34" charset="-122"/>
                <a:cs typeface="Noto Sans SC" pitchFamily="34" charset="-120"/>
              </a:rPr>
              <a:t>Experience the serene expanse of our Pacific beachfront, where tranquility meets the shore.  The unique advantage of being located in a small fishing village and within walking distance to fresh fish and shrimp, vegetable markets, propane, fuel, etc.</a:t>
            </a:r>
            <a:endParaRPr lang="en-US" sz="1200"/>
          </a:p>
        </p:txBody>
      </p:sp>
      <p:sp>
        <p:nvSpPr>
          <p:cNvPr id="11" name="Text 7"/>
          <p:cNvSpPr/>
          <p:nvPr/>
        </p:nvSpPr>
        <p:spPr>
          <a:xfrm>
            <a:off x="8301335" y="571500"/>
            <a:ext cx="3128665" cy="2743200"/>
          </a:xfrm>
          <a:prstGeom prst="rect">
            <a:avLst/>
          </a:prstGeom>
          <a:solidFill>
            <a:srgbClr val="FFFFFF">
              <a:alpha val="50000"/>
            </a:srgbClr>
          </a:solidFill>
          <a:ln w="9525">
            <a:solidFill>
              <a:srgbClr val="000000">
                <a:alpha val="1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pic>
        <p:nvPicPr>
          <p:cNvPr id="12" name="Image 2" descr="image.png"/>
          <p:cNvPicPr>
            <a:picLocks noChangeAspect="1"/>
          </p:cNvPicPr>
          <p:nvPr/>
        </p:nvPicPr>
        <p:blipFill>
          <a:blip r:embed="rId4"/>
          <a:srcRect/>
          <a:stretch/>
        </p:blipFill>
        <p:spPr>
          <a:xfrm>
            <a:off x="8539460" y="809625"/>
            <a:ext cx="2647950" cy="304800"/>
          </a:xfrm>
          <a:prstGeom prst="rect">
            <a:avLst/>
          </a:prstGeom>
        </p:spPr>
      </p:pic>
      <p:sp>
        <p:nvSpPr>
          <p:cNvPr id="13" name="Text 8"/>
          <p:cNvSpPr/>
          <p:nvPr/>
        </p:nvSpPr>
        <p:spPr>
          <a:xfrm>
            <a:off x="8541693" y="1266825"/>
            <a:ext cx="2752344" cy="246888"/>
          </a:xfrm>
          <a:prstGeom prst="rect">
            <a:avLst/>
          </a:prstGeom>
          <a:noFill/>
          <a:ln/>
        </p:spPr>
        <p:txBody>
          <a:bodyPr vert="horz" wrap="none" lIns="0" tIns="0" rIns="0" bIns="0" rtlCol="0" anchor="t">
            <a:normAutofit/>
          </a:bodyPr>
          <a:lstStyle/>
          <a:p>
            <a:pPr marL="0" indent="0" algn="l">
              <a:lnSpc>
                <a:spcPts val="1875"/>
              </a:lnSpc>
              <a:buNone/>
            </a:pPr>
            <a:r>
              <a:rPr lang="en-US" sz="1500" b="1">
                <a:solidFill>
                  <a:srgbClr val="2C2C2C"/>
                </a:solidFill>
                <a:latin typeface="Times New Roman" pitchFamily="34" charset="0"/>
                <a:ea typeface="Times New Roman" pitchFamily="34" charset="-122"/>
                <a:cs typeface="Times New Roman" pitchFamily="34" charset="-120"/>
              </a:rPr>
              <a:t>Hotel Revenue + Private Estate</a:t>
            </a:r>
            <a:endParaRPr lang="en-US" sz="1500"/>
          </a:p>
        </p:txBody>
      </p:sp>
      <p:sp>
        <p:nvSpPr>
          <p:cNvPr id="14" name="Text 9"/>
          <p:cNvSpPr/>
          <p:nvPr/>
        </p:nvSpPr>
        <p:spPr>
          <a:xfrm>
            <a:off x="8541693" y="1503908"/>
            <a:ext cx="2688336" cy="740664"/>
          </a:xfrm>
          <a:prstGeom prst="rect">
            <a:avLst/>
          </a:prstGeom>
          <a:noFill/>
          <a:ln/>
        </p:spPr>
        <p:txBody>
          <a:bodyPr vert="horz" wrap="square" lIns="0" tIns="0" rIns="0" bIns="0" rtlCol="0" anchor="t"/>
          <a:lstStyle/>
          <a:p>
            <a:pPr marL="0" indent="0" algn="l">
              <a:lnSpc>
                <a:spcPts val="1920"/>
              </a:lnSpc>
              <a:buNone/>
            </a:pPr>
            <a:r>
              <a:rPr lang="en-US" sz="1200">
                <a:solidFill>
                  <a:srgbClr val="4A4A4A"/>
                </a:solidFill>
                <a:latin typeface="Noto Sans SC" pitchFamily="34" charset="0"/>
                <a:ea typeface="Noto Sans SC" pitchFamily="34" charset="-122"/>
                <a:cs typeface="Noto Sans SC" pitchFamily="34" charset="-120"/>
              </a:rPr>
              <a:t>Five charming cabanas designed for a deep connection with the sea within the estate.  A separate, potential “Owner’s Complex”, two 2-story brick residences with separate garage provides privacy and distance from rentable units.</a:t>
            </a:r>
            <a:endParaRPr lang="en-US" sz="1200"/>
          </a:p>
        </p:txBody>
      </p:sp>
      <p:sp>
        <p:nvSpPr>
          <p:cNvPr id="19" name="TextBox 18">
            <a:extLst>
              <a:ext uri="{FF2B5EF4-FFF2-40B4-BE49-F238E27FC236}">
                <a16:creationId xmlns:a16="http://schemas.microsoft.com/office/drawing/2014/main" id="{5FB5C524-AEA0-D4EE-8FEE-969BB17DF3F4}"/>
              </a:ext>
            </a:extLst>
          </p:cNvPr>
          <p:cNvSpPr txBox="1"/>
          <p:nvPr/>
        </p:nvSpPr>
        <p:spPr>
          <a:xfrm>
            <a:off x="877352" y="3043589"/>
            <a:ext cx="11142146" cy="3539430"/>
          </a:xfrm>
          <a:prstGeom prst="rect">
            <a:avLst/>
          </a:prstGeom>
          <a:noFill/>
        </p:spPr>
        <p:txBody>
          <a:bodyPr wrap="square" rtlCol="0">
            <a:spAutoFit/>
          </a:bodyPr>
          <a:lstStyle/>
          <a:p>
            <a:r>
              <a:rPr lang="en-US" sz="1400" b="1"/>
              <a:t>A Truly Irreplaceable Beachfront Location</a:t>
            </a:r>
          </a:p>
          <a:p>
            <a:endParaRPr lang="en-US" sz="1400"/>
          </a:p>
          <a:p>
            <a:r>
              <a:rPr lang="en-US" sz="1400"/>
              <a:t>Redwood Beach Resort occupies what many consider the "sweet spot" along </a:t>
            </a:r>
            <a:r>
              <a:rPr lang="en-US" sz="1400" err="1"/>
              <a:t>Mechapa's</a:t>
            </a:r>
            <a:r>
              <a:rPr lang="en-US" sz="1400"/>
              <a:t> spectacular 27-kilometer Pacific coastline—a location that combines accessibility, reliable infrastructure, and exceptional long-term development potential.</a:t>
            </a:r>
          </a:p>
          <a:p>
            <a:r>
              <a:rPr lang="en-US" sz="1400"/>
              <a:t>	To the north, the dramatic Farallones cliffs create a stunning natural backdrop but present significant barriers to development, including difficult terrain, limited potable water, no road access, and seasonal isolation during the rainy season when the nearby river becomes impassable from the beach.</a:t>
            </a:r>
          </a:p>
          <a:p>
            <a:r>
              <a:rPr lang="en-US" sz="1400"/>
              <a:t>	Within the town of </a:t>
            </a:r>
            <a:r>
              <a:rPr lang="en-US" sz="1400" err="1"/>
              <a:t>Mechapa</a:t>
            </a:r>
            <a:r>
              <a:rPr lang="en-US" sz="1400"/>
              <a:t>, beachfront opportunities are increasingly limited as residential expansion continues to reduce the availability of prime oceanfront property.</a:t>
            </a:r>
          </a:p>
          <a:p>
            <a:r>
              <a:rPr lang="en-US" sz="1400"/>
              <a:t>	Just 3 kilometers south lies the Estero Padre Ramos Nature Reserve and the Venecia Peninsula. While breathtakingly beautiful, new construction in this protected area typically requires additional land and environmental permitting, freshwater resources are limited, and access to employees, supplies, and services is considerably less convenient.</a:t>
            </a:r>
          </a:p>
          <a:p>
            <a:r>
              <a:rPr lang="en-US" sz="1400"/>
              <a:t>	By contrast, Redwood Beach Resort offers a rare combination of established infrastructure, dependable utilities, year-round accessibility, and over two decades of proven resilience to the region's most severe weather events. For an investor, this translates into something invaluable: confidence that your investment is built on one of the most practical, sustainable, and difficult-to-replicate beachfront locations on Nicaragua's Pacific coast.</a:t>
            </a:r>
          </a:p>
        </p:txBody>
      </p:sp>
      <p:sp>
        <p:nvSpPr>
          <p:cNvPr id="6" name="TextBox 5">
            <a:extLst>
              <a:ext uri="{FF2B5EF4-FFF2-40B4-BE49-F238E27FC236}">
                <a16:creationId xmlns:a16="http://schemas.microsoft.com/office/drawing/2014/main" id="{2343D359-5B29-9065-CCFE-D475A9C9C04D}"/>
              </a:ext>
            </a:extLst>
          </p:cNvPr>
          <p:cNvSpPr txBox="1"/>
          <p:nvPr/>
        </p:nvSpPr>
        <p:spPr>
          <a:xfrm>
            <a:off x="666750" y="1778151"/>
            <a:ext cx="10668000" cy="861774"/>
          </a:xfrm>
          <a:prstGeom prst="rect">
            <a:avLst/>
          </a:prstGeom>
          <a:noFill/>
        </p:spPr>
        <p:txBody>
          <a:bodyPr wrap="square" rtlCol="0">
            <a:spAutoFit/>
          </a:bodyPr>
          <a:lstStyle/>
          <a:p>
            <a:r>
              <a:rPr lang="en-US" sz="1600" b="1" i="1"/>
              <a:t>More than an investment—</a:t>
            </a:r>
          </a:p>
          <a:p>
            <a:r>
              <a:rPr lang="en-US" sz="1600" b="1" i="1"/>
              <a:t>it is a legacy property with unlimited potential</a:t>
            </a:r>
            <a:r>
              <a:rPr lang="en-US" sz="1600" b="1"/>
              <a:t>.</a:t>
            </a:r>
          </a:p>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82" name="Text 22">
            <a:extLst>
              <a:ext uri="{FF2B5EF4-FFF2-40B4-BE49-F238E27FC236}">
                <a16:creationId xmlns:a16="http://schemas.microsoft.com/office/drawing/2014/main" id="{21CBC2C5-7CD8-A811-E2DB-658212C10DE8}"/>
              </a:ext>
            </a:extLst>
          </p:cNvPr>
          <p:cNvSpPr/>
          <p:nvPr/>
        </p:nvSpPr>
        <p:spPr>
          <a:xfrm>
            <a:off x="6920202" y="4429124"/>
            <a:ext cx="3651377" cy="742950"/>
          </a:xfrm>
          <a:prstGeom prst="rect">
            <a:avLst/>
          </a:prstGeom>
          <a:solidFill>
            <a:srgbClr val="FFFFFF">
              <a:alpha val="6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sp>
        <p:nvSpPr>
          <p:cNvPr id="2" name="Text 0"/>
          <p:cNvSpPr/>
          <p:nvPr/>
        </p:nvSpPr>
        <p:spPr>
          <a:xfrm>
            <a:off x="0" y="0"/>
            <a:ext cx="12192000" cy="6858000"/>
          </a:xfrm>
          <a:prstGeom prst="rect">
            <a:avLst/>
          </a:prstGeom>
          <a:solidFill>
            <a:srgbClr val="FDF9F3"/>
          </a:solidFill>
          <a:ln/>
        </p:spPr>
        <p:txBody>
          <a:bodyPr wrap="square" rtlCol="0" anchor="ctr"/>
          <a:lstStyle/>
          <a:p>
            <a:pPr marL="0" indent="0">
              <a:buNone/>
            </a:pPr>
            <a:endParaRPr lang="en-US" dirty="0"/>
          </a:p>
        </p:txBody>
      </p:sp>
      <p:pic>
        <p:nvPicPr>
          <p:cNvPr id="4" name="Image 1" descr="image.png"/>
          <p:cNvPicPr>
            <a:picLocks noChangeAspect="1"/>
          </p:cNvPicPr>
          <p:nvPr/>
        </p:nvPicPr>
        <p:blipFill>
          <a:blip r:embed="rId3"/>
          <a:srcRect/>
          <a:stretch/>
        </p:blipFill>
        <p:spPr>
          <a:xfrm>
            <a:off x="6086475" y="1714500"/>
            <a:ext cx="19050" cy="4114800"/>
          </a:xfrm>
          <a:prstGeom prst="rect">
            <a:avLst/>
          </a:prstGeom>
        </p:spPr>
      </p:pic>
      <p:sp>
        <p:nvSpPr>
          <p:cNvPr id="5" name="Text 1"/>
          <p:cNvSpPr/>
          <p:nvPr/>
        </p:nvSpPr>
        <p:spPr>
          <a:xfrm>
            <a:off x="1866900" y="2466975"/>
            <a:ext cx="3429000" cy="742950"/>
          </a:xfrm>
          <a:prstGeom prst="roundRect">
            <a:avLst>
              <a:gd name="adj" fmla="val 5128"/>
            </a:avLst>
          </a:prstGeom>
          <a:solidFill>
            <a:srgbClr val="FFFFFF">
              <a:alpha val="6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sp>
        <p:nvSpPr>
          <p:cNvPr id="6" name="Shape 2"/>
          <p:cNvSpPr/>
          <p:nvPr/>
        </p:nvSpPr>
        <p:spPr>
          <a:xfrm>
            <a:off x="1866900" y="2471738"/>
            <a:ext cx="3429000" cy="0"/>
          </a:xfrm>
          <a:prstGeom prst="line">
            <a:avLst/>
          </a:prstGeom>
          <a:noFill/>
          <a:ln w="9525">
            <a:solidFill>
              <a:srgbClr val="D4A373">
                <a:alpha val="20000"/>
              </a:srgbClr>
            </a:solidFill>
            <a:prstDash val="solid"/>
          </a:ln>
        </p:spPr>
        <p:txBody>
          <a:bodyPr/>
          <a:lstStyle/>
          <a:p>
            <a:endParaRPr lang="en-US"/>
          </a:p>
        </p:txBody>
      </p:sp>
      <p:sp>
        <p:nvSpPr>
          <p:cNvPr id="7" name="Shape 3"/>
          <p:cNvSpPr/>
          <p:nvPr/>
        </p:nvSpPr>
        <p:spPr>
          <a:xfrm>
            <a:off x="5295900" y="2466975"/>
            <a:ext cx="0" cy="742950"/>
          </a:xfrm>
          <a:prstGeom prst="line">
            <a:avLst/>
          </a:prstGeom>
          <a:noFill/>
          <a:ln w="28575">
            <a:solidFill>
              <a:srgbClr val="FFB38E"/>
            </a:solidFill>
            <a:prstDash val="solid"/>
          </a:ln>
        </p:spPr>
        <p:txBody>
          <a:bodyPr/>
          <a:lstStyle/>
          <a:p>
            <a:endParaRPr lang="en-US"/>
          </a:p>
        </p:txBody>
      </p:sp>
      <p:sp>
        <p:nvSpPr>
          <p:cNvPr id="8" name="Shape 4"/>
          <p:cNvSpPr/>
          <p:nvPr/>
        </p:nvSpPr>
        <p:spPr>
          <a:xfrm>
            <a:off x="1866900" y="3205162"/>
            <a:ext cx="3429000" cy="0"/>
          </a:xfrm>
          <a:prstGeom prst="line">
            <a:avLst/>
          </a:prstGeom>
          <a:noFill/>
          <a:ln w="9525">
            <a:solidFill>
              <a:srgbClr val="D4A373">
                <a:alpha val="20000"/>
              </a:srgbClr>
            </a:solidFill>
            <a:prstDash val="solid"/>
          </a:ln>
        </p:spPr>
        <p:txBody>
          <a:bodyPr/>
          <a:lstStyle/>
          <a:p>
            <a:endParaRPr lang="en-US"/>
          </a:p>
        </p:txBody>
      </p:sp>
      <p:sp>
        <p:nvSpPr>
          <p:cNvPr id="9" name="Shape 5"/>
          <p:cNvSpPr/>
          <p:nvPr/>
        </p:nvSpPr>
        <p:spPr>
          <a:xfrm>
            <a:off x="1866900" y="2466975"/>
            <a:ext cx="0" cy="742950"/>
          </a:xfrm>
          <a:prstGeom prst="line">
            <a:avLst/>
          </a:prstGeom>
          <a:noFill/>
          <a:ln w="9525">
            <a:solidFill>
              <a:srgbClr val="D4A373">
                <a:alpha val="20000"/>
              </a:srgbClr>
            </a:solidFill>
            <a:prstDash val="solid"/>
          </a:ln>
        </p:spPr>
        <p:txBody>
          <a:bodyPr/>
          <a:lstStyle/>
          <a:p>
            <a:endParaRPr lang="en-US"/>
          </a:p>
        </p:txBody>
      </p:sp>
      <p:sp>
        <p:nvSpPr>
          <p:cNvPr id="10" name="Text 6"/>
          <p:cNvSpPr/>
          <p:nvPr/>
        </p:nvSpPr>
        <p:spPr>
          <a:xfrm>
            <a:off x="1966531" y="2628900"/>
            <a:ext cx="3182112" cy="155448"/>
          </a:xfrm>
          <a:prstGeom prst="rect">
            <a:avLst/>
          </a:prstGeom>
          <a:noFill/>
          <a:ln/>
        </p:spPr>
        <p:txBody>
          <a:bodyPr vert="horz" wrap="none" lIns="0" tIns="0" rIns="0" bIns="0" rtlCol="0" anchor="t">
            <a:normAutofit/>
          </a:bodyPr>
          <a:lstStyle/>
          <a:p>
            <a:pPr marL="0" indent="0" algn="r">
              <a:lnSpc>
                <a:spcPts val="1200"/>
              </a:lnSpc>
              <a:buNone/>
            </a:pPr>
            <a:r>
              <a:rPr lang="en-US" sz="900" dirty="0">
                <a:solidFill>
                  <a:srgbClr val="D4A373"/>
                </a:solidFill>
                <a:latin typeface="Monaco" pitchFamily="34" charset="0"/>
                <a:ea typeface="Monaco" pitchFamily="34" charset="-122"/>
                <a:cs typeface="Monaco" pitchFamily="34" charset="-120"/>
              </a:rPr>
              <a:t>01 / SECTION. Page 3</a:t>
            </a:r>
            <a:endParaRPr lang="en-US" sz="900" dirty="0"/>
          </a:p>
        </p:txBody>
      </p:sp>
      <p:sp>
        <p:nvSpPr>
          <p:cNvPr id="11" name="Text 7"/>
          <p:cNvSpPr/>
          <p:nvPr/>
        </p:nvSpPr>
        <p:spPr>
          <a:xfrm>
            <a:off x="1966341" y="2819400"/>
            <a:ext cx="3191256" cy="228600"/>
          </a:xfrm>
          <a:prstGeom prst="rect">
            <a:avLst/>
          </a:prstGeom>
          <a:noFill/>
          <a:ln/>
        </p:spPr>
        <p:txBody>
          <a:bodyPr vert="horz" wrap="none" lIns="0" tIns="0" rIns="0" bIns="0" rtlCol="0" anchor="t">
            <a:normAutofit/>
          </a:bodyPr>
          <a:lstStyle/>
          <a:p>
            <a:pPr marL="0" indent="0" algn="r">
              <a:lnSpc>
                <a:spcPts val="1800"/>
              </a:lnSpc>
              <a:buNone/>
            </a:pPr>
            <a:r>
              <a:rPr lang="en-US" sz="1200" b="1" kern="0" spc="120">
                <a:solidFill>
                  <a:srgbClr val="36454F"/>
                </a:solidFill>
                <a:latin typeface="Noto Sans SC" pitchFamily="34" charset="0"/>
                <a:ea typeface="Noto Sans SC" pitchFamily="34" charset="-122"/>
                <a:cs typeface="Noto Sans SC" pitchFamily="34" charset="-120"/>
              </a:rPr>
              <a:t>PROPERTY OVERVIEW</a:t>
            </a:r>
            <a:endParaRPr lang="en-US" sz="1200"/>
          </a:p>
        </p:txBody>
      </p:sp>
      <p:sp>
        <p:nvSpPr>
          <p:cNvPr id="12" name="Text 8"/>
          <p:cNvSpPr/>
          <p:nvPr/>
        </p:nvSpPr>
        <p:spPr>
          <a:xfrm>
            <a:off x="6896099" y="2466975"/>
            <a:ext cx="3675479" cy="742950"/>
          </a:xfrm>
          <a:prstGeom prst="rect">
            <a:avLst/>
          </a:prstGeom>
          <a:solidFill>
            <a:srgbClr val="FFFFFF">
              <a:alpha val="6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sp>
        <p:nvSpPr>
          <p:cNvPr id="13" name="Shape 9"/>
          <p:cNvSpPr/>
          <p:nvPr/>
        </p:nvSpPr>
        <p:spPr>
          <a:xfrm>
            <a:off x="6896100" y="2471738"/>
            <a:ext cx="3429000" cy="0"/>
          </a:xfrm>
          <a:prstGeom prst="line">
            <a:avLst/>
          </a:prstGeom>
          <a:noFill/>
          <a:ln w="9525">
            <a:solidFill>
              <a:srgbClr val="D4A373">
                <a:alpha val="20000"/>
              </a:srgbClr>
            </a:solidFill>
            <a:prstDash val="solid"/>
          </a:ln>
        </p:spPr>
        <p:txBody>
          <a:bodyPr/>
          <a:lstStyle/>
          <a:p>
            <a:endParaRPr lang="en-US"/>
          </a:p>
        </p:txBody>
      </p:sp>
      <p:sp>
        <p:nvSpPr>
          <p:cNvPr id="14" name="Shape 10"/>
          <p:cNvSpPr/>
          <p:nvPr/>
        </p:nvSpPr>
        <p:spPr>
          <a:xfrm>
            <a:off x="10325100" y="2466975"/>
            <a:ext cx="0" cy="742950"/>
          </a:xfrm>
          <a:prstGeom prst="line">
            <a:avLst/>
          </a:prstGeom>
          <a:noFill/>
          <a:ln w="9525">
            <a:solidFill>
              <a:srgbClr val="D4A373">
                <a:alpha val="20000"/>
              </a:srgbClr>
            </a:solidFill>
            <a:prstDash val="solid"/>
          </a:ln>
        </p:spPr>
        <p:txBody>
          <a:bodyPr/>
          <a:lstStyle/>
          <a:p>
            <a:endParaRPr lang="en-US"/>
          </a:p>
        </p:txBody>
      </p:sp>
      <p:sp>
        <p:nvSpPr>
          <p:cNvPr id="15" name="Shape 11"/>
          <p:cNvSpPr/>
          <p:nvPr/>
        </p:nvSpPr>
        <p:spPr>
          <a:xfrm>
            <a:off x="6896100" y="3205162"/>
            <a:ext cx="3429000" cy="0"/>
          </a:xfrm>
          <a:prstGeom prst="line">
            <a:avLst/>
          </a:prstGeom>
          <a:noFill/>
          <a:ln w="9525">
            <a:solidFill>
              <a:srgbClr val="D4A373">
                <a:alpha val="20000"/>
              </a:srgbClr>
            </a:solidFill>
            <a:prstDash val="solid"/>
          </a:ln>
        </p:spPr>
        <p:txBody>
          <a:bodyPr/>
          <a:lstStyle/>
          <a:p>
            <a:endParaRPr lang="en-US"/>
          </a:p>
        </p:txBody>
      </p:sp>
      <p:sp>
        <p:nvSpPr>
          <p:cNvPr id="16" name="Shape 12"/>
          <p:cNvSpPr/>
          <p:nvPr/>
        </p:nvSpPr>
        <p:spPr>
          <a:xfrm>
            <a:off x="6889879" y="2500736"/>
            <a:ext cx="0" cy="742950"/>
          </a:xfrm>
          <a:prstGeom prst="line">
            <a:avLst/>
          </a:prstGeom>
          <a:noFill/>
          <a:ln w="28575">
            <a:solidFill>
              <a:srgbClr val="FFB38E"/>
            </a:solidFill>
            <a:prstDash val="solid"/>
          </a:ln>
        </p:spPr>
        <p:txBody>
          <a:bodyPr/>
          <a:lstStyle/>
          <a:p>
            <a:endParaRPr lang="en-US"/>
          </a:p>
        </p:txBody>
      </p:sp>
      <p:sp>
        <p:nvSpPr>
          <p:cNvPr id="17" name="Text 13"/>
          <p:cNvSpPr/>
          <p:nvPr/>
        </p:nvSpPr>
        <p:spPr>
          <a:xfrm>
            <a:off x="7077075" y="2628900"/>
            <a:ext cx="3182112" cy="155448"/>
          </a:xfrm>
          <a:prstGeom prst="rect">
            <a:avLst/>
          </a:prstGeom>
          <a:noFill/>
          <a:ln/>
        </p:spPr>
        <p:txBody>
          <a:bodyPr vert="horz" wrap="none" lIns="0" tIns="0" rIns="0" bIns="0" rtlCol="0" anchor="t">
            <a:normAutofit/>
          </a:bodyPr>
          <a:lstStyle/>
          <a:p>
            <a:pPr marL="0" indent="0" algn="l">
              <a:lnSpc>
                <a:spcPts val="1200"/>
              </a:lnSpc>
              <a:buNone/>
            </a:pPr>
            <a:r>
              <a:rPr lang="en-US" sz="900" dirty="0">
                <a:solidFill>
                  <a:srgbClr val="D4A373"/>
                </a:solidFill>
                <a:latin typeface="Monaco" pitchFamily="34" charset="0"/>
                <a:ea typeface="Monaco" pitchFamily="34" charset="-122"/>
                <a:cs typeface="Monaco" pitchFamily="34" charset="-120"/>
              </a:rPr>
              <a:t>04 / SECTION. Page 8</a:t>
            </a:r>
            <a:endParaRPr lang="en-US" sz="900" dirty="0"/>
          </a:p>
        </p:txBody>
      </p:sp>
      <p:sp>
        <p:nvSpPr>
          <p:cNvPr id="18" name="Text 14"/>
          <p:cNvSpPr/>
          <p:nvPr/>
        </p:nvSpPr>
        <p:spPr>
          <a:xfrm>
            <a:off x="7077075" y="2819400"/>
            <a:ext cx="3191256" cy="228600"/>
          </a:xfrm>
          <a:prstGeom prst="rect">
            <a:avLst/>
          </a:prstGeom>
          <a:noFill/>
          <a:ln/>
        </p:spPr>
        <p:txBody>
          <a:bodyPr vert="horz" wrap="none" lIns="0" tIns="0" rIns="0" bIns="0" rtlCol="0" anchor="t">
            <a:normAutofit/>
          </a:bodyPr>
          <a:lstStyle/>
          <a:p>
            <a:pPr marL="0" indent="0" algn="l">
              <a:lnSpc>
                <a:spcPts val="1800"/>
              </a:lnSpc>
              <a:buNone/>
            </a:pPr>
            <a:r>
              <a:rPr lang="en-US" sz="1200" b="1" kern="0" spc="120" dirty="0">
                <a:solidFill>
                  <a:srgbClr val="36454F"/>
                </a:solidFill>
                <a:latin typeface="Noto Sans SC" pitchFamily="34" charset="0"/>
                <a:ea typeface="Noto Sans SC" pitchFamily="34" charset="-122"/>
              </a:rPr>
              <a:t>SOCIAL MEDIA &amp; OTAs</a:t>
            </a:r>
            <a:endParaRPr lang="en-US" sz="1200" dirty="0"/>
          </a:p>
        </p:txBody>
      </p:sp>
      <p:sp>
        <p:nvSpPr>
          <p:cNvPr id="19" name="Text 15"/>
          <p:cNvSpPr/>
          <p:nvPr/>
        </p:nvSpPr>
        <p:spPr>
          <a:xfrm>
            <a:off x="1866900" y="3438525"/>
            <a:ext cx="3429000" cy="742950"/>
          </a:xfrm>
          <a:prstGeom prst="roundRect">
            <a:avLst>
              <a:gd name="adj" fmla="val 5128"/>
            </a:avLst>
          </a:prstGeom>
          <a:solidFill>
            <a:srgbClr val="FFFFFF">
              <a:alpha val="6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sp>
        <p:nvSpPr>
          <p:cNvPr id="20" name="Shape 16"/>
          <p:cNvSpPr/>
          <p:nvPr/>
        </p:nvSpPr>
        <p:spPr>
          <a:xfrm>
            <a:off x="1866900" y="3443288"/>
            <a:ext cx="3429000" cy="0"/>
          </a:xfrm>
          <a:prstGeom prst="line">
            <a:avLst/>
          </a:prstGeom>
          <a:noFill/>
          <a:ln w="9525">
            <a:solidFill>
              <a:srgbClr val="D4A373">
                <a:alpha val="20000"/>
              </a:srgbClr>
            </a:solidFill>
            <a:prstDash val="solid"/>
          </a:ln>
        </p:spPr>
        <p:txBody>
          <a:bodyPr/>
          <a:lstStyle/>
          <a:p>
            <a:endParaRPr lang="en-US"/>
          </a:p>
        </p:txBody>
      </p:sp>
      <p:sp>
        <p:nvSpPr>
          <p:cNvPr id="21" name="Shape 17"/>
          <p:cNvSpPr/>
          <p:nvPr/>
        </p:nvSpPr>
        <p:spPr>
          <a:xfrm>
            <a:off x="5295900" y="3438525"/>
            <a:ext cx="0" cy="742950"/>
          </a:xfrm>
          <a:prstGeom prst="line">
            <a:avLst/>
          </a:prstGeom>
          <a:noFill/>
          <a:ln w="28575">
            <a:solidFill>
              <a:srgbClr val="FFB38E"/>
            </a:solidFill>
            <a:prstDash val="solid"/>
          </a:ln>
        </p:spPr>
        <p:txBody>
          <a:bodyPr/>
          <a:lstStyle/>
          <a:p>
            <a:endParaRPr lang="en-US"/>
          </a:p>
        </p:txBody>
      </p:sp>
      <p:sp>
        <p:nvSpPr>
          <p:cNvPr id="22" name="Shape 18"/>
          <p:cNvSpPr/>
          <p:nvPr/>
        </p:nvSpPr>
        <p:spPr>
          <a:xfrm>
            <a:off x="1866900" y="4176712"/>
            <a:ext cx="3429000" cy="0"/>
          </a:xfrm>
          <a:prstGeom prst="line">
            <a:avLst/>
          </a:prstGeom>
          <a:noFill/>
          <a:ln w="9525">
            <a:solidFill>
              <a:srgbClr val="D4A373">
                <a:alpha val="20000"/>
              </a:srgbClr>
            </a:solidFill>
            <a:prstDash val="solid"/>
          </a:ln>
        </p:spPr>
        <p:txBody>
          <a:bodyPr/>
          <a:lstStyle/>
          <a:p>
            <a:endParaRPr lang="en-US"/>
          </a:p>
        </p:txBody>
      </p:sp>
      <p:sp>
        <p:nvSpPr>
          <p:cNvPr id="23" name="Shape 19"/>
          <p:cNvSpPr/>
          <p:nvPr/>
        </p:nvSpPr>
        <p:spPr>
          <a:xfrm>
            <a:off x="1866900" y="3438525"/>
            <a:ext cx="0" cy="742950"/>
          </a:xfrm>
          <a:prstGeom prst="line">
            <a:avLst/>
          </a:prstGeom>
          <a:noFill/>
          <a:ln w="9525">
            <a:solidFill>
              <a:srgbClr val="D4A373">
                <a:alpha val="20000"/>
              </a:srgbClr>
            </a:solidFill>
            <a:prstDash val="solid"/>
          </a:ln>
        </p:spPr>
        <p:txBody>
          <a:bodyPr/>
          <a:lstStyle/>
          <a:p>
            <a:endParaRPr lang="en-US"/>
          </a:p>
        </p:txBody>
      </p:sp>
      <p:sp>
        <p:nvSpPr>
          <p:cNvPr id="24" name="Text 20"/>
          <p:cNvSpPr/>
          <p:nvPr/>
        </p:nvSpPr>
        <p:spPr>
          <a:xfrm>
            <a:off x="1966531" y="3600450"/>
            <a:ext cx="3182112" cy="155448"/>
          </a:xfrm>
          <a:prstGeom prst="rect">
            <a:avLst/>
          </a:prstGeom>
          <a:noFill/>
          <a:ln/>
        </p:spPr>
        <p:txBody>
          <a:bodyPr vert="horz" wrap="none" lIns="0" tIns="0" rIns="0" bIns="0" rtlCol="0" anchor="t">
            <a:normAutofit/>
          </a:bodyPr>
          <a:lstStyle/>
          <a:p>
            <a:pPr marL="0" indent="0" algn="r">
              <a:lnSpc>
                <a:spcPts val="1200"/>
              </a:lnSpc>
              <a:buNone/>
            </a:pPr>
            <a:r>
              <a:rPr lang="en-US" sz="900" dirty="0">
                <a:solidFill>
                  <a:srgbClr val="D4A373"/>
                </a:solidFill>
                <a:latin typeface="Monaco" pitchFamily="34" charset="0"/>
                <a:ea typeface="Monaco" pitchFamily="34" charset="-122"/>
                <a:cs typeface="Monaco" pitchFamily="34" charset="-120"/>
              </a:rPr>
              <a:t>02 / SECTION. Page 4</a:t>
            </a:r>
            <a:endParaRPr lang="en-US" sz="900" dirty="0"/>
          </a:p>
        </p:txBody>
      </p:sp>
      <p:sp>
        <p:nvSpPr>
          <p:cNvPr id="25" name="Text 21"/>
          <p:cNvSpPr/>
          <p:nvPr/>
        </p:nvSpPr>
        <p:spPr>
          <a:xfrm>
            <a:off x="1966341" y="3790950"/>
            <a:ext cx="3191256" cy="228600"/>
          </a:xfrm>
          <a:prstGeom prst="rect">
            <a:avLst/>
          </a:prstGeom>
          <a:noFill/>
          <a:ln/>
        </p:spPr>
        <p:txBody>
          <a:bodyPr vert="horz" wrap="none" lIns="0" tIns="0" rIns="0" bIns="0" rtlCol="0" anchor="t">
            <a:normAutofit/>
          </a:bodyPr>
          <a:lstStyle/>
          <a:p>
            <a:pPr marL="0" indent="0" algn="r">
              <a:lnSpc>
                <a:spcPts val="1800"/>
              </a:lnSpc>
              <a:buNone/>
            </a:pPr>
            <a:r>
              <a:rPr lang="en-US" sz="1200" b="1" kern="0" spc="120" dirty="0">
                <a:solidFill>
                  <a:srgbClr val="36454F"/>
                </a:solidFill>
                <a:latin typeface="Noto Sans SC" pitchFamily="34" charset="0"/>
                <a:ea typeface="Noto Sans SC" pitchFamily="34" charset="-122"/>
              </a:rPr>
              <a:t>TOPOGRAPHY</a:t>
            </a:r>
            <a:endParaRPr lang="en-US" sz="1200" dirty="0"/>
          </a:p>
        </p:txBody>
      </p:sp>
      <p:sp>
        <p:nvSpPr>
          <p:cNvPr id="27" name="Shape 23"/>
          <p:cNvSpPr/>
          <p:nvPr/>
        </p:nvSpPr>
        <p:spPr>
          <a:xfrm>
            <a:off x="6819900" y="3443288"/>
            <a:ext cx="3429000" cy="0"/>
          </a:xfrm>
          <a:prstGeom prst="line">
            <a:avLst/>
          </a:prstGeom>
          <a:noFill/>
          <a:ln w="9525">
            <a:solidFill>
              <a:srgbClr val="D4A373">
                <a:alpha val="20000"/>
              </a:srgbClr>
            </a:solidFill>
            <a:prstDash val="solid"/>
          </a:ln>
        </p:spPr>
        <p:txBody>
          <a:bodyPr/>
          <a:lstStyle/>
          <a:p>
            <a:endParaRPr lang="en-US"/>
          </a:p>
        </p:txBody>
      </p:sp>
      <p:sp>
        <p:nvSpPr>
          <p:cNvPr id="28" name="Shape 24"/>
          <p:cNvSpPr/>
          <p:nvPr/>
        </p:nvSpPr>
        <p:spPr>
          <a:xfrm>
            <a:off x="10248900" y="3438525"/>
            <a:ext cx="0" cy="742950"/>
          </a:xfrm>
          <a:prstGeom prst="line">
            <a:avLst/>
          </a:prstGeom>
          <a:noFill/>
          <a:ln w="9525">
            <a:solidFill>
              <a:srgbClr val="D4A373">
                <a:alpha val="20000"/>
              </a:srgbClr>
            </a:solidFill>
            <a:prstDash val="solid"/>
          </a:ln>
        </p:spPr>
        <p:txBody>
          <a:bodyPr/>
          <a:lstStyle/>
          <a:p>
            <a:endParaRPr lang="en-US"/>
          </a:p>
        </p:txBody>
      </p:sp>
      <p:sp>
        <p:nvSpPr>
          <p:cNvPr id="29" name="Shape 25"/>
          <p:cNvSpPr/>
          <p:nvPr/>
        </p:nvSpPr>
        <p:spPr>
          <a:xfrm>
            <a:off x="6819900" y="4176712"/>
            <a:ext cx="3429000" cy="0"/>
          </a:xfrm>
          <a:prstGeom prst="line">
            <a:avLst/>
          </a:prstGeom>
          <a:noFill/>
          <a:ln w="9525">
            <a:solidFill>
              <a:srgbClr val="D4A373">
                <a:alpha val="20000"/>
              </a:srgbClr>
            </a:solidFill>
            <a:prstDash val="solid"/>
          </a:ln>
        </p:spPr>
        <p:txBody>
          <a:bodyPr/>
          <a:lstStyle/>
          <a:p>
            <a:endParaRPr lang="en-US"/>
          </a:p>
        </p:txBody>
      </p:sp>
      <p:sp>
        <p:nvSpPr>
          <p:cNvPr id="30" name="Shape 26"/>
          <p:cNvSpPr/>
          <p:nvPr/>
        </p:nvSpPr>
        <p:spPr>
          <a:xfrm>
            <a:off x="6889879" y="3448147"/>
            <a:ext cx="0" cy="742950"/>
          </a:xfrm>
          <a:prstGeom prst="line">
            <a:avLst/>
          </a:prstGeom>
          <a:noFill/>
          <a:ln w="28575">
            <a:solidFill>
              <a:srgbClr val="FFB38E"/>
            </a:solidFill>
            <a:prstDash val="solid"/>
          </a:ln>
        </p:spPr>
        <p:txBody>
          <a:bodyPr/>
          <a:lstStyle/>
          <a:p>
            <a:endParaRPr lang="en-US"/>
          </a:p>
        </p:txBody>
      </p:sp>
      <p:sp>
        <p:nvSpPr>
          <p:cNvPr id="31" name="Text 27"/>
          <p:cNvSpPr/>
          <p:nvPr/>
        </p:nvSpPr>
        <p:spPr>
          <a:xfrm>
            <a:off x="7066788" y="3608614"/>
            <a:ext cx="3182112" cy="155448"/>
          </a:xfrm>
          <a:prstGeom prst="rect">
            <a:avLst/>
          </a:prstGeom>
          <a:noFill/>
          <a:ln/>
        </p:spPr>
        <p:txBody>
          <a:bodyPr vert="horz" wrap="none" lIns="0" tIns="0" rIns="0" bIns="0" rtlCol="0" anchor="t">
            <a:normAutofit/>
          </a:bodyPr>
          <a:lstStyle/>
          <a:p>
            <a:pPr marL="0" indent="0" algn="l">
              <a:lnSpc>
                <a:spcPts val="1200"/>
              </a:lnSpc>
              <a:buNone/>
            </a:pPr>
            <a:r>
              <a:rPr lang="en-US" sz="900" dirty="0">
                <a:solidFill>
                  <a:srgbClr val="D4A373"/>
                </a:solidFill>
                <a:latin typeface="Monaco" pitchFamily="34" charset="0"/>
                <a:ea typeface="Monaco" pitchFamily="34" charset="-122"/>
                <a:cs typeface="Monaco" pitchFamily="34" charset="-120"/>
              </a:rPr>
              <a:t>05 / SECTION. Page 9 - 11</a:t>
            </a:r>
            <a:endParaRPr lang="en-US" sz="900" dirty="0"/>
          </a:p>
        </p:txBody>
      </p:sp>
      <p:sp>
        <p:nvSpPr>
          <p:cNvPr id="32" name="Text 28"/>
          <p:cNvSpPr/>
          <p:nvPr/>
        </p:nvSpPr>
        <p:spPr>
          <a:xfrm>
            <a:off x="7077075" y="3799848"/>
            <a:ext cx="3191256" cy="228600"/>
          </a:xfrm>
          <a:prstGeom prst="rect">
            <a:avLst/>
          </a:prstGeom>
          <a:noFill/>
          <a:ln/>
        </p:spPr>
        <p:txBody>
          <a:bodyPr vert="horz" wrap="none" lIns="0" tIns="0" rIns="0" bIns="0" rtlCol="0" anchor="t">
            <a:normAutofit/>
          </a:bodyPr>
          <a:lstStyle/>
          <a:p>
            <a:pPr marL="0" indent="0" algn="l">
              <a:lnSpc>
                <a:spcPts val="1800"/>
              </a:lnSpc>
              <a:buNone/>
            </a:pPr>
            <a:r>
              <a:rPr lang="en-US" sz="1200" b="1" kern="0" spc="120" dirty="0">
                <a:solidFill>
                  <a:srgbClr val="36454F"/>
                </a:solidFill>
                <a:latin typeface="Noto Sans SC" pitchFamily="34" charset="0"/>
                <a:ea typeface="Noto Sans SC" pitchFamily="34" charset="-122"/>
              </a:rPr>
              <a:t>COMPARATIVE MARKET ANALYSES</a:t>
            </a:r>
            <a:endParaRPr lang="en-US" sz="1200" dirty="0"/>
          </a:p>
        </p:txBody>
      </p:sp>
      <p:sp>
        <p:nvSpPr>
          <p:cNvPr id="33" name="Text 29"/>
          <p:cNvSpPr/>
          <p:nvPr/>
        </p:nvSpPr>
        <p:spPr>
          <a:xfrm>
            <a:off x="1866900" y="4410075"/>
            <a:ext cx="3429000" cy="742950"/>
          </a:xfrm>
          <a:prstGeom prst="roundRect">
            <a:avLst>
              <a:gd name="adj" fmla="val 5128"/>
            </a:avLst>
          </a:prstGeom>
          <a:solidFill>
            <a:srgbClr val="FFFFFF">
              <a:alpha val="6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sp>
        <p:nvSpPr>
          <p:cNvPr id="34" name="Shape 30"/>
          <p:cNvSpPr/>
          <p:nvPr/>
        </p:nvSpPr>
        <p:spPr>
          <a:xfrm>
            <a:off x="1866900" y="4414838"/>
            <a:ext cx="3429000" cy="0"/>
          </a:xfrm>
          <a:prstGeom prst="line">
            <a:avLst/>
          </a:prstGeom>
          <a:noFill/>
          <a:ln w="9525">
            <a:solidFill>
              <a:srgbClr val="D4A373">
                <a:alpha val="20000"/>
              </a:srgbClr>
            </a:solidFill>
            <a:prstDash val="solid"/>
          </a:ln>
        </p:spPr>
        <p:txBody>
          <a:bodyPr/>
          <a:lstStyle/>
          <a:p>
            <a:endParaRPr lang="en-US"/>
          </a:p>
        </p:txBody>
      </p:sp>
      <p:sp>
        <p:nvSpPr>
          <p:cNvPr id="35" name="Shape 31"/>
          <p:cNvSpPr/>
          <p:nvPr/>
        </p:nvSpPr>
        <p:spPr>
          <a:xfrm>
            <a:off x="5295900" y="4410075"/>
            <a:ext cx="0" cy="742950"/>
          </a:xfrm>
          <a:prstGeom prst="line">
            <a:avLst/>
          </a:prstGeom>
          <a:noFill/>
          <a:ln w="28575">
            <a:solidFill>
              <a:srgbClr val="FFB38E"/>
            </a:solidFill>
            <a:prstDash val="solid"/>
          </a:ln>
        </p:spPr>
        <p:txBody>
          <a:bodyPr/>
          <a:lstStyle/>
          <a:p>
            <a:endParaRPr lang="en-US"/>
          </a:p>
        </p:txBody>
      </p:sp>
      <p:sp>
        <p:nvSpPr>
          <p:cNvPr id="36" name="Shape 32"/>
          <p:cNvSpPr/>
          <p:nvPr/>
        </p:nvSpPr>
        <p:spPr>
          <a:xfrm>
            <a:off x="1866900" y="5148263"/>
            <a:ext cx="3429000" cy="0"/>
          </a:xfrm>
          <a:prstGeom prst="line">
            <a:avLst/>
          </a:prstGeom>
          <a:noFill/>
          <a:ln w="9525">
            <a:solidFill>
              <a:srgbClr val="D4A373">
                <a:alpha val="20000"/>
              </a:srgbClr>
            </a:solidFill>
            <a:prstDash val="solid"/>
          </a:ln>
        </p:spPr>
        <p:txBody>
          <a:bodyPr/>
          <a:lstStyle/>
          <a:p>
            <a:endParaRPr lang="en-US"/>
          </a:p>
        </p:txBody>
      </p:sp>
      <p:sp>
        <p:nvSpPr>
          <p:cNvPr id="37" name="Shape 33"/>
          <p:cNvSpPr/>
          <p:nvPr/>
        </p:nvSpPr>
        <p:spPr>
          <a:xfrm>
            <a:off x="1866900" y="4410075"/>
            <a:ext cx="0" cy="742950"/>
          </a:xfrm>
          <a:prstGeom prst="line">
            <a:avLst/>
          </a:prstGeom>
          <a:noFill/>
          <a:ln w="9525">
            <a:solidFill>
              <a:srgbClr val="D4A373">
                <a:alpha val="20000"/>
              </a:srgbClr>
            </a:solidFill>
            <a:prstDash val="solid"/>
          </a:ln>
        </p:spPr>
        <p:txBody>
          <a:bodyPr/>
          <a:lstStyle/>
          <a:p>
            <a:endParaRPr lang="en-US"/>
          </a:p>
        </p:txBody>
      </p:sp>
      <p:sp>
        <p:nvSpPr>
          <p:cNvPr id="38" name="Text 34"/>
          <p:cNvSpPr/>
          <p:nvPr/>
        </p:nvSpPr>
        <p:spPr>
          <a:xfrm>
            <a:off x="1966531" y="4572000"/>
            <a:ext cx="3182112" cy="155448"/>
          </a:xfrm>
          <a:prstGeom prst="rect">
            <a:avLst/>
          </a:prstGeom>
          <a:noFill/>
          <a:ln/>
        </p:spPr>
        <p:txBody>
          <a:bodyPr vert="horz" wrap="none" lIns="0" tIns="0" rIns="0" bIns="0" rtlCol="0" anchor="t">
            <a:normAutofit/>
          </a:bodyPr>
          <a:lstStyle/>
          <a:p>
            <a:pPr marL="0" indent="0" algn="r">
              <a:lnSpc>
                <a:spcPts val="1200"/>
              </a:lnSpc>
              <a:buNone/>
            </a:pPr>
            <a:r>
              <a:rPr lang="en-US" sz="900" dirty="0">
                <a:solidFill>
                  <a:srgbClr val="D4A373"/>
                </a:solidFill>
                <a:latin typeface="Monaco" pitchFamily="34" charset="0"/>
                <a:ea typeface="Monaco" pitchFamily="34" charset="-122"/>
                <a:cs typeface="Monaco" pitchFamily="34" charset="-120"/>
              </a:rPr>
              <a:t>03 / SECTION. Page 5 - 6</a:t>
            </a:r>
            <a:endParaRPr lang="en-US" sz="900" dirty="0"/>
          </a:p>
        </p:txBody>
      </p:sp>
      <p:sp>
        <p:nvSpPr>
          <p:cNvPr id="39" name="Text 35"/>
          <p:cNvSpPr/>
          <p:nvPr/>
        </p:nvSpPr>
        <p:spPr>
          <a:xfrm>
            <a:off x="1966341" y="4762500"/>
            <a:ext cx="3191256" cy="228600"/>
          </a:xfrm>
          <a:prstGeom prst="rect">
            <a:avLst/>
          </a:prstGeom>
          <a:noFill/>
          <a:ln/>
        </p:spPr>
        <p:txBody>
          <a:bodyPr vert="horz" wrap="none" lIns="0" tIns="0" rIns="0" bIns="0" rtlCol="0" anchor="t">
            <a:normAutofit/>
          </a:bodyPr>
          <a:lstStyle/>
          <a:p>
            <a:pPr marL="0" indent="0" algn="r">
              <a:lnSpc>
                <a:spcPts val="1800"/>
              </a:lnSpc>
              <a:buNone/>
            </a:pPr>
            <a:r>
              <a:rPr lang="en-US" sz="1200" b="1" kern="0" spc="120" dirty="0">
                <a:solidFill>
                  <a:srgbClr val="36454F"/>
                </a:solidFill>
                <a:latin typeface="Noto Sans SC" pitchFamily="34" charset="0"/>
                <a:ea typeface="Noto Sans SC" pitchFamily="34" charset="-122"/>
              </a:rPr>
              <a:t>INFRASTRUCTURE &amp; FACILITIES</a:t>
            </a:r>
            <a:endParaRPr lang="en-US" sz="1200" dirty="0"/>
          </a:p>
        </p:txBody>
      </p:sp>
      <p:sp>
        <p:nvSpPr>
          <p:cNvPr id="41" name="Shape 37"/>
          <p:cNvSpPr/>
          <p:nvPr/>
        </p:nvSpPr>
        <p:spPr>
          <a:xfrm>
            <a:off x="6896100" y="4414838"/>
            <a:ext cx="3429000" cy="0"/>
          </a:xfrm>
          <a:prstGeom prst="line">
            <a:avLst/>
          </a:prstGeom>
          <a:noFill/>
          <a:ln w="9525">
            <a:solidFill>
              <a:srgbClr val="D4A373">
                <a:alpha val="20000"/>
              </a:srgbClr>
            </a:solidFill>
            <a:prstDash val="solid"/>
          </a:ln>
        </p:spPr>
        <p:txBody>
          <a:bodyPr/>
          <a:lstStyle/>
          <a:p>
            <a:endParaRPr lang="en-US"/>
          </a:p>
        </p:txBody>
      </p:sp>
      <p:sp>
        <p:nvSpPr>
          <p:cNvPr id="42" name="Shape 38"/>
          <p:cNvSpPr/>
          <p:nvPr/>
        </p:nvSpPr>
        <p:spPr>
          <a:xfrm>
            <a:off x="10325100" y="4410075"/>
            <a:ext cx="0" cy="742950"/>
          </a:xfrm>
          <a:prstGeom prst="line">
            <a:avLst/>
          </a:prstGeom>
          <a:noFill/>
          <a:ln w="9525">
            <a:solidFill>
              <a:srgbClr val="D4A373">
                <a:alpha val="20000"/>
              </a:srgbClr>
            </a:solidFill>
            <a:prstDash val="solid"/>
          </a:ln>
        </p:spPr>
        <p:txBody>
          <a:bodyPr/>
          <a:lstStyle/>
          <a:p>
            <a:endParaRPr lang="en-US"/>
          </a:p>
        </p:txBody>
      </p:sp>
      <p:sp>
        <p:nvSpPr>
          <p:cNvPr id="43" name="Shape 39"/>
          <p:cNvSpPr/>
          <p:nvPr/>
        </p:nvSpPr>
        <p:spPr>
          <a:xfrm>
            <a:off x="6896100" y="5148263"/>
            <a:ext cx="3429000" cy="0"/>
          </a:xfrm>
          <a:prstGeom prst="line">
            <a:avLst/>
          </a:prstGeom>
          <a:noFill/>
          <a:ln w="9525">
            <a:solidFill>
              <a:srgbClr val="D4A373">
                <a:alpha val="20000"/>
              </a:srgbClr>
            </a:solidFill>
            <a:prstDash val="solid"/>
          </a:ln>
        </p:spPr>
        <p:txBody>
          <a:bodyPr/>
          <a:lstStyle/>
          <a:p>
            <a:endParaRPr lang="en-US"/>
          </a:p>
        </p:txBody>
      </p:sp>
      <p:sp>
        <p:nvSpPr>
          <p:cNvPr id="44" name="Shape 40"/>
          <p:cNvSpPr/>
          <p:nvPr/>
        </p:nvSpPr>
        <p:spPr>
          <a:xfrm>
            <a:off x="6896100" y="4410075"/>
            <a:ext cx="0" cy="742950"/>
          </a:xfrm>
          <a:prstGeom prst="line">
            <a:avLst/>
          </a:prstGeom>
          <a:noFill/>
          <a:ln w="28575">
            <a:solidFill>
              <a:srgbClr val="FFB38E"/>
            </a:solidFill>
            <a:prstDash val="solid"/>
          </a:ln>
        </p:spPr>
        <p:txBody>
          <a:bodyPr/>
          <a:lstStyle/>
          <a:p>
            <a:endParaRPr lang="en-US"/>
          </a:p>
        </p:txBody>
      </p:sp>
      <p:sp>
        <p:nvSpPr>
          <p:cNvPr id="45" name="Text 41"/>
          <p:cNvSpPr/>
          <p:nvPr/>
        </p:nvSpPr>
        <p:spPr>
          <a:xfrm>
            <a:off x="7133843" y="4572000"/>
            <a:ext cx="3182112" cy="155448"/>
          </a:xfrm>
          <a:prstGeom prst="rect">
            <a:avLst/>
          </a:prstGeom>
          <a:noFill/>
          <a:ln/>
        </p:spPr>
        <p:txBody>
          <a:bodyPr vert="horz" wrap="none" lIns="0" tIns="0" rIns="0" bIns="0" rtlCol="0" anchor="t">
            <a:normAutofit/>
          </a:bodyPr>
          <a:lstStyle/>
          <a:p>
            <a:pPr marL="0" indent="0" algn="l">
              <a:lnSpc>
                <a:spcPts val="1200"/>
              </a:lnSpc>
              <a:buNone/>
            </a:pPr>
            <a:r>
              <a:rPr lang="en-US" sz="900" dirty="0">
                <a:solidFill>
                  <a:srgbClr val="D4A373"/>
                </a:solidFill>
                <a:latin typeface="Monaco" pitchFamily="34" charset="0"/>
                <a:ea typeface="Monaco" pitchFamily="34" charset="-122"/>
                <a:cs typeface="Monaco" pitchFamily="34" charset="-120"/>
              </a:rPr>
              <a:t>06 / SECTION. Page 12</a:t>
            </a:r>
            <a:endParaRPr lang="en-US" sz="900" dirty="0"/>
          </a:p>
        </p:txBody>
      </p:sp>
      <p:sp>
        <p:nvSpPr>
          <p:cNvPr id="46" name="Text 42"/>
          <p:cNvSpPr/>
          <p:nvPr/>
        </p:nvSpPr>
        <p:spPr>
          <a:xfrm>
            <a:off x="7077075" y="4762500"/>
            <a:ext cx="3191256" cy="228600"/>
          </a:xfrm>
          <a:prstGeom prst="rect">
            <a:avLst/>
          </a:prstGeom>
          <a:noFill/>
          <a:ln/>
        </p:spPr>
        <p:txBody>
          <a:bodyPr vert="horz" wrap="none" lIns="0" tIns="0" rIns="0" bIns="0" rtlCol="0" anchor="t">
            <a:normAutofit/>
          </a:bodyPr>
          <a:lstStyle/>
          <a:p>
            <a:pPr marL="0" indent="0" algn="l">
              <a:lnSpc>
                <a:spcPts val="1800"/>
              </a:lnSpc>
              <a:buNone/>
            </a:pPr>
            <a:r>
              <a:rPr lang="en-US" sz="1200" b="1" kern="0" spc="120" dirty="0">
                <a:solidFill>
                  <a:srgbClr val="36454F"/>
                </a:solidFill>
                <a:latin typeface="Noto Sans SC" pitchFamily="34" charset="0"/>
                <a:ea typeface="Noto Sans SC" pitchFamily="34" charset="-122"/>
              </a:rPr>
              <a:t>MONTHLY EXPENSES</a:t>
            </a:r>
            <a:endParaRPr lang="en-US" sz="1200" dirty="0"/>
          </a:p>
        </p:txBody>
      </p:sp>
      <p:sp>
        <p:nvSpPr>
          <p:cNvPr id="47" name="Text 43"/>
          <p:cNvSpPr/>
          <p:nvPr/>
        </p:nvSpPr>
        <p:spPr>
          <a:xfrm>
            <a:off x="-122777" y="914400"/>
            <a:ext cx="12527280" cy="384048"/>
          </a:xfrm>
          <a:prstGeom prst="rect">
            <a:avLst/>
          </a:prstGeom>
          <a:noFill/>
          <a:ln/>
        </p:spPr>
        <p:txBody>
          <a:bodyPr vert="horz" wrap="none" lIns="0" tIns="0" rIns="0" bIns="0" rtlCol="0" anchor="t">
            <a:normAutofit/>
          </a:bodyPr>
          <a:lstStyle/>
          <a:p>
            <a:pPr marL="0" indent="0" algn="ctr">
              <a:lnSpc>
                <a:spcPts val="3000"/>
              </a:lnSpc>
              <a:buNone/>
            </a:pPr>
            <a:r>
              <a:rPr lang="en-US" sz="2700" b="1" kern="0" spc="670">
                <a:solidFill>
                  <a:srgbClr val="36454F"/>
                </a:solidFill>
                <a:latin typeface="Noto Sans SC" pitchFamily="34" charset="0"/>
                <a:ea typeface="Noto Sans SC" pitchFamily="34" charset="-122"/>
                <a:cs typeface="Noto Sans SC" pitchFamily="34" charset="-120"/>
              </a:rPr>
              <a:t>PROJECT ROADMAP</a:t>
            </a:r>
            <a:endParaRPr lang="en-US" sz="2700"/>
          </a:p>
        </p:txBody>
      </p:sp>
      <p:sp>
        <p:nvSpPr>
          <p:cNvPr id="48" name="Text 44"/>
          <p:cNvSpPr/>
          <p:nvPr/>
        </p:nvSpPr>
        <p:spPr>
          <a:xfrm>
            <a:off x="5791200" y="1371600"/>
            <a:ext cx="609600" cy="38100"/>
          </a:xfrm>
          <a:prstGeom prst="rect">
            <a:avLst/>
          </a:prstGeom>
          <a:solidFill>
            <a:srgbClr val="FFB38E">
              <a:alpha val="70000"/>
            </a:srgbClr>
          </a:solidFill>
          <a:ln/>
        </p:spPr>
        <p:txBody>
          <a:bodyPr wrap="square" rtlCol="0" anchor="ctr"/>
          <a:lstStyle/>
          <a:p>
            <a:pPr marL="0" indent="0">
              <a:buNone/>
            </a:pPr>
            <a:endParaRPr lang="en-US"/>
          </a:p>
        </p:txBody>
      </p:sp>
      <p:sp>
        <p:nvSpPr>
          <p:cNvPr id="49" name="Text 45"/>
          <p:cNvSpPr/>
          <p:nvPr/>
        </p:nvSpPr>
        <p:spPr>
          <a:xfrm>
            <a:off x="5905500" y="2647950"/>
            <a:ext cx="381000" cy="381000"/>
          </a:xfrm>
          <a:prstGeom prst="roundRect">
            <a:avLst>
              <a:gd name="adj" fmla="val 100000"/>
            </a:avLst>
          </a:prstGeom>
          <a:solidFill>
            <a:srgbClr val="FDF9F3"/>
          </a:solidFill>
          <a:ln w="9525">
            <a:solidFill>
              <a:srgbClr val="FED7AA"/>
            </a:solidFill>
          </a:ln>
        </p:spPr>
        <p:txBody>
          <a:bodyPr wrap="square" rtlCol="0" anchor="ctr"/>
          <a:lstStyle/>
          <a:p>
            <a:pPr marL="0" indent="0">
              <a:buNone/>
            </a:pPr>
            <a:endParaRPr lang="en-US"/>
          </a:p>
        </p:txBody>
      </p:sp>
      <p:sp>
        <p:nvSpPr>
          <p:cNvPr id="50" name="Text 46"/>
          <p:cNvSpPr/>
          <p:nvPr/>
        </p:nvSpPr>
        <p:spPr>
          <a:xfrm>
            <a:off x="6057900" y="2800350"/>
            <a:ext cx="76200" cy="76200"/>
          </a:xfrm>
          <a:prstGeom prst="roundRect">
            <a:avLst>
              <a:gd name="adj" fmla="val 100000"/>
            </a:avLst>
          </a:prstGeom>
          <a:solidFill>
            <a:srgbClr val="FFB38E">
              <a:alpha val="94110"/>
            </a:srgbClr>
          </a:solidFill>
          <a:ln/>
        </p:spPr>
        <p:txBody>
          <a:bodyPr wrap="square" rtlCol="0" anchor="ctr"/>
          <a:lstStyle/>
          <a:p>
            <a:pPr marL="0" indent="0">
              <a:buNone/>
            </a:pPr>
            <a:endParaRPr lang="en-US"/>
          </a:p>
        </p:txBody>
      </p:sp>
      <p:sp>
        <p:nvSpPr>
          <p:cNvPr id="51" name="Text 47"/>
          <p:cNvSpPr/>
          <p:nvPr/>
        </p:nvSpPr>
        <p:spPr>
          <a:xfrm>
            <a:off x="5905500" y="3657600"/>
            <a:ext cx="304800" cy="304800"/>
          </a:xfrm>
          <a:prstGeom prst="roundRect">
            <a:avLst>
              <a:gd name="adj" fmla="val 100000"/>
            </a:avLst>
          </a:prstGeom>
          <a:solidFill>
            <a:srgbClr val="FDF9F3"/>
          </a:solidFill>
          <a:ln w="9525">
            <a:solidFill>
              <a:srgbClr val="E5E7EB"/>
            </a:solidFill>
          </a:ln>
        </p:spPr>
        <p:txBody>
          <a:bodyPr wrap="square" rtlCol="0" anchor="ctr"/>
          <a:lstStyle/>
          <a:p>
            <a:pPr marL="0" indent="0">
              <a:buNone/>
            </a:pPr>
            <a:endParaRPr lang="en-US"/>
          </a:p>
        </p:txBody>
      </p:sp>
      <p:sp>
        <p:nvSpPr>
          <p:cNvPr id="52" name="Text 48"/>
          <p:cNvSpPr/>
          <p:nvPr/>
        </p:nvSpPr>
        <p:spPr>
          <a:xfrm>
            <a:off x="5905500" y="4591050"/>
            <a:ext cx="381000" cy="381000"/>
          </a:xfrm>
          <a:prstGeom prst="roundRect">
            <a:avLst>
              <a:gd name="adj" fmla="val 100000"/>
            </a:avLst>
          </a:prstGeom>
          <a:solidFill>
            <a:srgbClr val="FDF9F3"/>
          </a:solidFill>
          <a:ln w="9525">
            <a:solidFill>
              <a:srgbClr val="FED7AA"/>
            </a:solidFill>
          </a:ln>
          <a:effectLst>
            <a:outerShdw blurRad="142875" dist="50800" dir="16200000" algn="bl" rotWithShape="0">
              <a:srgbClr val="FFB38E">
                <a:alpha val="30000"/>
              </a:srgbClr>
            </a:outerShdw>
          </a:effectLst>
        </p:spPr>
        <p:txBody>
          <a:bodyPr wrap="square" rtlCol="0" anchor="ctr"/>
          <a:lstStyle/>
          <a:p>
            <a:pPr marL="0" indent="0">
              <a:buNone/>
            </a:pPr>
            <a:endParaRPr lang="en-US"/>
          </a:p>
        </p:txBody>
      </p:sp>
      <p:pic>
        <p:nvPicPr>
          <p:cNvPr id="53" name="Image 2" descr="image.png"/>
          <p:cNvPicPr>
            <a:picLocks noChangeAspect="1"/>
          </p:cNvPicPr>
          <p:nvPr/>
        </p:nvPicPr>
        <p:blipFill>
          <a:blip r:embed="rId4"/>
          <a:srcRect/>
          <a:stretch/>
        </p:blipFill>
        <p:spPr>
          <a:xfrm>
            <a:off x="6048375" y="4733925"/>
            <a:ext cx="95250" cy="95250"/>
          </a:xfrm>
          <a:prstGeom prst="rect">
            <a:avLst/>
          </a:prstGeom>
        </p:spPr>
      </p:pic>
      <p:sp>
        <p:nvSpPr>
          <p:cNvPr id="57" name="Text 51"/>
          <p:cNvSpPr/>
          <p:nvPr/>
        </p:nvSpPr>
        <p:spPr>
          <a:xfrm>
            <a:off x="9170491" y="504825"/>
            <a:ext cx="2487168" cy="182880"/>
          </a:xfrm>
          <a:prstGeom prst="rect">
            <a:avLst/>
          </a:prstGeom>
          <a:noFill/>
          <a:ln/>
        </p:spPr>
        <p:txBody>
          <a:bodyPr vert="horz" wrap="none" lIns="0" tIns="0" rIns="0" bIns="38100" rtlCol="0" anchor="t">
            <a:normAutofit/>
          </a:bodyPr>
          <a:lstStyle/>
          <a:p>
            <a:pPr marL="0" indent="0" algn="l">
              <a:lnSpc>
                <a:spcPts val="1125"/>
              </a:lnSpc>
              <a:buNone/>
            </a:pPr>
            <a:r>
              <a:rPr lang="en-US" sz="750" kern="0" spc="70">
                <a:solidFill>
                  <a:srgbClr val="36454F"/>
                </a:solidFill>
                <a:latin typeface="Monaco" pitchFamily="34" charset="0"/>
                <a:ea typeface="Monaco" pitchFamily="34" charset="-122"/>
                <a:cs typeface="Monaco" pitchFamily="34" charset="-120"/>
              </a:rPr>
              <a:t>ASSET_INDEX // $440,000 // 2.5 MANZANAS</a:t>
            </a:r>
            <a:endParaRPr lang="en-US" sz="750"/>
          </a:p>
        </p:txBody>
      </p:sp>
      <p:sp>
        <p:nvSpPr>
          <p:cNvPr id="59" name="Shape 40">
            <a:extLst>
              <a:ext uri="{FF2B5EF4-FFF2-40B4-BE49-F238E27FC236}">
                <a16:creationId xmlns:a16="http://schemas.microsoft.com/office/drawing/2014/main" id="{948F42A7-3DE7-075D-F4F0-ADC87A074967}"/>
              </a:ext>
            </a:extLst>
          </p:cNvPr>
          <p:cNvSpPr/>
          <p:nvPr/>
        </p:nvSpPr>
        <p:spPr>
          <a:xfrm>
            <a:off x="5271796" y="5305425"/>
            <a:ext cx="0" cy="742950"/>
          </a:xfrm>
          <a:prstGeom prst="line">
            <a:avLst/>
          </a:prstGeom>
          <a:noFill/>
          <a:ln w="28575">
            <a:solidFill>
              <a:srgbClr val="FFB38E"/>
            </a:solidFill>
            <a:prstDash val="solid"/>
          </a:ln>
        </p:spPr>
        <p:txBody>
          <a:bodyPr/>
          <a:lstStyle/>
          <a:p>
            <a:endParaRPr lang="en-US"/>
          </a:p>
        </p:txBody>
      </p:sp>
      <p:sp>
        <p:nvSpPr>
          <p:cNvPr id="64" name="Text 8">
            <a:extLst>
              <a:ext uri="{FF2B5EF4-FFF2-40B4-BE49-F238E27FC236}">
                <a16:creationId xmlns:a16="http://schemas.microsoft.com/office/drawing/2014/main" id="{AD0BB372-CD55-37A8-29A2-683936551664}"/>
              </a:ext>
            </a:extLst>
          </p:cNvPr>
          <p:cNvSpPr/>
          <p:nvPr/>
        </p:nvSpPr>
        <p:spPr>
          <a:xfrm>
            <a:off x="1866900" y="5424540"/>
            <a:ext cx="3366796" cy="742950"/>
          </a:xfrm>
          <a:prstGeom prst="rect">
            <a:avLst/>
          </a:prstGeom>
          <a:solidFill>
            <a:srgbClr val="FFFFFF">
              <a:alpha val="6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sp>
        <p:nvSpPr>
          <p:cNvPr id="68" name="Text 14">
            <a:extLst>
              <a:ext uri="{FF2B5EF4-FFF2-40B4-BE49-F238E27FC236}">
                <a16:creationId xmlns:a16="http://schemas.microsoft.com/office/drawing/2014/main" id="{79D9D245-7CBA-D333-ED7D-A59E8D8FA178}"/>
              </a:ext>
            </a:extLst>
          </p:cNvPr>
          <p:cNvSpPr/>
          <p:nvPr/>
        </p:nvSpPr>
        <p:spPr>
          <a:xfrm>
            <a:off x="2487880" y="5707096"/>
            <a:ext cx="3191256" cy="228600"/>
          </a:xfrm>
          <a:prstGeom prst="rect">
            <a:avLst/>
          </a:prstGeom>
          <a:noFill/>
          <a:ln/>
        </p:spPr>
        <p:txBody>
          <a:bodyPr vert="horz" wrap="none" lIns="0" tIns="0" rIns="0" bIns="0" rtlCol="0" anchor="t">
            <a:normAutofit/>
          </a:bodyPr>
          <a:lstStyle/>
          <a:p>
            <a:pPr marL="0" indent="0" algn="l">
              <a:lnSpc>
                <a:spcPts val="1800"/>
              </a:lnSpc>
              <a:buNone/>
            </a:pPr>
            <a:endParaRPr lang="en-US" sz="1200"/>
          </a:p>
        </p:txBody>
      </p:sp>
      <p:sp>
        <p:nvSpPr>
          <p:cNvPr id="70" name="Text 14">
            <a:extLst>
              <a:ext uri="{FF2B5EF4-FFF2-40B4-BE49-F238E27FC236}">
                <a16:creationId xmlns:a16="http://schemas.microsoft.com/office/drawing/2014/main" id="{1EF1F8A2-BD11-9454-070A-8BA37F82D0C7}"/>
              </a:ext>
            </a:extLst>
          </p:cNvPr>
          <p:cNvSpPr/>
          <p:nvPr/>
        </p:nvSpPr>
        <p:spPr>
          <a:xfrm>
            <a:off x="2438019" y="5707096"/>
            <a:ext cx="3191256" cy="228600"/>
          </a:xfrm>
          <a:prstGeom prst="rect">
            <a:avLst/>
          </a:prstGeom>
          <a:noFill/>
          <a:ln/>
        </p:spPr>
        <p:txBody>
          <a:bodyPr vert="horz" wrap="none" lIns="0" tIns="0" rIns="0" bIns="0" rtlCol="0" anchor="t">
            <a:normAutofit/>
          </a:bodyPr>
          <a:lstStyle/>
          <a:p>
            <a:pPr marL="0" indent="0" algn="l">
              <a:lnSpc>
                <a:spcPts val="1800"/>
              </a:lnSpc>
              <a:buNone/>
            </a:pPr>
            <a:r>
              <a:rPr lang="en-US" sz="1200" b="1" kern="0" spc="120" dirty="0">
                <a:solidFill>
                  <a:srgbClr val="36454F"/>
                </a:solidFill>
                <a:latin typeface="Noto Sans SC" pitchFamily="34" charset="0"/>
                <a:ea typeface="Noto Sans SC" pitchFamily="34" charset="-122"/>
              </a:rPr>
              <a:t>LAND &amp; ADDITIONAL FEATURES</a:t>
            </a:r>
            <a:endParaRPr lang="en-US" sz="1200" dirty="0"/>
          </a:p>
        </p:txBody>
      </p:sp>
      <p:sp>
        <p:nvSpPr>
          <p:cNvPr id="72" name="Text 8">
            <a:extLst>
              <a:ext uri="{FF2B5EF4-FFF2-40B4-BE49-F238E27FC236}">
                <a16:creationId xmlns:a16="http://schemas.microsoft.com/office/drawing/2014/main" id="{0068D716-E29C-590C-FC72-9B99426619B9}"/>
              </a:ext>
            </a:extLst>
          </p:cNvPr>
          <p:cNvSpPr/>
          <p:nvPr/>
        </p:nvSpPr>
        <p:spPr>
          <a:xfrm>
            <a:off x="6938954" y="5321167"/>
            <a:ext cx="3429000" cy="742950"/>
          </a:xfrm>
          <a:prstGeom prst="rect">
            <a:avLst/>
          </a:prstGeom>
          <a:solidFill>
            <a:srgbClr val="FFFFFF">
              <a:alpha val="6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sp>
        <p:nvSpPr>
          <p:cNvPr id="74" name="Shape 40">
            <a:extLst>
              <a:ext uri="{FF2B5EF4-FFF2-40B4-BE49-F238E27FC236}">
                <a16:creationId xmlns:a16="http://schemas.microsoft.com/office/drawing/2014/main" id="{98D6F5A5-5FDC-A6CC-1E34-B8BEE67C565C}"/>
              </a:ext>
            </a:extLst>
          </p:cNvPr>
          <p:cNvSpPr/>
          <p:nvPr/>
        </p:nvSpPr>
        <p:spPr>
          <a:xfrm>
            <a:off x="6909318" y="5305425"/>
            <a:ext cx="0" cy="742950"/>
          </a:xfrm>
          <a:prstGeom prst="line">
            <a:avLst/>
          </a:prstGeom>
          <a:noFill/>
          <a:ln w="28575">
            <a:solidFill>
              <a:srgbClr val="FFB38E"/>
            </a:solidFill>
            <a:prstDash val="solid"/>
          </a:ln>
        </p:spPr>
        <p:txBody>
          <a:bodyPr/>
          <a:lstStyle/>
          <a:p>
            <a:endParaRPr lang="en-US"/>
          </a:p>
        </p:txBody>
      </p:sp>
      <p:sp>
        <p:nvSpPr>
          <p:cNvPr id="76" name="Text 14">
            <a:extLst>
              <a:ext uri="{FF2B5EF4-FFF2-40B4-BE49-F238E27FC236}">
                <a16:creationId xmlns:a16="http://schemas.microsoft.com/office/drawing/2014/main" id="{20E76D91-646A-B220-7D5E-6455FB40E158}"/>
              </a:ext>
            </a:extLst>
          </p:cNvPr>
          <p:cNvSpPr/>
          <p:nvPr/>
        </p:nvSpPr>
        <p:spPr>
          <a:xfrm>
            <a:off x="7057644" y="5711632"/>
            <a:ext cx="3191256" cy="228600"/>
          </a:xfrm>
          <a:prstGeom prst="rect">
            <a:avLst/>
          </a:prstGeom>
          <a:noFill/>
          <a:ln/>
        </p:spPr>
        <p:txBody>
          <a:bodyPr vert="horz" wrap="none" lIns="0" tIns="0" rIns="0" bIns="0" rtlCol="0" anchor="t">
            <a:normAutofit/>
          </a:bodyPr>
          <a:lstStyle/>
          <a:p>
            <a:pPr marL="0" indent="0" algn="l">
              <a:lnSpc>
                <a:spcPts val="1800"/>
              </a:lnSpc>
              <a:buNone/>
            </a:pPr>
            <a:r>
              <a:rPr lang="en-US" sz="1200" b="1" kern="0" spc="120" dirty="0">
                <a:solidFill>
                  <a:srgbClr val="36454F"/>
                </a:solidFill>
                <a:latin typeface="Noto Sans SC" pitchFamily="34" charset="0"/>
                <a:ea typeface="Noto Sans SC" pitchFamily="34" charset="-122"/>
              </a:rPr>
              <a:t>BOTTOM LINE</a:t>
            </a:r>
            <a:endParaRPr lang="en-US" sz="1200" dirty="0"/>
          </a:p>
        </p:txBody>
      </p:sp>
      <p:sp>
        <p:nvSpPr>
          <p:cNvPr id="80" name="Text 41">
            <a:extLst>
              <a:ext uri="{FF2B5EF4-FFF2-40B4-BE49-F238E27FC236}">
                <a16:creationId xmlns:a16="http://schemas.microsoft.com/office/drawing/2014/main" id="{C1FA59B0-67CA-DAFE-A7F5-0C1E83B4E6CD}"/>
              </a:ext>
            </a:extLst>
          </p:cNvPr>
          <p:cNvSpPr/>
          <p:nvPr/>
        </p:nvSpPr>
        <p:spPr>
          <a:xfrm>
            <a:off x="7133433" y="5469733"/>
            <a:ext cx="3182112" cy="155448"/>
          </a:xfrm>
          <a:prstGeom prst="rect">
            <a:avLst/>
          </a:prstGeom>
          <a:noFill/>
          <a:ln/>
        </p:spPr>
        <p:txBody>
          <a:bodyPr vert="horz" wrap="none" lIns="0" tIns="0" rIns="0" bIns="0" rtlCol="0" anchor="t">
            <a:normAutofit/>
          </a:bodyPr>
          <a:lstStyle/>
          <a:p>
            <a:pPr marL="0" indent="0" algn="l">
              <a:lnSpc>
                <a:spcPts val="1200"/>
              </a:lnSpc>
              <a:buNone/>
            </a:pPr>
            <a:r>
              <a:rPr lang="en-US" sz="900" dirty="0">
                <a:solidFill>
                  <a:srgbClr val="D4A373"/>
                </a:solidFill>
                <a:latin typeface="Monaco" pitchFamily="34" charset="0"/>
                <a:ea typeface="Monaco" pitchFamily="34" charset="-122"/>
                <a:cs typeface="Monaco" pitchFamily="34" charset="-120"/>
              </a:rPr>
              <a:t>08 / SECTION. Page 13</a:t>
            </a:r>
            <a:endParaRPr lang="en-US" sz="900" dirty="0"/>
          </a:p>
        </p:txBody>
      </p:sp>
      <p:pic>
        <p:nvPicPr>
          <p:cNvPr id="84" name="Picture 83">
            <a:extLst>
              <a:ext uri="{FF2B5EF4-FFF2-40B4-BE49-F238E27FC236}">
                <a16:creationId xmlns:a16="http://schemas.microsoft.com/office/drawing/2014/main" id="{514CDC6D-C583-F0B1-CA9F-6C451B536670}"/>
              </a:ext>
            </a:extLst>
          </p:cNvPr>
          <p:cNvPicPr>
            <a:picLocks noChangeAspect="1"/>
          </p:cNvPicPr>
          <p:nvPr/>
        </p:nvPicPr>
        <p:blipFill>
          <a:blip r:embed="rId5"/>
          <a:stretch>
            <a:fillRect/>
          </a:stretch>
        </p:blipFill>
        <p:spPr>
          <a:xfrm>
            <a:off x="643584" y="500425"/>
            <a:ext cx="1322947" cy="573074"/>
          </a:xfrm>
          <a:prstGeom prst="rect">
            <a:avLst/>
          </a:prstGeom>
        </p:spPr>
      </p:pic>
      <p:sp>
        <p:nvSpPr>
          <p:cNvPr id="61" name="Text 41">
            <a:extLst>
              <a:ext uri="{FF2B5EF4-FFF2-40B4-BE49-F238E27FC236}">
                <a16:creationId xmlns:a16="http://schemas.microsoft.com/office/drawing/2014/main" id="{99C6A2C4-15AF-E9A7-71F2-6AB70FFC45D5}"/>
              </a:ext>
            </a:extLst>
          </p:cNvPr>
          <p:cNvSpPr/>
          <p:nvPr/>
        </p:nvSpPr>
        <p:spPr>
          <a:xfrm>
            <a:off x="4200144" y="5473826"/>
            <a:ext cx="3182112" cy="155448"/>
          </a:xfrm>
          <a:prstGeom prst="rect">
            <a:avLst/>
          </a:prstGeom>
          <a:noFill/>
          <a:ln/>
        </p:spPr>
        <p:txBody>
          <a:bodyPr vert="horz" wrap="none" lIns="0" tIns="0" rIns="0" bIns="0" rtlCol="0" anchor="t">
            <a:normAutofit/>
          </a:bodyPr>
          <a:lstStyle/>
          <a:p>
            <a:pPr marL="0" indent="0" algn="l">
              <a:lnSpc>
                <a:spcPts val="1200"/>
              </a:lnSpc>
              <a:buNone/>
            </a:pPr>
            <a:r>
              <a:rPr lang="en-US" sz="900" dirty="0">
                <a:solidFill>
                  <a:srgbClr val="D4A373"/>
                </a:solidFill>
                <a:latin typeface="Monaco" pitchFamily="34" charset="0"/>
                <a:ea typeface="Monaco" pitchFamily="34" charset="-122"/>
                <a:cs typeface="Monaco" pitchFamily="34" charset="-120"/>
              </a:rPr>
              <a:t>07/ SECTION. Page 7</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2E8D5"/>
        </a:solidFill>
        <a:effectLst/>
      </p:bgPr>
    </p:bg>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solidFill>
            <a:srgbClr val="F2E8D5"/>
          </a:solidFill>
          <a:ln/>
        </p:spPr>
        <p:txBody>
          <a:bodyPr wrap="square" rtlCol="0" anchor="ctr"/>
          <a:lstStyle/>
          <a:p>
            <a:pPr marL="0" indent="0">
              <a:buNone/>
            </a:pPr>
            <a:endParaRPr lang="en-US"/>
          </a:p>
        </p:txBody>
      </p:sp>
      <p:sp>
        <p:nvSpPr>
          <p:cNvPr id="3" name="Text 1"/>
          <p:cNvSpPr/>
          <p:nvPr/>
        </p:nvSpPr>
        <p:spPr>
          <a:xfrm>
            <a:off x="0" y="0"/>
            <a:ext cx="12192000" cy="6858000"/>
          </a:xfrm>
          <a:prstGeom prst="rect">
            <a:avLst/>
          </a:prstGeom>
          <a:solidFill>
            <a:srgbClr val="F2E8D5"/>
          </a:solidFill>
          <a:ln/>
        </p:spPr>
        <p:txBody>
          <a:bodyPr wrap="square" rtlCol="0" anchor="ctr"/>
          <a:lstStyle/>
          <a:p>
            <a:pPr marL="0" indent="0">
              <a:buNone/>
            </a:pPr>
            <a:endParaRPr lang="en-US"/>
          </a:p>
        </p:txBody>
      </p:sp>
      <p:pic>
        <p:nvPicPr>
          <p:cNvPr id="4" name="Image 0" descr="image.png"/>
          <p:cNvPicPr>
            <a:picLocks noChangeAspect="1"/>
          </p:cNvPicPr>
          <p:nvPr/>
        </p:nvPicPr>
        <p:blipFill>
          <a:blip r:embed="rId3"/>
          <a:srcRect/>
          <a:stretch/>
        </p:blipFill>
        <p:spPr>
          <a:xfrm>
            <a:off x="-525130" y="-295276"/>
            <a:ext cx="12716933" cy="7153275"/>
          </a:xfrm>
          <a:prstGeom prst="rect">
            <a:avLst/>
          </a:prstGeom>
        </p:spPr>
      </p:pic>
      <p:pic>
        <p:nvPicPr>
          <p:cNvPr id="5" name="Image 1" descr="image.png"/>
          <p:cNvPicPr>
            <a:picLocks noChangeAspect="1"/>
          </p:cNvPicPr>
          <p:nvPr/>
        </p:nvPicPr>
        <p:blipFill>
          <a:blip r:embed="rId4"/>
          <a:srcRect t="-33" b="-33"/>
          <a:stretch/>
        </p:blipFill>
        <p:spPr>
          <a:xfrm>
            <a:off x="10105281" y="381000"/>
            <a:ext cx="1323975" cy="571500"/>
          </a:xfrm>
          <a:prstGeom prst="rect">
            <a:avLst/>
          </a:prstGeom>
        </p:spPr>
      </p:pic>
      <p:sp>
        <p:nvSpPr>
          <p:cNvPr id="6" name="Text 2"/>
          <p:cNvSpPr/>
          <p:nvPr/>
        </p:nvSpPr>
        <p:spPr>
          <a:xfrm>
            <a:off x="762744" y="762000"/>
            <a:ext cx="6163056" cy="457200"/>
          </a:xfrm>
          <a:prstGeom prst="rect">
            <a:avLst/>
          </a:prstGeom>
          <a:noFill/>
          <a:ln/>
        </p:spPr>
        <p:txBody>
          <a:bodyPr vert="horz" wrap="none" lIns="0" tIns="0" rIns="0" bIns="0" rtlCol="0" anchor="t">
            <a:normAutofit/>
          </a:bodyPr>
          <a:lstStyle/>
          <a:p>
            <a:pPr marL="0" indent="0" algn="l">
              <a:lnSpc>
                <a:spcPts val="3600"/>
              </a:lnSpc>
              <a:buNone/>
            </a:pPr>
            <a:r>
              <a:rPr lang="en-US" sz="3000" b="1" kern="0" spc="150">
                <a:gradFill rotWithShape="1">
                  <a:gsLst>
                    <a:gs pos="0">
                      <a:srgbClr val="451A03"/>
                    </a:gs>
                    <a:gs pos="100000">
                      <a:srgbClr val="78350F"/>
                    </a:gs>
                  </a:gsLst>
                  <a:lin ang="5400000" scaled="0"/>
                </a:gradFill>
                <a:latin typeface="Times New Roman" pitchFamily="34" charset="0"/>
                <a:ea typeface="Times New Roman" pitchFamily="34" charset="-122"/>
                <a:cs typeface="Times New Roman" pitchFamily="34" charset="-120"/>
              </a:rPr>
              <a:t>PROPERTY OVERVIEW</a:t>
            </a:r>
            <a:endParaRPr lang="en-US" sz="3000"/>
          </a:p>
        </p:txBody>
      </p:sp>
      <p:sp>
        <p:nvSpPr>
          <p:cNvPr id="7" name="Shape 3"/>
          <p:cNvSpPr/>
          <p:nvPr/>
        </p:nvSpPr>
        <p:spPr>
          <a:xfrm>
            <a:off x="750276" y="1450526"/>
            <a:ext cx="26949" cy="1021369"/>
          </a:xfrm>
          <a:prstGeom prst="line">
            <a:avLst/>
          </a:prstGeom>
          <a:noFill/>
          <a:ln w="28575">
            <a:solidFill>
              <a:srgbClr val="D97706"/>
            </a:solidFill>
            <a:prstDash val="solid"/>
          </a:ln>
        </p:spPr>
        <p:txBody>
          <a:bodyPr/>
          <a:lstStyle/>
          <a:p>
            <a:endParaRPr lang="en-US"/>
          </a:p>
        </p:txBody>
      </p:sp>
      <p:pic>
        <p:nvPicPr>
          <p:cNvPr id="8" name="Image 2" descr="image.png"/>
          <p:cNvPicPr>
            <a:picLocks noChangeAspect="1"/>
          </p:cNvPicPr>
          <p:nvPr/>
        </p:nvPicPr>
        <p:blipFill>
          <a:blip r:embed="rId5"/>
          <a:srcRect/>
          <a:stretch/>
        </p:blipFill>
        <p:spPr>
          <a:xfrm>
            <a:off x="961298" y="1450526"/>
            <a:ext cx="266700" cy="295275"/>
          </a:xfrm>
          <a:prstGeom prst="rect">
            <a:avLst/>
          </a:prstGeom>
        </p:spPr>
      </p:pic>
      <p:sp>
        <p:nvSpPr>
          <p:cNvPr id="9" name="Text 4"/>
          <p:cNvSpPr/>
          <p:nvPr/>
        </p:nvSpPr>
        <p:spPr>
          <a:xfrm>
            <a:off x="1434819" y="1470147"/>
            <a:ext cx="5422392" cy="256032"/>
          </a:xfrm>
          <a:prstGeom prst="rect">
            <a:avLst/>
          </a:prstGeom>
          <a:noFill/>
          <a:ln/>
        </p:spPr>
        <p:txBody>
          <a:bodyPr vert="horz" wrap="none" lIns="0" tIns="0" rIns="0" bIns="0" rtlCol="0" anchor="t">
            <a:normAutofit/>
          </a:bodyPr>
          <a:lstStyle/>
          <a:p>
            <a:pPr marL="0" indent="0" algn="l">
              <a:lnSpc>
                <a:spcPts val="1950"/>
              </a:lnSpc>
              <a:buNone/>
            </a:pPr>
            <a:r>
              <a:rPr lang="en-US" sz="1500" b="1" dirty="0">
                <a:solidFill>
                  <a:srgbClr val="451A03"/>
                </a:solidFill>
                <a:latin typeface="Times New Roman" pitchFamily="34" charset="0"/>
                <a:ea typeface="Times New Roman" pitchFamily="34" charset="-122"/>
                <a:cs typeface="Times New Roman" pitchFamily="34" charset="-120"/>
              </a:rPr>
              <a:t>Exceptional Scale &amp; Access</a:t>
            </a:r>
            <a:endParaRPr lang="en-US" sz="1500" dirty="0"/>
          </a:p>
        </p:txBody>
      </p:sp>
      <p:sp>
        <p:nvSpPr>
          <p:cNvPr id="10" name="Text 5"/>
          <p:cNvSpPr/>
          <p:nvPr/>
        </p:nvSpPr>
        <p:spPr>
          <a:xfrm>
            <a:off x="1434819" y="1873901"/>
            <a:ext cx="5312664" cy="493776"/>
          </a:xfrm>
          <a:prstGeom prst="rect">
            <a:avLst/>
          </a:prstGeom>
          <a:noFill/>
          <a:ln/>
        </p:spPr>
        <p:txBody>
          <a:bodyPr vert="horz" wrap="square" lIns="0" tIns="0" rIns="0" bIns="0" rtlCol="0" anchor="t"/>
          <a:lstStyle/>
          <a:p>
            <a:pPr marL="0" indent="0" algn="l">
              <a:lnSpc>
                <a:spcPts val="1920"/>
              </a:lnSpc>
              <a:buNone/>
            </a:pPr>
            <a:r>
              <a:rPr lang="en-US" sz="1200" dirty="0">
                <a:solidFill>
                  <a:srgbClr val="78350F"/>
                </a:solidFill>
                <a:latin typeface="Noto Sans SC" pitchFamily="34" charset="0"/>
                <a:ea typeface="Noto Sans SC" pitchFamily="34" charset="-122"/>
                <a:cs typeface="Noto Sans SC" pitchFamily="34" charset="-120"/>
              </a:rPr>
              <a:t>Boasting a rare </a:t>
            </a:r>
            <a:r>
              <a:rPr lang="en-US" sz="1200" b="1" dirty="0">
                <a:solidFill>
                  <a:srgbClr val="78350F"/>
                </a:solidFill>
                <a:latin typeface="Noto Sans SC" pitchFamily="34" charset="0"/>
                <a:ea typeface="Noto Sans SC" pitchFamily="34" charset="-122"/>
                <a:cs typeface="Noto Sans SC" pitchFamily="34" charset="-120"/>
              </a:rPr>
              <a:t>239.58 meters of direct oceanfront</a:t>
            </a:r>
            <a:r>
              <a:rPr lang="en-US" sz="1200" dirty="0">
                <a:solidFill>
                  <a:srgbClr val="78350F"/>
                </a:solidFill>
                <a:latin typeface="Noto Sans SC" pitchFamily="34" charset="0"/>
                <a:ea typeface="Noto Sans SC" pitchFamily="34" charset="-122"/>
                <a:cs typeface="Noto Sans SC" pitchFamily="34" charset="-120"/>
              </a:rPr>
              <a:t> on the Pacific Ocean, offering unparalleled privacy and development breadth.</a:t>
            </a:r>
            <a:endParaRPr lang="en-US" sz="1200" dirty="0"/>
          </a:p>
        </p:txBody>
      </p:sp>
      <p:sp>
        <p:nvSpPr>
          <p:cNvPr id="11" name="Shape 6"/>
          <p:cNvSpPr/>
          <p:nvPr/>
        </p:nvSpPr>
        <p:spPr>
          <a:xfrm>
            <a:off x="763998" y="2676203"/>
            <a:ext cx="0" cy="1116211"/>
          </a:xfrm>
          <a:prstGeom prst="line">
            <a:avLst/>
          </a:prstGeom>
          <a:noFill/>
          <a:ln w="28575">
            <a:solidFill>
              <a:srgbClr val="D97706"/>
            </a:solidFill>
            <a:prstDash val="solid"/>
          </a:ln>
        </p:spPr>
        <p:txBody>
          <a:bodyPr/>
          <a:lstStyle/>
          <a:p>
            <a:endParaRPr lang="en-US"/>
          </a:p>
        </p:txBody>
      </p:sp>
      <p:pic>
        <p:nvPicPr>
          <p:cNvPr id="12" name="Image 3" descr="image.png"/>
          <p:cNvPicPr>
            <a:picLocks noChangeAspect="1"/>
          </p:cNvPicPr>
          <p:nvPr/>
        </p:nvPicPr>
        <p:blipFill>
          <a:blip r:embed="rId6"/>
          <a:srcRect/>
          <a:stretch/>
        </p:blipFill>
        <p:spPr>
          <a:xfrm>
            <a:off x="959171" y="2701117"/>
            <a:ext cx="266700" cy="295275"/>
          </a:xfrm>
          <a:prstGeom prst="rect">
            <a:avLst/>
          </a:prstGeom>
        </p:spPr>
      </p:pic>
      <p:sp>
        <p:nvSpPr>
          <p:cNvPr id="13" name="Text 7"/>
          <p:cNvSpPr/>
          <p:nvPr/>
        </p:nvSpPr>
        <p:spPr>
          <a:xfrm>
            <a:off x="1434819" y="2717766"/>
            <a:ext cx="5422392" cy="256032"/>
          </a:xfrm>
          <a:prstGeom prst="rect">
            <a:avLst/>
          </a:prstGeom>
          <a:noFill/>
          <a:ln/>
        </p:spPr>
        <p:txBody>
          <a:bodyPr vert="horz" wrap="none" lIns="0" tIns="0" rIns="0" bIns="0" rtlCol="0" anchor="t">
            <a:normAutofit/>
          </a:bodyPr>
          <a:lstStyle/>
          <a:p>
            <a:pPr marL="0" indent="0" algn="l">
              <a:lnSpc>
                <a:spcPts val="1950"/>
              </a:lnSpc>
              <a:buNone/>
            </a:pPr>
            <a:r>
              <a:rPr lang="en-US" sz="1500" b="1" dirty="0">
                <a:solidFill>
                  <a:srgbClr val="451A03"/>
                </a:solidFill>
                <a:latin typeface="Times New Roman" pitchFamily="34" charset="0"/>
                <a:ea typeface="Times New Roman" pitchFamily="34" charset="-122"/>
                <a:cs typeface="Times New Roman" pitchFamily="34" charset="-120"/>
              </a:rPr>
              <a:t>Prime Beachfront Location</a:t>
            </a:r>
            <a:endParaRPr lang="en-US" sz="1500" dirty="0"/>
          </a:p>
        </p:txBody>
      </p:sp>
      <p:sp>
        <p:nvSpPr>
          <p:cNvPr id="14" name="Text 8"/>
          <p:cNvSpPr/>
          <p:nvPr/>
        </p:nvSpPr>
        <p:spPr>
          <a:xfrm>
            <a:off x="1406675" y="3079416"/>
            <a:ext cx="5312664" cy="493776"/>
          </a:xfrm>
          <a:prstGeom prst="rect">
            <a:avLst/>
          </a:prstGeom>
          <a:noFill/>
          <a:ln/>
        </p:spPr>
        <p:txBody>
          <a:bodyPr vert="horz" wrap="square" lIns="0" tIns="0" rIns="0" bIns="0" rtlCol="0" anchor="t"/>
          <a:lstStyle/>
          <a:p>
            <a:pPr marL="0" indent="0" algn="l">
              <a:lnSpc>
                <a:spcPts val="1920"/>
              </a:lnSpc>
              <a:buNone/>
            </a:pPr>
            <a:r>
              <a:rPr lang="en-US" sz="1200" dirty="0">
                <a:solidFill>
                  <a:srgbClr val="78350F"/>
                </a:solidFill>
                <a:latin typeface="Noto Sans SC" pitchFamily="34" charset="0"/>
                <a:ea typeface="Noto Sans SC" pitchFamily="34" charset="-122"/>
                <a:cs typeface="Noto Sans SC" pitchFamily="34" charset="-120"/>
              </a:rPr>
              <a:t>Spanning </a:t>
            </a:r>
            <a:r>
              <a:rPr lang="en-US" sz="1200" b="1" dirty="0">
                <a:solidFill>
                  <a:srgbClr val="78350F"/>
                </a:solidFill>
                <a:latin typeface="Noto Sans SC" pitchFamily="34" charset="0"/>
                <a:ea typeface="Noto Sans SC" pitchFamily="34" charset="-122"/>
                <a:cs typeface="Noto Sans SC" pitchFamily="34" charset="-120"/>
              </a:rPr>
              <a:t>2.5 manzanas</a:t>
            </a:r>
            <a:r>
              <a:rPr lang="en-US" sz="1200" dirty="0">
                <a:solidFill>
                  <a:srgbClr val="78350F"/>
                </a:solidFill>
                <a:latin typeface="Noto Sans SC" pitchFamily="34" charset="0"/>
                <a:ea typeface="Noto Sans SC" pitchFamily="34" charset="-122"/>
                <a:cs typeface="Noto Sans SC" pitchFamily="34" charset="-120"/>
              </a:rPr>
              <a:t> in </a:t>
            </a:r>
            <a:r>
              <a:rPr lang="en-US" sz="1200" dirty="0" err="1">
                <a:solidFill>
                  <a:srgbClr val="78350F"/>
                </a:solidFill>
                <a:latin typeface="Noto Sans SC" pitchFamily="34" charset="0"/>
                <a:ea typeface="Noto Sans SC" pitchFamily="34" charset="-122"/>
                <a:cs typeface="Noto Sans SC" pitchFamily="34" charset="-120"/>
              </a:rPr>
              <a:t>Mechapa</a:t>
            </a:r>
            <a:r>
              <a:rPr lang="en-US" sz="1200" dirty="0">
                <a:solidFill>
                  <a:srgbClr val="78350F"/>
                </a:solidFill>
                <a:latin typeface="Noto Sans SC" pitchFamily="34" charset="0"/>
                <a:ea typeface="Noto Sans SC" pitchFamily="34" charset="-122"/>
                <a:cs typeface="Noto Sans SC" pitchFamily="34" charset="-120"/>
              </a:rPr>
              <a:t>. Renowned for world-class surfing and fishing, adjacent to Estero Padre Ramos Nature Reserve and at the base of Volcano </a:t>
            </a:r>
            <a:r>
              <a:rPr lang="en-US" sz="1200" dirty="0" err="1">
                <a:solidFill>
                  <a:srgbClr val="78350F"/>
                </a:solidFill>
                <a:latin typeface="Noto Sans SC" pitchFamily="34" charset="0"/>
                <a:ea typeface="Noto Sans SC" pitchFamily="34" charset="-122"/>
                <a:cs typeface="Noto Sans SC" pitchFamily="34" charset="-120"/>
              </a:rPr>
              <a:t>Cosiguina</a:t>
            </a:r>
            <a:r>
              <a:rPr lang="en-US" sz="1200" dirty="0">
                <a:solidFill>
                  <a:srgbClr val="78350F"/>
                </a:solidFill>
                <a:latin typeface="Noto Sans SC" pitchFamily="34" charset="0"/>
                <a:ea typeface="Noto Sans SC" pitchFamily="34" charset="-122"/>
                <a:cs typeface="Noto Sans SC" pitchFamily="34" charset="-120"/>
              </a:rPr>
              <a:t>.</a:t>
            </a:r>
            <a:endParaRPr lang="en-US" sz="1200" dirty="0"/>
          </a:p>
        </p:txBody>
      </p:sp>
      <p:sp>
        <p:nvSpPr>
          <p:cNvPr id="15" name="Shape 9"/>
          <p:cNvSpPr/>
          <p:nvPr/>
        </p:nvSpPr>
        <p:spPr>
          <a:xfrm>
            <a:off x="762000" y="3970811"/>
            <a:ext cx="0" cy="1116211"/>
          </a:xfrm>
          <a:prstGeom prst="line">
            <a:avLst/>
          </a:prstGeom>
          <a:noFill/>
          <a:ln w="28575">
            <a:solidFill>
              <a:srgbClr val="D97706"/>
            </a:solidFill>
            <a:prstDash val="solid"/>
          </a:ln>
        </p:spPr>
        <p:txBody>
          <a:bodyPr/>
          <a:lstStyle/>
          <a:p>
            <a:endParaRPr lang="en-US"/>
          </a:p>
        </p:txBody>
      </p:sp>
      <p:pic>
        <p:nvPicPr>
          <p:cNvPr id="16" name="Image 4" descr="image.png"/>
          <p:cNvPicPr>
            <a:picLocks noChangeAspect="1"/>
          </p:cNvPicPr>
          <p:nvPr/>
        </p:nvPicPr>
        <p:blipFill>
          <a:blip r:embed="rId7"/>
          <a:srcRect/>
          <a:stretch/>
        </p:blipFill>
        <p:spPr>
          <a:xfrm>
            <a:off x="981075" y="3970811"/>
            <a:ext cx="266700" cy="295275"/>
          </a:xfrm>
          <a:prstGeom prst="rect">
            <a:avLst/>
          </a:prstGeom>
        </p:spPr>
      </p:pic>
      <p:sp>
        <p:nvSpPr>
          <p:cNvPr id="17" name="Text 10"/>
          <p:cNvSpPr/>
          <p:nvPr/>
        </p:nvSpPr>
        <p:spPr>
          <a:xfrm>
            <a:off x="1406675" y="4010054"/>
            <a:ext cx="5422392" cy="256032"/>
          </a:xfrm>
          <a:prstGeom prst="rect">
            <a:avLst/>
          </a:prstGeom>
          <a:noFill/>
          <a:ln/>
        </p:spPr>
        <p:txBody>
          <a:bodyPr vert="horz" wrap="none" lIns="0" tIns="0" rIns="0" bIns="0" rtlCol="0" anchor="t">
            <a:normAutofit/>
          </a:bodyPr>
          <a:lstStyle/>
          <a:p>
            <a:pPr marL="0" indent="0" algn="l">
              <a:lnSpc>
                <a:spcPts val="1950"/>
              </a:lnSpc>
              <a:buNone/>
            </a:pPr>
            <a:r>
              <a:rPr lang="en-US" sz="1500" b="1" dirty="0">
                <a:solidFill>
                  <a:srgbClr val="451A03"/>
                </a:solidFill>
                <a:latin typeface="Times New Roman" pitchFamily="34" charset="0"/>
                <a:ea typeface="Times New Roman" pitchFamily="34" charset="-122"/>
                <a:cs typeface="Times New Roman" pitchFamily="34" charset="-120"/>
              </a:rPr>
              <a:t>Turnkey Infrastructure</a:t>
            </a:r>
            <a:endParaRPr lang="en-US" sz="1500" dirty="0"/>
          </a:p>
        </p:txBody>
      </p:sp>
      <p:sp>
        <p:nvSpPr>
          <p:cNvPr id="18" name="Text 11"/>
          <p:cNvSpPr/>
          <p:nvPr/>
        </p:nvSpPr>
        <p:spPr>
          <a:xfrm>
            <a:off x="1406675" y="4426300"/>
            <a:ext cx="5312664" cy="493776"/>
          </a:xfrm>
          <a:prstGeom prst="rect">
            <a:avLst/>
          </a:prstGeom>
          <a:noFill/>
          <a:ln/>
        </p:spPr>
        <p:txBody>
          <a:bodyPr vert="horz" wrap="square" lIns="0" tIns="0" rIns="0" bIns="0" rtlCol="0" anchor="t"/>
          <a:lstStyle/>
          <a:p>
            <a:pPr marL="0" indent="0" algn="l">
              <a:lnSpc>
                <a:spcPts val="1920"/>
              </a:lnSpc>
              <a:buNone/>
            </a:pPr>
            <a:r>
              <a:rPr lang="en-US" sz="1200" dirty="0">
                <a:solidFill>
                  <a:srgbClr val="78350F"/>
                </a:solidFill>
                <a:latin typeface="Noto Sans SC" pitchFamily="34" charset="0"/>
                <a:ea typeface="Noto Sans SC" pitchFamily="34" charset="-122"/>
                <a:cs typeface="Noto Sans SC" pitchFamily="34" charset="-120"/>
              </a:rPr>
              <a:t>A fully operational estate priced at </a:t>
            </a:r>
            <a:r>
              <a:rPr lang="en-US" sz="1200" b="1" dirty="0">
                <a:solidFill>
                  <a:srgbClr val="78350F"/>
                </a:solidFill>
                <a:latin typeface="Noto Sans SC" pitchFamily="34" charset="0"/>
                <a:ea typeface="Noto Sans SC" pitchFamily="34" charset="-122"/>
                <a:cs typeface="Noto Sans SC" pitchFamily="34" charset="-120"/>
              </a:rPr>
              <a:t>$440,000</a:t>
            </a:r>
            <a:r>
              <a:rPr lang="en-US" sz="1200" dirty="0">
                <a:solidFill>
                  <a:srgbClr val="78350F"/>
                </a:solidFill>
                <a:latin typeface="Noto Sans SC" pitchFamily="34" charset="0"/>
                <a:ea typeface="Noto Sans SC" pitchFamily="34" charset="-122"/>
                <a:cs typeface="Noto Sans SC" pitchFamily="34" charset="-120"/>
              </a:rPr>
              <a:t>. Includes furnished cabanas, a restaurant, Tiki Bar, two 2-story brick residences with a private brick garage, and a buildable lot of approx. 1 manzana.</a:t>
            </a:r>
            <a:endParaRPr lang="en-US" sz="1200" dirty="0"/>
          </a:p>
        </p:txBody>
      </p:sp>
      <p:sp>
        <p:nvSpPr>
          <p:cNvPr id="19" name="Text 12"/>
          <p:cNvSpPr/>
          <p:nvPr/>
        </p:nvSpPr>
        <p:spPr>
          <a:xfrm>
            <a:off x="7183338" y="1333500"/>
            <a:ext cx="4246513" cy="2771775"/>
          </a:xfrm>
          <a:prstGeom prst="rect">
            <a:avLst/>
          </a:prstGeom>
          <a:solidFill>
            <a:srgbClr val="FFFFFF">
              <a:alpha val="40000"/>
            </a:srgbClr>
          </a:solidFill>
          <a:ln/>
        </p:spPr>
        <p:txBody>
          <a:bodyPr wrap="square" rtlCol="0" anchor="ctr"/>
          <a:lstStyle/>
          <a:p>
            <a:pPr marL="0" indent="0">
              <a:buNone/>
            </a:pPr>
            <a:endParaRPr lang="en-US"/>
          </a:p>
        </p:txBody>
      </p:sp>
      <p:sp>
        <p:nvSpPr>
          <p:cNvPr id="20" name="Shape 13"/>
          <p:cNvSpPr/>
          <p:nvPr/>
        </p:nvSpPr>
        <p:spPr>
          <a:xfrm>
            <a:off x="7183338" y="1338262"/>
            <a:ext cx="4246513" cy="0"/>
          </a:xfrm>
          <a:prstGeom prst="line">
            <a:avLst/>
          </a:prstGeom>
          <a:noFill/>
          <a:ln w="9525">
            <a:solidFill>
              <a:srgbClr val="78350F">
                <a:alpha val="15000"/>
              </a:srgbClr>
            </a:solidFill>
            <a:prstDash val="solid"/>
          </a:ln>
        </p:spPr>
        <p:txBody>
          <a:bodyPr/>
          <a:lstStyle/>
          <a:p>
            <a:endParaRPr lang="en-US"/>
          </a:p>
        </p:txBody>
      </p:sp>
      <p:sp>
        <p:nvSpPr>
          <p:cNvPr id="21" name="Shape 14"/>
          <p:cNvSpPr/>
          <p:nvPr/>
        </p:nvSpPr>
        <p:spPr>
          <a:xfrm>
            <a:off x="11429851" y="1333500"/>
            <a:ext cx="0" cy="2771775"/>
          </a:xfrm>
          <a:prstGeom prst="line">
            <a:avLst/>
          </a:prstGeom>
          <a:noFill/>
          <a:ln w="9525">
            <a:solidFill>
              <a:srgbClr val="78350F">
                <a:alpha val="15000"/>
              </a:srgbClr>
            </a:solidFill>
            <a:prstDash val="solid"/>
          </a:ln>
        </p:spPr>
        <p:txBody>
          <a:bodyPr/>
          <a:lstStyle/>
          <a:p>
            <a:endParaRPr lang="en-US"/>
          </a:p>
        </p:txBody>
      </p:sp>
      <p:sp>
        <p:nvSpPr>
          <p:cNvPr id="22" name="Shape 15"/>
          <p:cNvSpPr/>
          <p:nvPr/>
        </p:nvSpPr>
        <p:spPr>
          <a:xfrm>
            <a:off x="7183338" y="4100513"/>
            <a:ext cx="4246513" cy="0"/>
          </a:xfrm>
          <a:prstGeom prst="line">
            <a:avLst/>
          </a:prstGeom>
          <a:noFill/>
          <a:ln w="9525">
            <a:solidFill>
              <a:srgbClr val="78350F">
                <a:alpha val="15000"/>
              </a:srgbClr>
            </a:solidFill>
            <a:prstDash val="solid"/>
          </a:ln>
        </p:spPr>
        <p:txBody>
          <a:bodyPr/>
          <a:lstStyle/>
          <a:p>
            <a:endParaRPr lang="en-US"/>
          </a:p>
        </p:txBody>
      </p:sp>
      <p:sp>
        <p:nvSpPr>
          <p:cNvPr id="23" name="Shape 16"/>
          <p:cNvSpPr/>
          <p:nvPr/>
        </p:nvSpPr>
        <p:spPr>
          <a:xfrm>
            <a:off x="7183338" y="1333500"/>
            <a:ext cx="0" cy="2771775"/>
          </a:xfrm>
          <a:prstGeom prst="line">
            <a:avLst/>
          </a:prstGeom>
          <a:noFill/>
          <a:ln w="38100">
            <a:solidFill>
              <a:srgbClr val="D97706"/>
            </a:solidFill>
            <a:prstDash val="solid"/>
          </a:ln>
        </p:spPr>
        <p:txBody>
          <a:bodyPr/>
          <a:lstStyle/>
          <a:p>
            <a:endParaRPr lang="en-US"/>
          </a:p>
        </p:txBody>
      </p:sp>
      <p:sp>
        <p:nvSpPr>
          <p:cNvPr id="24" name="Text 17"/>
          <p:cNvSpPr/>
          <p:nvPr/>
        </p:nvSpPr>
        <p:spPr>
          <a:xfrm>
            <a:off x="7411120" y="1533525"/>
            <a:ext cx="4014216" cy="1527048"/>
          </a:xfrm>
          <a:prstGeom prst="rect">
            <a:avLst/>
          </a:prstGeom>
          <a:noFill/>
          <a:ln/>
        </p:spPr>
        <p:txBody>
          <a:bodyPr vert="horz" wrap="square" lIns="0" tIns="0" rIns="0" bIns="0" rtlCol="0" anchor="t"/>
          <a:lstStyle/>
          <a:p>
            <a:pPr marL="0" indent="0" algn="l">
              <a:lnSpc>
                <a:spcPts val="6000"/>
              </a:lnSpc>
              <a:buNone/>
            </a:pPr>
            <a:r>
              <a:rPr lang="en-US" sz="6000" b="1" dirty="0">
                <a:solidFill>
                  <a:srgbClr val="D97706"/>
                </a:solidFill>
                <a:latin typeface="Times New Roman" pitchFamily="34" charset="0"/>
                <a:ea typeface="Times New Roman" pitchFamily="34" charset="-122"/>
                <a:cs typeface="Times New Roman" pitchFamily="34" charset="-120"/>
              </a:rPr>
              <a:t>2.5 Manzanas</a:t>
            </a:r>
            <a:endParaRPr lang="en-US" sz="6000" dirty="0"/>
          </a:p>
        </p:txBody>
      </p:sp>
      <p:sp>
        <p:nvSpPr>
          <p:cNvPr id="25" name="Text 18"/>
          <p:cNvSpPr/>
          <p:nvPr/>
        </p:nvSpPr>
        <p:spPr>
          <a:xfrm>
            <a:off x="7409929" y="3133725"/>
            <a:ext cx="2322576" cy="201168"/>
          </a:xfrm>
          <a:prstGeom prst="rect">
            <a:avLst/>
          </a:prstGeom>
          <a:noFill/>
          <a:ln/>
        </p:spPr>
        <p:txBody>
          <a:bodyPr vert="horz" wrap="none" lIns="0" tIns="0" rIns="0" bIns="0" rtlCol="0" anchor="t">
            <a:normAutofit fontScale="92500"/>
          </a:bodyPr>
          <a:lstStyle/>
          <a:p>
            <a:pPr marL="0" indent="0" algn="l">
              <a:lnSpc>
                <a:spcPts val="1620"/>
              </a:lnSpc>
              <a:buNone/>
            </a:pPr>
            <a:r>
              <a:rPr lang="en-US" sz="1350" b="1" kern="0" spc="40">
                <a:solidFill>
                  <a:srgbClr val="451A03"/>
                </a:solidFill>
                <a:latin typeface="Noto Sans SC" pitchFamily="34" charset="0"/>
                <a:ea typeface="Noto Sans SC" pitchFamily="34" charset="-122"/>
                <a:cs typeface="Noto Sans SC" pitchFamily="34" charset="-120"/>
              </a:rPr>
              <a:t>Oceanfront Private Estate</a:t>
            </a:r>
            <a:endParaRPr lang="en-US" sz="1350"/>
          </a:p>
        </p:txBody>
      </p:sp>
      <p:sp>
        <p:nvSpPr>
          <p:cNvPr id="26" name="Text 19"/>
          <p:cNvSpPr/>
          <p:nvPr/>
        </p:nvSpPr>
        <p:spPr>
          <a:xfrm>
            <a:off x="7411938" y="3476625"/>
            <a:ext cx="3660874" cy="428625"/>
          </a:xfrm>
          <a:prstGeom prst="rect">
            <a:avLst/>
          </a:prstGeom>
          <a:solidFill>
            <a:srgbClr val="D97706">
              <a:alpha val="10000"/>
            </a:srgbClr>
          </a:solidFill>
          <a:ln w="9525">
            <a:solidFill>
              <a:srgbClr val="D97706"/>
            </a:solidFill>
          </a:ln>
        </p:spPr>
        <p:txBody>
          <a:bodyPr wrap="square" rtlCol="0" anchor="ctr"/>
          <a:lstStyle/>
          <a:p>
            <a:pPr marL="0" indent="0">
              <a:buNone/>
            </a:pPr>
            <a:endParaRPr lang="en-US"/>
          </a:p>
        </p:txBody>
      </p:sp>
      <p:sp>
        <p:nvSpPr>
          <p:cNvPr id="27" name="Text 20"/>
          <p:cNvSpPr/>
          <p:nvPr/>
        </p:nvSpPr>
        <p:spPr>
          <a:xfrm>
            <a:off x="7413575" y="3476625"/>
            <a:ext cx="3712464" cy="429768"/>
          </a:xfrm>
          <a:prstGeom prst="rect">
            <a:avLst/>
          </a:prstGeom>
          <a:noFill/>
          <a:ln/>
        </p:spPr>
        <p:txBody>
          <a:bodyPr vert="horz" wrap="square" lIns="142875" tIns="95250" rIns="142875" bIns="95250" rtlCol="0" anchor="t"/>
          <a:lstStyle/>
          <a:p>
            <a:pPr marL="0" indent="0" algn="l">
              <a:lnSpc>
                <a:spcPts val="1800"/>
              </a:lnSpc>
              <a:buNone/>
            </a:pPr>
            <a:r>
              <a:rPr lang="en-US" sz="1500" b="1">
                <a:solidFill>
                  <a:srgbClr val="D97706"/>
                </a:solidFill>
                <a:latin typeface="Noto Sans SC" pitchFamily="34" charset="0"/>
                <a:ea typeface="Noto Sans SC" pitchFamily="34" charset="-122"/>
                <a:cs typeface="Noto Sans SC" pitchFamily="34" charset="-120"/>
              </a:rPr>
              <a:t>EXCLUSIVE $440,000 OPPORTUNITY</a:t>
            </a:r>
            <a:endParaRPr lang="en-US" sz="1500"/>
          </a:p>
        </p:txBody>
      </p:sp>
      <p:pic>
        <p:nvPicPr>
          <p:cNvPr id="28" name="Image 5"/>
          <p:cNvPicPr>
            <a:picLocks noChangeAspect="1"/>
          </p:cNvPicPr>
          <p:nvPr/>
        </p:nvPicPr>
        <p:blipFill>
          <a:blip r:embed="rId8"/>
          <a:srcRect/>
          <a:stretch/>
        </p:blipFill>
        <p:spPr>
          <a:xfrm>
            <a:off x="7925313" y="4176373"/>
            <a:ext cx="2986073" cy="2180305"/>
          </a:xfrm>
          <a:prstGeom prst="rect">
            <a:avLst/>
          </a:prstGeom>
        </p:spPr>
      </p:pic>
      <p:pic>
        <p:nvPicPr>
          <p:cNvPr id="30" name="Picture 29">
            <a:extLst>
              <a:ext uri="{FF2B5EF4-FFF2-40B4-BE49-F238E27FC236}">
                <a16:creationId xmlns:a16="http://schemas.microsoft.com/office/drawing/2014/main" id="{E95CE2D5-C7CE-5EF0-1D04-0F4247FFEE2D}"/>
              </a:ext>
            </a:extLst>
          </p:cNvPr>
          <p:cNvPicPr>
            <a:picLocks noChangeAspect="1"/>
          </p:cNvPicPr>
          <p:nvPr/>
        </p:nvPicPr>
        <p:blipFill>
          <a:blip r:embed="rId9"/>
          <a:stretch>
            <a:fillRect/>
          </a:stretch>
        </p:blipFill>
        <p:spPr>
          <a:xfrm>
            <a:off x="751959" y="5329477"/>
            <a:ext cx="30483" cy="1133954"/>
          </a:xfrm>
          <a:prstGeom prst="rect">
            <a:avLst/>
          </a:prstGeom>
        </p:spPr>
      </p:pic>
      <p:pic>
        <p:nvPicPr>
          <p:cNvPr id="32" name="Picture 31" descr="Hammer with solid fill">
            <a:extLst>
              <a:ext uri="{FF2B5EF4-FFF2-40B4-BE49-F238E27FC236}">
                <a16:creationId xmlns:a16="http://schemas.microsoft.com/office/drawing/2014/main" id="{CA7DCF7D-5AD4-E0ED-D004-6A4699EDD36C}"/>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14768" y="5364229"/>
            <a:ext cx="268247" cy="268247"/>
          </a:xfrm>
          <a:prstGeom prst="rect">
            <a:avLst/>
          </a:prstGeom>
        </p:spPr>
      </p:pic>
      <p:sp>
        <p:nvSpPr>
          <p:cNvPr id="34" name="Text 10">
            <a:extLst>
              <a:ext uri="{FF2B5EF4-FFF2-40B4-BE49-F238E27FC236}">
                <a16:creationId xmlns:a16="http://schemas.microsoft.com/office/drawing/2014/main" id="{62ADED88-4B7A-8AA0-913E-7346BFEF44F7}"/>
              </a:ext>
            </a:extLst>
          </p:cNvPr>
          <p:cNvSpPr/>
          <p:nvPr/>
        </p:nvSpPr>
        <p:spPr>
          <a:xfrm>
            <a:off x="1406675" y="5350161"/>
            <a:ext cx="5422392" cy="256032"/>
          </a:xfrm>
          <a:prstGeom prst="rect">
            <a:avLst/>
          </a:prstGeom>
          <a:noFill/>
          <a:ln/>
        </p:spPr>
        <p:txBody>
          <a:bodyPr vert="horz" wrap="none" lIns="0" tIns="0" rIns="0" bIns="0" rtlCol="0" anchor="t">
            <a:normAutofit/>
          </a:bodyPr>
          <a:lstStyle/>
          <a:p>
            <a:pPr marL="0" indent="0" algn="l">
              <a:lnSpc>
                <a:spcPts val="1950"/>
              </a:lnSpc>
              <a:buNone/>
            </a:pPr>
            <a:r>
              <a:rPr lang="en-US" sz="1500" b="1" dirty="0">
                <a:solidFill>
                  <a:srgbClr val="451A03"/>
                </a:solidFill>
                <a:latin typeface="Times New Roman" pitchFamily="34" charset="0"/>
                <a:cs typeface="Times New Roman" pitchFamily="34" charset="-120"/>
              </a:rPr>
              <a:t>Advantage of Renovating</a:t>
            </a:r>
            <a:endParaRPr lang="en-US" sz="1500" dirty="0"/>
          </a:p>
        </p:txBody>
      </p:sp>
      <p:sp>
        <p:nvSpPr>
          <p:cNvPr id="36" name="Text 5">
            <a:extLst>
              <a:ext uri="{FF2B5EF4-FFF2-40B4-BE49-F238E27FC236}">
                <a16:creationId xmlns:a16="http://schemas.microsoft.com/office/drawing/2014/main" id="{991A1F72-5A2C-7EF7-8F82-FAAB087C5ADD}"/>
              </a:ext>
            </a:extLst>
          </p:cNvPr>
          <p:cNvSpPr/>
          <p:nvPr/>
        </p:nvSpPr>
        <p:spPr>
          <a:xfrm>
            <a:off x="1418651" y="5732269"/>
            <a:ext cx="5748515" cy="715707"/>
          </a:xfrm>
          <a:prstGeom prst="rect">
            <a:avLst/>
          </a:prstGeom>
          <a:noFill/>
          <a:ln/>
        </p:spPr>
        <p:txBody>
          <a:bodyPr vert="horz" wrap="square" lIns="0" tIns="0" rIns="0" bIns="0" rtlCol="0" anchor="t"/>
          <a:lstStyle/>
          <a:p>
            <a:pPr>
              <a:lnSpc>
                <a:spcPts val="1920"/>
              </a:lnSpc>
            </a:pPr>
            <a:r>
              <a:rPr lang="en-US" sz="1200" dirty="0">
                <a:solidFill>
                  <a:schemeClr val="accent2">
                    <a:lumMod val="50000"/>
                  </a:schemeClr>
                </a:solidFill>
                <a:latin typeface="Noto Sans SC" panose="020B0604020202020204" charset="-128"/>
                <a:ea typeface="Noto Sans SC" panose="020B0604020202020204" charset="-128"/>
              </a:rPr>
              <a:t>The existing INTUR-registered oceanfront cabanas are grandfathered under current building regulations, allowing extensive renovations while preserving a beachfront footprint that would not be permitted for new construction today.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5F1E9"/>
        </a:solidFill>
        <a:effectLst/>
      </p:bgPr>
    </p:bg>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solidFill>
            <a:srgbClr val="F5F1E9"/>
          </a:solidFill>
          <a:ln/>
        </p:spPr>
        <p:txBody>
          <a:bodyPr wrap="square" rtlCol="0" anchor="ctr"/>
          <a:lstStyle/>
          <a:p>
            <a:pPr marL="0" indent="0">
              <a:buNone/>
            </a:pPr>
            <a:endParaRPr lang="en-US"/>
          </a:p>
        </p:txBody>
      </p:sp>
      <p:pic>
        <p:nvPicPr>
          <p:cNvPr id="3" name="Image 0" descr="image.png"/>
          <p:cNvPicPr>
            <a:picLocks noChangeAspect="1"/>
          </p:cNvPicPr>
          <p:nvPr/>
        </p:nvPicPr>
        <p:blipFill>
          <a:blip r:embed="rId3"/>
          <a:srcRect/>
          <a:stretch/>
        </p:blipFill>
        <p:spPr>
          <a:xfrm>
            <a:off x="0" y="0"/>
            <a:ext cx="12192000" cy="6858000"/>
          </a:xfrm>
          <a:prstGeom prst="rect">
            <a:avLst/>
          </a:prstGeom>
        </p:spPr>
      </p:pic>
      <p:sp>
        <p:nvSpPr>
          <p:cNvPr id="4" name="Shape 1"/>
          <p:cNvSpPr/>
          <p:nvPr/>
        </p:nvSpPr>
        <p:spPr>
          <a:xfrm>
            <a:off x="476250" y="285750"/>
            <a:ext cx="0" cy="561975"/>
          </a:xfrm>
          <a:prstGeom prst="line">
            <a:avLst/>
          </a:prstGeom>
          <a:noFill/>
          <a:ln w="38100">
            <a:solidFill>
              <a:srgbClr val="FF7F50"/>
            </a:solidFill>
            <a:prstDash val="solid"/>
          </a:ln>
        </p:spPr>
        <p:txBody>
          <a:bodyPr/>
          <a:lstStyle/>
          <a:p>
            <a:endParaRPr lang="en-US"/>
          </a:p>
        </p:txBody>
      </p:sp>
      <p:sp>
        <p:nvSpPr>
          <p:cNvPr id="5" name="Text 2"/>
          <p:cNvSpPr/>
          <p:nvPr/>
        </p:nvSpPr>
        <p:spPr>
          <a:xfrm>
            <a:off x="705669" y="285750"/>
            <a:ext cx="3986784" cy="137160"/>
          </a:xfrm>
          <a:prstGeom prst="rect">
            <a:avLst/>
          </a:prstGeom>
          <a:noFill/>
          <a:ln/>
        </p:spPr>
        <p:txBody>
          <a:bodyPr vert="horz" wrap="none" lIns="0" tIns="0" rIns="0" bIns="0" rtlCol="0" anchor="t">
            <a:normAutofit/>
          </a:bodyPr>
          <a:lstStyle/>
          <a:p>
            <a:pPr marL="0" indent="0" algn="l">
              <a:lnSpc>
                <a:spcPts val="1080"/>
              </a:lnSpc>
              <a:buNone/>
            </a:pPr>
            <a:r>
              <a:rPr lang="en-US" sz="900" b="1" kern="0" spc="150">
                <a:solidFill>
                  <a:srgbClr val="FF7F50"/>
                </a:solidFill>
                <a:latin typeface="Arial" pitchFamily="34" charset="0"/>
                <a:ea typeface="Arial" pitchFamily="34" charset="-122"/>
                <a:cs typeface="Arial" pitchFamily="34" charset="-120"/>
              </a:rPr>
              <a:t>LAND &amp; TOPOGRAPHY ANALYSIS</a:t>
            </a:r>
            <a:endParaRPr lang="en-US" sz="900"/>
          </a:p>
        </p:txBody>
      </p:sp>
      <p:sp>
        <p:nvSpPr>
          <p:cNvPr id="6" name="Text 3"/>
          <p:cNvSpPr/>
          <p:nvPr/>
        </p:nvSpPr>
        <p:spPr>
          <a:xfrm>
            <a:off x="705669" y="466725"/>
            <a:ext cx="4041648" cy="347472"/>
          </a:xfrm>
          <a:prstGeom prst="rect">
            <a:avLst/>
          </a:prstGeom>
          <a:noFill/>
          <a:ln/>
        </p:spPr>
        <p:txBody>
          <a:bodyPr vert="horz" wrap="none" lIns="0" tIns="0" rIns="0" bIns="0" rtlCol="0" anchor="t">
            <a:normAutofit/>
          </a:bodyPr>
          <a:lstStyle/>
          <a:p>
            <a:pPr marL="0" indent="0" algn="l">
              <a:lnSpc>
                <a:spcPts val="2700"/>
              </a:lnSpc>
              <a:buNone/>
            </a:pPr>
            <a:r>
              <a:rPr lang="en-US" sz="2700" b="1">
                <a:solidFill>
                  <a:srgbClr val="0A192F"/>
                </a:solidFill>
                <a:latin typeface="Liberation Serif" pitchFamily="34" charset="0"/>
                <a:ea typeface="Liberation Serif" pitchFamily="34" charset="-122"/>
                <a:cs typeface="Liberation Serif" pitchFamily="34" charset="-120"/>
              </a:rPr>
              <a:t>PROPERTY OVERVIEW</a:t>
            </a:r>
            <a:endParaRPr lang="en-US" sz="2700"/>
          </a:p>
        </p:txBody>
      </p:sp>
      <p:pic>
        <p:nvPicPr>
          <p:cNvPr id="7" name="Image 1" descr="image.png"/>
          <p:cNvPicPr>
            <a:picLocks noChangeAspect="1"/>
          </p:cNvPicPr>
          <p:nvPr/>
        </p:nvPicPr>
        <p:blipFill>
          <a:blip r:embed="rId4">
            <a:alphaModFix amt="80000"/>
          </a:blip>
          <a:srcRect/>
          <a:stretch/>
        </p:blipFill>
        <p:spPr>
          <a:xfrm>
            <a:off x="10943034" y="476250"/>
            <a:ext cx="771525" cy="333375"/>
          </a:xfrm>
          <a:prstGeom prst="rect">
            <a:avLst/>
          </a:prstGeom>
        </p:spPr>
      </p:pic>
      <p:sp>
        <p:nvSpPr>
          <p:cNvPr id="8" name="Text 4"/>
          <p:cNvSpPr/>
          <p:nvPr/>
        </p:nvSpPr>
        <p:spPr>
          <a:xfrm>
            <a:off x="476250" y="1085850"/>
            <a:ext cx="5505450" cy="4371975"/>
          </a:xfrm>
          <a:prstGeom prst="roundRect">
            <a:avLst>
              <a:gd name="adj" fmla="val 871"/>
            </a:avLst>
          </a:prstGeom>
          <a:solidFill>
            <a:srgbClr val="FFFFFF"/>
          </a:solidFill>
          <a:ln w="9525">
            <a:solidFill>
              <a:srgbClr val="0A192F">
                <a:alpha val="10000"/>
              </a:srgbClr>
            </a:solidFill>
          </a:ln>
        </p:spPr>
        <p:txBody>
          <a:bodyPr wrap="square" rtlCol="0" anchor="ctr"/>
          <a:lstStyle/>
          <a:p>
            <a:pPr marL="0" indent="0">
              <a:buNone/>
            </a:pPr>
            <a:endParaRPr lang="en-US"/>
          </a:p>
        </p:txBody>
      </p:sp>
      <p:pic>
        <p:nvPicPr>
          <p:cNvPr id="9" name="Image 2" descr="image.png"/>
          <p:cNvPicPr>
            <a:picLocks noChangeAspect="1"/>
          </p:cNvPicPr>
          <p:nvPr/>
        </p:nvPicPr>
        <p:blipFill>
          <a:blip r:embed="rId5"/>
          <a:srcRect t="-64" b="-64"/>
          <a:stretch/>
        </p:blipFill>
        <p:spPr>
          <a:xfrm>
            <a:off x="581025" y="1606897"/>
            <a:ext cx="5295900" cy="2981325"/>
          </a:xfrm>
          <a:prstGeom prst="rect">
            <a:avLst/>
          </a:prstGeom>
        </p:spPr>
      </p:pic>
      <p:sp>
        <p:nvSpPr>
          <p:cNvPr id="10" name="Text 5"/>
          <p:cNvSpPr/>
          <p:nvPr/>
        </p:nvSpPr>
        <p:spPr>
          <a:xfrm>
            <a:off x="485775" y="5095875"/>
            <a:ext cx="5486400" cy="352425"/>
          </a:xfrm>
          <a:prstGeom prst="rect">
            <a:avLst/>
          </a:prstGeom>
          <a:solidFill>
            <a:srgbClr val="FCFAF7"/>
          </a:solidFill>
          <a:ln/>
        </p:spPr>
        <p:txBody>
          <a:bodyPr wrap="square" rtlCol="0" anchor="ctr"/>
          <a:lstStyle/>
          <a:p>
            <a:pPr marL="0" indent="0">
              <a:buNone/>
            </a:pPr>
            <a:endParaRPr lang="en-US"/>
          </a:p>
        </p:txBody>
      </p:sp>
      <p:sp>
        <p:nvSpPr>
          <p:cNvPr id="11" name="Shape 6"/>
          <p:cNvSpPr/>
          <p:nvPr/>
        </p:nvSpPr>
        <p:spPr>
          <a:xfrm>
            <a:off x="485775" y="5100638"/>
            <a:ext cx="5486400" cy="0"/>
          </a:xfrm>
          <a:prstGeom prst="line">
            <a:avLst/>
          </a:prstGeom>
          <a:noFill/>
          <a:ln w="9525">
            <a:solidFill>
              <a:srgbClr val="0A192F">
                <a:alpha val="10000"/>
              </a:srgbClr>
            </a:solidFill>
            <a:prstDash val="solid"/>
          </a:ln>
        </p:spPr>
        <p:txBody>
          <a:bodyPr/>
          <a:lstStyle/>
          <a:p>
            <a:endParaRPr lang="en-US"/>
          </a:p>
        </p:txBody>
      </p:sp>
      <p:pic>
        <p:nvPicPr>
          <p:cNvPr id="12" name="Image 3" descr="image.png"/>
          <p:cNvPicPr>
            <a:picLocks noChangeAspect="1"/>
          </p:cNvPicPr>
          <p:nvPr/>
        </p:nvPicPr>
        <p:blipFill>
          <a:blip r:embed="rId6"/>
          <a:srcRect/>
          <a:stretch/>
        </p:blipFill>
        <p:spPr>
          <a:xfrm>
            <a:off x="628650" y="5205413"/>
            <a:ext cx="133350" cy="142875"/>
          </a:xfrm>
          <a:prstGeom prst="rect">
            <a:avLst/>
          </a:prstGeom>
        </p:spPr>
      </p:pic>
      <p:sp>
        <p:nvSpPr>
          <p:cNvPr id="13" name="Text 7"/>
          <p:cNvSpPr/>
          <p:nvPr/>
        </p:nvSpPr>
        <p:spPr>
          <a:xfrm>
            <a:off x="762000" y="5095875"/>
            <a:ext cx="5248656" cy="356616"/>
          </a:xfrm>
          <a:prstGeom prst="rect">
            <a:avLst/>
          </a:prstGeom>
          <a:noFill/>
          <a:ln/>
        </p:spPr>
        <p:txBody>
          <a:bodyPr vert="horz" wrap="square" lIns="76200" tIns="95250" rIns="142875" bIns="95250" rtlCol="0" anchor="ctr"/>
          <a:lstStyle/>
          <a:p>
            <a:pPr marL="0" indent="0" algn="l">
              <a:lnSpc>
                <a:spcPts val="1260"/>
              </a:lnSpc>
              <a:buNone/>
            </a:pPr>
            <a:r>
              <a:rPr lang="en-US" sz="1050" b="1">
                <a:solidFill>
                  <a:srgbClr val="505B6D"/>
                </a:solidFill>
                <a:latin typeface="Arial" pitchFamily="34" charset="0"/>
                <a:ea typeface="Arial" pitchFamily="34" charset="-122"/>
                <a:cs typeface="Arial" pitchFamily="34" charset="-120"/>
              </a:rPr>
              <a:t>Boundary Plan (Post-Cabana 4)</a:t>
            </a:r>
            <a:endParaRPr lang="en-US" sz="1050"/>
          </a:p>
        </p:txBody>
      </p:sp>
      <p:sp>
        <p:nvSpPr>
          <p:cNvPr id="14" name="Text 8"/>
          <p:cNvSpPr/>
          <p:nvPr/>
        </p:nvSpPr>
        <p:spPr>
          <a:xfrm>
            <a:off x="6210300" y="1085850"/>
            <a:ext cx="5505450" cy="4371975"/>
          </a:xfrm>
          <a:prstGeom prst="roundRect">
            <a:avLst>
              <a:gd name="adj" fmla="val 871"/>
            </a:avLst>
          </a:prstGeom>
          <a:solidFill>
            <a:srgbClr val="FFFFFF"/>
          </a:solidFill>
          <a:ln w="9525">
            <a:solidFill>
              <a:srgbClr val="0A192F">
                <a:alpha val="10000"/>
              </a:srgbClr>
            </a:solidFill>
          </a:ln>
        </p:spPr>
        <p:txBody>
          <a:bodyPr wrap="square" rtlCol="0" anchor="ctr"/>
          <a:lstStyle/>
          <a:p>
            <a:pPr marL="0" indent="0">
              <a:buNone/>
            </a:pPr>
            <a:endParaRPr lang="en-US"/>
          </a:p>
        </p:txBody>
      </p:sp>
      <p:pic>
        <p:nvPicPr>
          <p:cNvPr id="15" name="Image 4" descr="image.png"/>
          <p:cNvPicPr>
            <a:picLocks noChangeAspect="1"/>
          </p:cNvPicPr>
          <p:nvPr/>
        </p:nvPicPr>
        <p:blipFill>
          <a:blip r:embed="rId7"/>
          <a:srcRect l="-66" r="-66"/>
          <a:stretch/>
        </p:blipFill>
        <p:spPr>
          <a:xfrm>
            <a:off x="7155656" y="1190625"/>
            <a:ext cx="3619500" cy="3810000"/>
          </a:xfrm>
          <a:prstGeom prst="rect">
            <a:avLst/>
          </a:prstGeom>
        </p:spPr>
      </p:pic>
      <p:sp>
        <p:nvSpPr>
          <p:cNvPr id="16" name="Text 9"/>
          <p:cNvSpPr/>
          <p:nvPr/>
        </p:nvSpPr>
        <p:spPr>
          <a:xfrm>
            <a:off x="6219825" y="5095875"/>
            <a:ext cx="5486400" cy="352425"/>
          </a:xfrm>
          <a:prstGeom prst="rect">
            <a:avLst/>
          </a:prstGeom>
          <a:solidFill>
            <a:srgbClr val="FCFAF7"/>
          </a:solidFill>
          <a:ln/>
        </p:spPr>
        <p:txBody>
          <a:bodyPr wrap="square" rtlCol="0" anchor="ctr"/>
          <a:lstStyle/>
          <a:p>
            <a:pPr marL="0" indent="0">
              <a:buNone/>
            </a:pPr>
            <a:endParaRPr lang="en-US"/>
          </a:p>
        </p:txBody>
      </p:sp>
      <p:sp>
        <p:nvSpPr>
          <p:cNvPr id="17" name="Shape 10"/>
          <p:cNvSpPr/>
          <p:nvPr/>
        </p:nvSpPr>
        <p:spPr>
          <a:xfrm>
            <a:off x="6219825" y="5100638"/>
            <a:ext cx="5486400" cy="0"/>
          </a:xfrm>
          <a:prstGeom prst="line">
            <a:avLst/>
          </a:prstGeom>
          <a:noFill/>
          <a:ln w="9525">
            <a:solidFill>
              <a:srgbClr val="0A192F">
                <a:alpha val="10000"/>
              </a:srgbClr>
            </a:solidFill>
            <a:prstDash val="solid"/>
          </a:ln>
        </p:spPr>
        <p:txBody>
          <a:bodyPr/>
          <a:lstStyle/>
          <a:p>
            <a:endParaRPr lang="en-US"/>
          </a:p>
        </p:txBody>
      </p:sp>
      <p:pic>
        <p:nvPicPr>
          <p:cNvPr id="18" name="Image 5" descr="image.png"/>
          <p:cNvPicPr>
            <a:picLocks noChangeAspect="1"/>
          </p:cNvPicPr>
          <p:nvPr/>
        </p:nvPicPr>
        <p:blipFill>
          <a:blip r:embed="rId8"/>
          <a:srcRect/>
          <a:stretch/>
        </p:blipFill>
        <p:spPr>
          <a:xfrm>
            <a:off x="6362700" y="5205413"/>
            <a:ext cx="133350" cy="142875"/>
          </a:xfrm>
          <a:prstGeom prst="rect">
            <a:avLst/>
          </a:prstGeom>
        </p:spPr>
      </p:pic>
      <p:sp>
        <p:nvSpPr>
          <p:cNvPr id="19" name="Text 11"/>
          <p:cNvSpPr/>
          <p:nvPr/>
        </p:nvSpPr>
        <p:spPr>
          <a:xfrm>
            <a:off x="6496050" y="5095875"/>
            <a:ext cx="5248656" cy="356616"/>
          </a:xfrm>
          <a:prstGeom prst="rect">
            <a:avLst/>
          </a:prstGeom>
          <a:noFill/>
          <a:ln/>
        </p:spPr>
        <p:txBody>
          <a:bodyPr vert="horz" wrap="square" lIns="76200" tIns="95250" rIns="142875" bIns="95250" rtlCol="0" anchor="ctr"/>
          <a:lstStyle/>
          <a:p>
            <a:pPr marL="0" indent="0" algn="l">
              <a:lnSpc>
                <a:spcPts val="1260"/>
              </a:lnSpc>
              <a:buNone/>
            </a:pPr>
            <a:r>
              <a:rPr lang="en-US" sz="1050" b="1">
                <a:solidFill>
                  <a:srgbClr val="505B6D"/>
                </a:solidFill>
                <a:latin typeface="Arial" pitchFamily="34" charset="0"/>
                <a:ea typeface="Arial" pitchFamily="34" charset="-122"/>
                <a:cs typeface="Arial" pitchFamily="34" charset="-120"/>
              </a:rPr>
              <a:t>Topographical Survey Detail</a:t>
            </a:r>
            <a:endParaRPr lang="en-US" sz="1050"/>
          </a:p>
        </p:txBody>
      </p:sp>
      <p:sp>
        <p:nvSpPr>
          <p:cNvPr id="20" name="Text 12"/>
          <p:cNvSpPr/>
          <p:nvPr/>
        </p:nvSpPr>
        <p:spPr>
          <a:xfrm>
            <a:off x="476250" y="5695950"/>
            <a:ext cx="11239500" cy="876300"/>
          </a:xfrm>
          <a:prstGeom prst="roundRect">
            <a:avLst>
              <a:gd name="adj" fmla="val 4348"/>
            </a:avLst>
          </a:prstGeom>
          <a:solidFill>
            <a:srgbClr val="FFFFFF"/>
          </a:solidFill>
          <a:ln/>
          <a:effectLst>
            <a:outerShdw blurRad="142875" dist="38100" dir="5400000" algn="bl" rotWithShape="0">
              <a:srgbClr val="000000">
                <a:alpha val="3000"/>
              </a:srgbClr>
            </a:outerShdw>
          </a:effectLst>
        </p:spPr>
        <p:txBody>
          <a:bodyPr wrap="square" rtlCol="0" anchor="ctr"/>
          <a:lstStyle/>
          <a:p>
            <a:pPr marL="0" indent="0">
              <a:buNone/>
            </a:pPr>
            <a:endParaRPr lang="en-US"/>
          </a:p>
        </p:txBody>
      </p:sp>
      <p:sp>
        <p:nvSpPr>
          <p:cNvPr id="21" name="Shape 13"/>
          <p:cNvSpPr/>
          <p:nvPr/>
        </p:nvSpPr>
        <p:spPr>
          <a:xfrm>
            <a:off x="476250" y="5695950"/>
            <a:ext cx="0" cy="876300"/>
          </a:xfrm>
          <a:prstGeom prst="line">
            <a:avLst/>
          </a:prstGeom>
          <a:noFill/>
          <a:ln w="38100">
            <a:solidFill>
              <a:srgbClr val="FF7F50"/>
            </a:solidFill>
            <a:prstDash val="solid"/>
          </a:ln>
        </p:spPr>
        <p:txBody>
          <a:bodyPr/>
          <a:lstStyle/>
          <a:p>
            <a:endParaRPr lang="en-US"/>
          </a:p>
        </p:txBody>
      </p:sp>
      <p:sp>
        <p:nvSpPr>
          <p:cNvPr id="22" name="Text 14"/>
          <p:cNvSpPr/>
          <p:nvPr/>
        </p:nvSpPr>
        <p:spPr>
          <a:xfrm>
            <a:off x="703883" y="5780314"/>
            <a:ext cx="8705088" cy="457200"/>
          </a:xfrm>
          <a:prstGeom prst="rect">
            <a:avLst/>
          </a:prstGeom>
          <a:noFill/>
          <a:ln/>
        </p:spPr>
        <p:txBody>
          <a:bodyPr vert="horz" wrap="square" lIns="0" tIns="0" rIns="0" bIns="0" rtlCol="0" anchor="t"/>
          <a:lstStyle/>
          <a:p>
            <a:pPr marL="0" indent="0" algn="l">
              <a:lnSpc>
                <a:spcPts val="1800"/>
              </a:lnSpc>
              <a:buNone/>
            </a:pPr>
            <a:r>
              <a:rPr lang="en-US" sz="1200">
                <a:solidFill>
                  <a:srgbClr val="505B6D"/>
                </a:solidFill>
                <a:latin typeface="Arial" pitchFamily="34" charset="0"/>
                <a:ea typeface="Arial" pitchFamily="34" charset="-122"/>
                <a:cs typeface="Arial" pitchFamily="34" charset="-120"/>
              </a:rPr>
              <a:t>Exclusive </a:t>
            </a:r>
            <a:r>
              <a:rPr lang="en-US" sz="1200" b="1">
                <a:solidFill>
                  <a:srgbClr val="0A192F"/>
                </a:solidFill>
                <a:latin typeface="Arial" pitchFamily="34" charset="0"/>
                <a:ea typeface="Arial" pitchFamily="34" charset="-122"/>
                <a:cs typeface="Arial" pitchFamily="34" charset="-120"/>
              </a:rPr>
              <a:t>2.5 manzana</a:t>
            </a:r>
            <a:r>
              <a:rPr lang="en-US" sz="1200">
                <a:solidFill>
                  <a:srgbClr val="505B6D"/>
                </a:solidFill>
                <a:latin typeface="Arial" pitchFamily="34" charset="0"/>
                <a:ea typeface="Arial" pitchFamily="34" charset="-122"/>
                <a:cs typeface="Arial" pitchFamily="34" charset="-120"/>
              </a:rPr>
              <a:t> oceanfront lot. The property line officially concludes after </a:t>
            </a:r>
            <a:r>
              <a:rPr lang="en-US" sz="1200" b="1">
                <a:solidFill>
                  <a:srgbClr val="0A192F"/>
                </a:solidFill>
                <a:latin typeface="Arial" pitchFamily="34" charset="0"/>
                <a:ea typeface="Arial" pitchFamily="34" charset="-122"/>
                <a:cs typeface="Arial" pitchFamily="34" charset="-120"/>
              </a:rPr>
              <a:t>Cabana 4</a:t>
            </a:r>
            <a:r>
              <a:rPr lang="en-US" sz="1200">
                <a:solidFill>
                  <a:srgbClr val="505B6D"/>
                </a:solidFill>
                <a:latin typeface="Arial" pitchFamily="34" charset="0"/>
                <a:ea typeface="Arial" pitchFamily="34" charset="-122"/>
                <a:cs typeface="Arial" pitchFamily="34" charset="-120"/>
              </a:rPr>
              <a:t>, providing an optimized layout for luxury development. Connected electricity to Union Fenosa. Maximum development flexibility.</a:t>
            </a:r>
            <a:endParaRPr lang="en-US" sz="1200"/>
          </a:p>
        </p:txBody>
      </p:sp>
      <p:sp>
        <p:nvSpPr>
          <p:cNvPr id="23" name="Text 15"/>
          <p:cNvSpPr/>
          <p:nvPr/>
        </p:nvSpPr>
        <p:spPr>
          <a:xfrm>
            <a:off x="10357771" y="5886450"/>
            <a:ext cx="1252728" cy="329184"/>
          </a:xfrm>
          <a:prstGeom prst="rect">
            <a:avLst/>
          </a:prstGeom>
          <a:noFill/>
          <a:ln/>
        </p:spPr>
        <p:txBody>
          <a:bodyPr vert="horz" wrap="none" lIns="0" tIns="0" rIns="0" bIns="0" rtlCol="0" anchor="t">
            <a:normAutofit fontScale="77500" lnSpcReduction="20000"/>
          </a:bodyPr>
          <a:lstStyle/>
          <a:p>
            <a:pPr marL="0" indent="0" algn="r">
              <a:lnSpc>
                <a:spcPts val="2550"/>
              </a:lnSpc>
              <a:buNone/>
            </a:pPr>
            <a:r>
              <a:rPr lang="en-US" sz="2550" b="1">
                <a:solidFill>
                  <a:srgbClr val="FF7F50"/>
                </a:solidFill>
                <a:latin typeface="Arial" pitchFamily="34" charset="0"/>
                <a:ea typeface="Arial" pitchFamily="34" charset="-122"/>
                <a:cs typeface="Arial" pitchFamily="34" charset="-120"/>
              </a:rPr>
              <a:t>2.5 mz</a:t>
            </a:r>
            <a:endParaRPr lang="en-US" sz="2550"/>
          </a:p>
        </p:txBody>
      </p:sp>
      <p:sp>
        <p:nvSpPr>
          <p:cNvPr id="24" name="Text 16"/>
          <p:cNvSpPr/>
          <p:nvPr/>
        </p:nvSpPr>
        <p:spPr>
          <a:xfrm>
            <a:off x="10358628" y="6210300"/>
            <a:ext cx="1207008" cy="173736"/>
          </a:xfrm>
          <a:prstGeom prst="rect">
            <a:avLst/>
          </a:prstGeom>
          <a:noFill/>
          <a:ln/>
        </p:spPr>
        <p:txBody>
          <a:bodyPr vert="horz" wrap="none" lIns="0" tIns="0" rIns="0" bIns="0" rtlCol="0" anchor="t">
            <a:normAutofit/>
          </a:bodyPr>
          <a:lstStyle/>
          <a:p>
            <a:pPr marL="0" indent="0" algn="r">
              <a:lnSpc>
                <a:spcPts val="990"/>
              </a:lnSpc>
              <a:buNone/>
            </a:pPr>
            <a:r>
              <a:rPr lang="en-US" sz="825">
                <a:solidFill>
                  <a:srgbClr val="505B6D"/>
                </a:solidFill>
                <a:latin typeface="Arial" pitchFamily="34" charset="0"/>
                <a:ea typeface="Arial" pitchFamily="34" charset="-122"/>
                <a:cs typeface="Arial" pitchFamily="34" charset="-120"/>
              </a:rPr>
              <a:t>TOTAL AREA</a:t>
            </a:r>
            <a:endParaRPr 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solidFill>
            <a:srgbClr val="FDF9F3"/>
          </a:solidFill>
          <a:ln/>
        </p:spPr>
        <p:txBody>
          <a:bodyPr wrap="square" rtlCol="0" anchor="ctr"/>
          <a:lstStyle/>
          <a:p>
            <a:pPr marL="0" indent="0">
              <a:buNone/>
            </a:pPr>
            <a:endParaRPr lang="en-US"/>
          </a:p>
        </p:txBody>
      </p:sp>
      <p:pic>
        <p:nvPicPr>
          <p:cNvPr id="3" name="Image 0" descr="image.png"/>
          <p:cNvPicPr>
            <a:picLocks noChangeAspect="1"/>
          </p:cNvPicPr>
          <p:nvPr/>
        </p:nvPicPr>
        <p:blipFill>
          <a:blip r:embed="rId3"/>
          <a:srcRect/>
          <a:stretch/>
        </p:blipFill>
        <p:spPr>
          <a:xfrm>
            <a:off x="0" y="0"/>
            <a:ext cx="12192000" cy="6858000"/>
          </a:xfrm>
          <a:prstGeom prst="rect">
            <a:avLst/>
          </a:prstGeom>
        </p:spPr>
      </p:pic>
      <p:sp>
        <p:nvSpPr>
          <p:cNvPr id="4" name="Text 1"/>
          <p:cNvSpPr/>
          <p:nvPr/>
        </p:nvSpPr>
        <p:spPr>
          <a:xfrm>
            <a:off x="381000" y="2571750"/>
            <a:ext cx="1755648" cy="1719072"/>
          </a:xfrm>
          <a:prstGeom prst="rect">
            <a:avLst/>
          </a:prstGeom>
          <a:noFill/>
          <a:ln/>
        </p:spPr>
        <p:txBody>
          <a:bodyPr vert="horz" wrap="square" lIns="0" tIns="0" rIns="0" bIns="0" rtlCol="0" anchor="t"/>
          <a:lstStyle/>
          <a:p>
            <a:pPr marL="0" indent="0" algn="l">
              <a:lnSpc>
                <a:spcPts val="1440"/>
              </a:lnSpc>
              <a:buNone/>
            </a:pPr>
            <a:endParaRPr lang="en-US" sz="1200"/>
          </a:p>
        </p:txBody>
      </p:sp>
      <p:sp>
        <p:nvSpPr>
          <p:cNvPr id="5" name="Text 2"/>
          <p:cNvSpPr/>
          <p:nvPr/>
        </p:nvSpPr>
        <p:spPr>
          <a:xfrm>
            <a:off x="4698950" y="796528"/>
            <a:ext cx="6731050" cy="1144786"/>
          </a:xfrm>
          <a:prstGeom prst="rect">
            <a:avLst/>
          </a:prstGeom>
          <a:solidFill>
            <a:srgbClr val="000000">
              <a:alpha val="4000"/>
            </a:srgbClr>
          </a:solidFill>
          <a:ln/>
        </p:spPr>
        <p:txBody>
          <a:bodyPr wrap="square" rtlCol="0" anchor="ctr"/>
          <a:lstStyle/>
          <a:p>
            <a:pPr marL="0" indent="0">
              <a:buNone/>
            </a:pPr>
            <a:endParaRPr lang="en-US"/>
          </a:p>
        </p:txBody>
      </p:sp>
      <p:sp>
        <p:nvSpPr>
          <p:cNvPr id="6" name="Shape 3"/>
          <p:cNvSpPr/>
          <p:nvPr/>
        </p:nvSpPr>
        <p:spPr>
          <a:xfrm>
            <a:off x="4698950" y="796528"/>
            <a:ext cx="0" cy="1144786"/>
          </a:xfrm>
          <a:prstGeom prst="line">
            <a:avLst/>
          </a:prstGeom>
          <a:noFill/>
          <a:ln w="38100">
            <a:solidFill>
              <a:srgbClr val="E11D48"/>
            </a:solidFill>
            <a:prstDash val="solid"/>
          </a:ln>
        </p:spPr>
        <p:txBody>
          <a:bodyPr/>
          <a:lstStyle/>
          <a:p>
            <a:endParaRPr lang="en-US"/>
          </a:p>
        </p:txBody>
      </p:sp>
      <p:pic>
        <p:nvPicPr>
          <p:cNvPr id="7" name="Image 1" descr="image.png"/>
          <p:cNvPicPr>
            <a:picLocks noChangeAspect="1"/>
          </p:cNvPicPr>
          <p:nvPr/>
        </p:nvPicPr>
        <p:blipFill>
          <a:blip r:embed="rId4"/>
          <a:srcRect/>
          <a:stretch/>
        </p:blipFill>
        <p:spPr>
          <a:xfrm>
            <a:off x="4927550" y="1006078"/>
            <a:ext cx="266700" cy="295275"/>
          </a:xfrm>
          <a:prstGeom prst="rect">
            <a:avLst/>
          </a:prstGeom>
        </p:spPr>
      </p:pic>
      <p:sp>
        <p:nvSpPr>
          <p:cNvPr id="8" name="Text 4"/>
          <p:cNvSpPr/>
          <p:nvPr/>
        </p:nvSpPr>
        <p:spPr>
          <a:xfrm>
            <a:off x="5421288" y="987028"/>
            <a:ext cx="5989320" cy="219456"/>
          </a:xfrm>
          <a:prstGeom prst="rect">
            <a:avLst/>
          </a:prstGeom>
          <a:noFill/>
          <a:ln/>
        </p:spPr>
        <p:txBody>
          <a:bodyPr vert="horz" wrap="none" lIns="0" tIns="0" rIns="0" bIns="0" rtlCol="0" anchor="t">
            <a:normAutofit fontScale="92500"/>
          </a:bodyPr>
          <a:lstStyle/>
          <a:p>
            <a:pPr marL="0" indent="0" algn="l">
              <a:lnSpc>
                <a:spcPts val="1800"/>
              </a:lnSpc>
              <a:buNone/>
            </a:pPr>
            <a:r>
              <a:rPr lang="en-US" sz="1500" b="1">
                <a:solidFill>
                  <a:srgbClr val="2D2D2D"/>
                </a:solidFill>
                <a:latin typeface="Times New Roman" pitchFamily="34" charset="0"/>
                <a:ea typeface="Times New Roman" pitchFamily="34" charset="-122"/>
                <a:cs typeface="Times New Roman" pitchFamily="34" charset="-120"/>
              </a:rPr>
              <a:t>Oceanfront Cabanas</a:t>
            </a:r>
            <a:endParaRPr lang="en-US" sz="1500"/>
          </a:p>
        </p:txBody>
      </p:sp>
      <p:sp>
        <p:nvSpPr>
          <p:cNvPr id="9" name="Text 5"/>
          <p:cNvSpPr/>
          <p:nvPr/>
        </p:nvSpPr>
        <p:spPr>
          <a:xfrm>
            <a:off x="5421288" y="1264146"/>
            <a:ext cx="5861304" cy="493776"/>
          </a:xfrm>
          <a:prstGeom prst="rect">
            <a:avLst/>
          </a:prstGeom>
          <a:noFill/>
          <a:ln/>
        </p:spPr>
        <p:txBody>
          <a:bodyPr vert="horz" wrap="square" lIns="0" tIns="0" rIns="0" bIns="0" rtlCol="0" anchor="t"/>
          <a:lstStyle/>
          <a:p>
            <a:pPr marL="0" indent="0" algn="l">
              <a:lnSpc>
                <a:spcPts val="1920"/>
              </a:lnSpc>
              <a:buNone/>
            </a:pPr>
            <a:r>
              <a:rPr lang="en-US" sz="1200">
                <a:solidFill>
                  <a:srgbClr val="4B5563"/>
                </a:solidFill>
                <a:latin typeface="Noto Sans SC" pitchFamily="34" charset="0"/>
                <a:ea typeface="Noto Sans SC" pitchFamily="34" charset="-122"/>
                <a:cs typeface="Noto Sans SC" pitchFamily="34" charset="-120"/>
              </a:rPr>
              <a:t>Four 1-bedroom units (300 sq ft each) with </a:t>
            </a:r>
            <a:r>
              <a:rPr lang="en-US" sz="1200" b="1">
                <a:solidFill>
                  <a:srgbClr val="2D2D2D"/>
                </a:solidFill>
                <a:latin typeface="Noto Sans SC" pitchFamily="34" charset="0"/>
                <a:ea typeface="Noto Sans SC" pitchFamily="34" charset="-122"/>
                <a:cs typeface="Noto Sans SC" pitchFamily="34" charset="-120"/>
              </a:rPr>
              <a:t>A/C, private baths,</a:t>
            </a:r>
            <a:r>
              <a:rPr lang="en-US" sz="1200">
                <a:solidFill>
                  <a:srgbClr val="4B5563"/>
                </a:solidFill>
                <a:latin typeface="Noto Sans SC" pitchFamily="34" charset="0"/>
                <a:ea typeface="Noto Sans SC" pitchFamily="34" charset="-122"/>
                <a:cs typeface="Noto Sans SC" pitchFamily="34" charset="-120"/>
              </a:rPr>
              <a:t> and direct ocean access.</a:t>
            </a:r>
            <a:endParaRPr lang="en-US" sz="1200"/>
          </a:p>
        </p:txBody>
      </p:sp>
      <p:sp>
        <p:nvSpPr>
          <p:cNvPr id="10" name="Text 6"/>
          <p:cNvSpPr/>
          <p:nvPr/>
        </p:nvSpPr>
        <p:spPr>
          <a:xfrm>
            <a:off x="4698950" y="2169914"/>
            <a:ext cx="6731050" cy="1144786"/>
          </a:xfrm>
          <a:prstGeom prst="rect">
            <a:avLst/>
          </a:prstGeom>
          <a:solidFill>
            <a:srgbClr val="000000">
              <a:alpha val="4000"/>
            </a:srgbClr>
          </a:solidFill>
          <a:ln/>
        </p:spPr>
        <p:txBody>
          <a:bodyPr wrap="square" rtlCol="0" anchor="ctr"/>
          <a:lstStyle/>
          <a:p>
            <a:pPr marL="0" indent="0">
              <a:buNone/>
            </a:pPr>
            <a:endParaRPr lang="en-US"/>
          </a:p>
        </p:txBody>
      </p:sp>
      <p:sp>
        <p:nvSpPr>
          <p:cNvPr id="11" name="Shape 7"/>
          <p:cNvSpPr/>
          <p:nvPr/>
        </p:nvSpPr>
        <p:spPr>
          <a:xfrm>
            <a:off x="4698950" y="2169914"/>
            <a:ext cx="0" cy="1144786"/>
          </a:xfrm>
          <a:prstGeom prst="line">
            <a:avLst/>
          </a:prstGeom>
          <a:noFill/>
          <a:ln w="38100">
            <a:solidFill>
              <a:srgbClr val="E11D48"/>
            </a:solidFill>
            <a:prstDash val="solid"/>
          </a:ln>
        </p:spPr>
        <p:txBody>
          <a:bodyPr/>
          <a:lstStyle/>
          <a:p>
            <a:endParaRPr lang="en-US"/>
          </a:p>
        </p:txBody>
      </p:sp>
      <p:pic>
        <p:nvPicPr>
          <p:cNvPr id="12" name="Image 2" descr="image.png"/>
          <p:cNvPicPr>
            <a:picLocks noChangeAspect="1"/>
          </p:cNvPicPr>
          <p:nvPr/>
        </p:nvPicPr>
        <p:blipFill>
          <a:blip r:embed="rId5"/>
          <a:srcRect/>
          <a:stretch/>
        </p:blipFill>
        <p:spPr>
          <a:xfrm>
            <a:off x="4927550" y="2379464"/>
            <a:ext cx="266700" cy="295275"/>
          </a:xfrm>
          <a:prstGeom prst="rect">
            <a:avLst/>
          </a:prstGeom>
        </p:spPr>
      </p:pic>
      <p:sp>
        <p:nvSpPr>
          <p:cNvPr id="13" name="Text 8"/>
          <p:cNvSpPr/>
          <p:nvPr/>
        </p:nvSpPr>
        <p:spPr>
          <a:xfrm>
            <a:off x="5421288" y="2360414"/>
            <a:ext cx="5989320" cy="219456"/>
          </a:xfrm>
          <a:prstGeom prst="rect">
            <a:avLst/>
          </a:prstGeom>
          <a:noFill/>
          <a:ln/>
        </p:spPr>
        <p:txBody>
          <a:bodyPr vert="horz" wrap="none" lIns="0" tIns="0" rIns="0" bIns="0" rtlCol="0" anchor="t">
            <a:normAutofit fontScale="92500"/>
          </a:bodyPr>
          <a:lstStyle/>
          <a:p>
            <a:pPr marL="0" indent="0" algn="l">
              <a:lnSpc>
                <a:spcPts val="1800"/>
              </a:lnSpc>
              <a:buNone/>
            </a:pPr>
            <a:r>
              <a:rPr lang="en-US" sz="1500" b="1">
                <a:solidFill>
                  <a:srgbClr val="2D2D2D"/>
                </a:solidFill>
                <a:latin typeface="Times New Roman" pitchFamily="34" charset="0"/>
                <a:ea typeface="Times New Roman" pitchFamily="34" charset="-122"/>
                <a:cs typeface="Times New Roman" pitchFamily="34" charset="-120"/>
              </a:rPr>
              <a:t>Grand Two-Story Cabana</a:t>
            </a:r>
            <a:endParaRPr lang="en-US" sz="1500"/>
          </a:p>
        </p:txBody>
      </p:sp>
      <p:sp>
        <p:nvSpPr>
          <p:cNvPr id="14" name="Text 9"/>
          <p:cNvSpPr/>
          <p:nvPr/>
        </p:nvSpPr>
        <p:spPr>
          <a:xfrm>
            <a:off x="5421288" y="2637532"/>
            <a:ext cx="5861304" cy="493776"/>
          </a:xfrm>
          <a:prstGeom prst="rect">
            <a:avLst/>
          </a:prstGeom>
          <a:noFill/>
          <a:ln/>
        </p:spPr>
        <p:txBody>
          <a:bodyPr vert="horz" wrap="square" lIns="0" tIns="0" rIns="0" bIns="0" rtlCol="0" anchor="t"/>
          <a:lstStyle/>
          <a:p>
            <a:pPr marL="0" indent="0" algn="l">
              <a:lnSpc>
                <a:spcPts val="1920"/>
              </a:lnSpc>
              <a:buNone/>
            </a:pPr>
            <a:r>
              <a:rPr lang="en-US" sz="1200">
                <a:solidFill>
                  <a:srgbClr val="4B5563"/>
                </a:solidFill>
                <a:latin typeface="Noto Sans SC" pitchFamily="34" charset="0"/>
                <a:ea typeface="Noto Sans SC" pitchFamily="34" charset="-122"/>
                <a:cs typeface="Noto Sans SC" pitchFamily="34" charset="-120"/>
              </a:rPr>
              <a:t>A spacious 2-bedroom unit with a </a:t>
            </a:r>
            <a:r>
              <a:rPr lang="en-US" sz="1200" b="1">
                <a:solidFill>
                  <a:srgbClr val="2D2D2D"/>
                </a:solidFill>
                <a:latin typeface="Noto Sans SC" pitchFamily="34" charset="0"/>
                <a:ea typeface="Noto Sans SC" pitchFamily="34" charset="-122"/>
                <a:cs typeface="Noto Sans SC" pitchFamily="34" charset="-120"/>
              </a:rPr>
              <a:t>large balcony,</a:t>
            </a:r>
            <a:r>
              <a:rPr lang="en-US" sz="1200">
                <a:solidFill>
                  <a:srgbClr val="4B5563"/>
                </a:solidFill>
                <a:latin typeface="Noto Sans SC" pitchFamily="34" charset="0"/>
                <a:ea typeface="Noto Sans SC" pitchFamily="34" charset="-122"/>
                <a:cs typeface="Noto Sans SC" pitchFamily="34" charset="-120"/>
              </a:rPr>
              <a:t> full kitchen, and an open-air entertainment area with a bar and pool table.</a:t>
            </a:r>
            <a:endParaRPr lang="en-US" sz="1200"/>
          </a:p>
        </p:txBody>
      </p:sp>
      <p:sp>
        <p:nvSpPr>
          <p:cNvPr id="15" name="Text 10"/>
          <p:cNvSpPr/>
          <p:nvPr/>
        </p:nvSpPr>
        <p:spPr>
          <a:xfrm>
            <a:off x="4698950" y="3543300"/>
            <a:ext cx="6731050" cy="1144786"/>
          </a:xfrm>
          <a:prstGeom prst="rect">
            <a:avLst/>
          </a:prstGeom>
          <a:solidFill>
            <a:srgbClr val="000000">
              <a:alpha val="4000"/>
            </a:srgbClr>
          </a:solidFill>
          <a:ln/>
        </p:spPr>
        <p:txBody>
          <a:bodyPr wrap="square" rtlCol="0" anchor="ctr"/>
          <a:lstStyle/>
          <a:p>
            <a:pPr marL="0" indent="0">
              <a:buNone/>
            </a:pPr>
            <a:endParaRPr lang="en-US"/>
          </a:p>
        </p:txBody>
      </p:sp>
      <p:sp>
        <p:nvSpPr>
          <p:cNvPr id="16" name="Shape 11"/>
          <p:cNvSpPr/>
          <p:nvPr/>
        </p:nvSpPr>
        <p:spPr>
          <a:xfrm>
            <a:off x="4698950" y="3543300"/>
            <a:ext cx="0" cy="1144786"/>
          </a:xfrm>
          <a:prstGeom prst="line">
            <a:avLst/>
          </a:prstGeom>
          <a:noFill/>
          <a:ln w="38100">
            <a:solidFill>
              <a:srgbClr val="E11D48"/>
            </a:solidFill>
            <a:prstDash val="solid"/>
          </a:ln>
        </p:spPr>
        <p:txBody>
          <a:bodyPr/>
          <a:lstStyle/>
          <a:p>
            <a:endParaRPr lang="en-US"/>
          </a:p>
        </p:txBody>
      </p:sp>
      <p:pic>
        <p:nvPicPr>
          <p:cNvPr id="17" name="Image 3" descr="image.png"/>
          <p:cNvPicPr>
            <a:picLocks noChangeAspect="1"/>
          </p:cNvPicPr>
          <p:nvPr/>
        </p:nvPicPr>
        <p:blipFill>
          <a:blip r:embed="rId6"/>
          <a:srcRect/>
          <a:stretch/>
        </p:blipFill>
        <p:spPr>
          <a:xfrm>
            <a:off x="4924056" y="3633168"/>
            <a:ext cx="266700" cy="295275"/>
          </a:xfrm>
          <a:prstGeom prst="rect">
            <a:avLst/>
          </a:prstGeom>
        </p:spPr>
      </p:pic>
      <p:sp>
        <p:nvSpPr>
          <p:cNvPr id="18" name="Text 12"/>
          <p:cNvSpPr/>
          <p:nvPr/>
        </p:nvSpPr>
        <p:spPr>
          <a:xfrm>
            <a:off x="5421288" y="3645920"/>
            <a:ext cx="5989320" cy="219456"/>
          </a:xfrm>
          <a:prstGeom prst="rect">
            <a:avLst/>
          </a:prstGeom>
          <a:noFill/>
          <a:ln/>
        </p:spPr>
        <p:txBody>
          <a:bodyPr vert="horz" wrap="none" lIns="0" tIns="0" rIns="0" bIns="0" rtlCol="0" anchor="t">
            <a:normAutofit fontScale="92500"/>
          </a:bodyPr>
          <a:lstStyle/>
          <a:p>
            <a:pPr marL="0" indent="0" algn="l">
              <a:lnSpc>
                <a:spcPts val="1800"/>
              </a:lnSpc>
              <a:buNone/>
            </a:pPr>
            <a:r>
              <a:rPr lang="en-US" sz="1500" b="1" dirty="0">
                <a:solidFill>
                  <a:srgbClr val="2D2D2D"/>
                </a:solidFill>
                <a:latin typeface="Times New Roman" pitchFamily="34" charset="0"/>
                <a:ea typeface="Times New Roman" pitchFamily="34" charset="-122"/>
                <a:cs typeface="Times New Roman" pitchFamily="34" charset="-120"/>
              </a:rPr>
              <a:t>Brick Residences</a:t>
            </a:r>
            <a:endParaRPr lang="en-US" sz="1500" dirty="0"/>
          </a:p>
        </p:txBody>
      </p:sp>
      <p:sp>
        <p:nvSpPr>
          <p:cNvPr id="19" name="Text 13"/>
          <p:cNvSpPr/>
          <p:nvPr/>
        </p:nvSpPr>
        <p:spPr>
          <a:xfrm>
            <a:off x="5421288" y="3937004"/>
            <a:ext cx="5861304" cy="493776"/>
          </a:xfrm>
          <a:prstGeom prst="rect">
            <a:avLst/>
          </a:prstGeom>
          <a:noFill/>
          <a:ln/>
        </p:spPr>
        <p:txBody>
          <a:bodyPr vert="horz" wrap="square" lIns="0" tIns="0" rIns="0" bIns="0" rtlCol="0" anchor="t"/>
          <a:lstStyle/>
          <a:p>
            <a:pPr marL="0" indent="0" algn="l">
              <a:lnSpc>
                <a:spcPts val="1920"/>
              </a:lnSpc>
              <a:buNone/>
            </a:pPr>
            <a:r>
              <a:rPr lang="en-US" sz="1200" dirty="0">
                <a:solidFill>
                  <a:srgbClr val="4B5563"/>
                </a:solidFill>
                <a:latin typeface="Noto Sans SC" pitchFamily="34" charset="0"/>
                <a:ea typeface="Noto Sans SC" pitchFamily="34" charset="-122"/>
                <a:cs typeface="Noto Sans SC" pitchFamily="34" charset="-120"/>
              </a:rPr>
              <a:t>Two distinct two-story brick homes (Main House &amp; Loft) offering multiple bedrooms, full amenities, private electric door garage and </a:t>
            </a:r>
            <a:r>
              <a:rPr lang="en-US" sz="1200" b="1" dirty="0">
                <a:solidFill>
                  <a:srgbClr val="2D2D2D"/>
                </a:solidFill>
                <a:latin typeface="Noto Sans SC" pitchFamily="34" charset="0"/>
                <a:ea typeface="Noto Sans SC" pitchFamily="34" charset="-122"/>
                <a:cs typeface="Noto Sans SC" pitchFamily="34" charset="-120"/>
              </a:rPr>
              <a:t>private ocean-facing balconies.</a:t>
            </a:r>
            <a:endParaRPr lang="en-US" sz="1200" dirty="0"/>
          </a:p>
        </p:txBody>
      </p:sp>
      <p:sp>
        <p:nvSpPr>
          <p:cNvPr id="20" name="Text 14"/>
          <p:cNvSpPr/>
          <p:nvPr/>
        </p:nvSpPr>
        <p:spPr>
          <a:xfrm>
            <a:off x="4698950" y="4916686"/>
            <a:ext cx="6731050" cy="1144786"/>
          </a:xfrm>
          <a:prstGeom prst="rect">
            <a:avLst/>
          </a:prstGeom>
          <a:solidFill>
            <a:srgbClr val="000000">
              <a:alpha val="4000"/>
            </a:srgbClr>
          </a:solidFill>
          <a:ln/>
        </p:spPr>
        <p:txBody>
          <a:bodyPr wrap="square" rtlCol="0" anchor="ctr"/>
          <a:lstStyle/>
          <a:p>
            <a:pPr marL="0" indent="0">
              <a:buNone/>
            </a:pPr>
            <a:endParaRPr lang="en-US" dirty="0"/>
          </a:p>
        </p:txBody>
      </p:sp>
      <p:sp>
        <p:nvSpPr>
          <p:cNvPr id="21" name="Shape 15"/>
          <p:cNvSpPr/>
          <p:nvPr/>
        </p:nvSpPr>
        <p:spPr>
          <a:xfrm>
            <a:off x="4698950" y="4916686"/>
            <a:ext cx="0" cy="1144786"/>
          </a:xfrm>
          <a:prstGeom prst="line">
            <a:avLst/>
          </a:prstGeom>
          <a:noFill/>
          <a:ln w="38100">
            <a:solidFill>
              <a:srgbClr val="E11D48"/>
            </a:solidFill>
            <a:prstDash val="solid"/>
          </a:ln>
        </p:spPr>
        <p:txBody>
          <a:bodyPr/>
          <a:lstStyle/>
          <a:p>
            <a:endParaRPr lang="en-US"/>
          </a:p>
        </p:txBody>
      </p:sp>
      <p:pic>
        <p:nvPicPr>
          <p:cNvPr id="22" name="Image 4" descr="image.png"/>
          <p:cNvPicPr>
            <a:picLocks noChangeAspect="1"/>
          </p:cNvPicPr>
          <p:nvPr/>
        </p:nvPicPr>
        <p:blipFill>
          <a:blip r:embed="rId7"/>
          <a:srcRect/>
          <a:stretch/>
        </p:blipFill>
        <p:spPr>
          <a:xfrm>
            <a:off x="4924056" y="5005537"/>
            <a:ext cx="266700" cy="295275"/>
          </a:xfrm>
          <a:prstGeom prst="rect">
            <a:avLst/>
          </a:prstGeom>
        </p:spPr>
      </p:pic>
      <p:sp>
        <p:nvSpPr>
          <p:cNvPr id="23" name="Text 16"/>
          <p:cNvSpPr/>
          <p:nvPr/>
        </p:nvSpPr>
        <p:spPr>
          <a:xfrm>
            <a:off x="5421288" y="4988314"/>
            <a:ext cx="5989320" cy="219456"/>
          </a:xfrm>
          <a:prstGeom prst="rect">
            <a:avLst/>
          </a:prstGeom>
          <a:noFill/>
          <a:ln/>
        </p:spPr>
        <p:txBody>
          <a:bodyPr vert="horz" wrap="none" lIns="0" tIns="0" rIns="0" bIns="0" rtlCol="0" anchor="t">
            <a:normAutofit fontScale="92500"/>
          </a:bodyPr>
          <a:lstStyle/>
          <a:p>
            <a:pPr marL="0" indent="0" algn="l">
              <a:lnSpc>
                <a:spcPts val="1800"/>
              </a:lnSpc>
              <a:buNone/>
            </a:pPr>
            <a:r>
              <a:rPr lang="en-US" sz="1500" b="1" dirty="0">
                <a:solidFill>
                  <a:srgbClr val="2D2D2D"/>
                </a:solidFill>
                <a:latin typeface="Times New Roman" pitchFamily="34" charset="0"/>
                <a:ea typeface="Times New Roman" pitchFamily="34" charset="-122"/>
                <a:cs typeface="Times New Roman" pitchFamily="34" charset="-120"/>
              </a:rPr>
              <a:t>Guest Amenities &amp; Support</a:t>
            </a:r>
            <a:endParaRPr lang="en-US" sz="1500" dirty="0"/>
          </a:p>
        </p:txBody>
      </p:sp>
      <p:sp>
        <p:nvSpPr>
          <p:cNvPr id="24" name="Text 17"/>
          <p:cNvSpPr/>
          <p:nvPr/>
        </p:nvSpPr>
        <p:spPr>
          <a:xfrm>
            <a:off x="5421288" y="5272540"/>
            <a:ext cx="5861304" cy="493776"/>
          </a:xfrm>
          <a:prstGeom prst="rect">
            <a:avLst/>
          </a:prstGeom>
          <a:noFill/>
          <a:ln/>
        </p:spPr>
        <p:txBody>
          <a:bodyPr vert="horz" wrap="square" lIns="0" tIns="0" rIns="0" bIns="0" rtlCol="0" anchor="t"/>
          <a:lstStyle/>
          <a:p>
            <a:pPr marL="0" indent="0" algn="l">
              <a:lnSpc>
                <a:spcPts val="1920"/>
              </a:lnSpc>
              <a:buNone/>
            </a:pPr>
            <a:r>
              <a:rPr lang="en-US" sz="1200" dirty="0">
                <a:solidFill>
                  <a:srgbClr val="4B5563"/>
                </a:solidFill>
                <a:latin typeface="Noto Sans SC" pitchFamily="34" charset="0"/>
                <a:ea typeface="Noto Sans SC" pitchFamily="34" charset="-122"/>
                <a:cs typeface="Noto Sans SC" pitchFamily="34" charset="-120"/>
              </a:rPr>
              <a:t>Includes an </a:t>
            </a:r>
            <a:r>
              <a:rPr lang="en-US" sz="1200" b="1" dirty="0">
                <a:solidFill>
                  <a:srgbClr val="2D2D2D"/>
                </a:solidFill>
                <a:latin typeface="Noto Sans SC" pitchFamily="34" charset="0"/>
                <a:ea typeface="Noto Sans SC" pitchFamily="34" charset="-122"/>
                <a:cs typeface="Noto Sans SC" pitchFamily="34" charset="-120"/>
              </a:rPr>
              <a:t>open-air Tiki Bar</a:t>
            </a:r>
            <a:r>
              <a:rPr lang="en-US" sz="1200" dirty="0">
                <a:solidFill>
                  <a:srgbClr val="4B5563"/>
                </a:solidFill>
                <a:latin typeface="Noto Sans SC" pitchFamily="34" charset="0"/>
                <a:ea typeface="Noto Sans SC" pitchFamily="34" charset="-122"/>
                <a:cs typeface="Noto Sans SC" pitchFamily="34" charset="-120"/>
              </a:rPr>
              <a:t> and a dedicated office building. Note that the laundry/electrical room can remain on the back 7 </a:t>
            </a:r>
            <a:r>
              <a:rPr lang="en-US" sz="1200" dirty="0" err="1">
                <a:solidFill>
                  <a:srgbClr val="4B5563"/>
                </a:solidFill>
                <a:latin typeface="Noto Sans SC" pitchFamily="34" charset="0"/>
                <a:ea typeface="Noto Sans SC" pitchFamily="34" charset="-122"/>
                <a:cs typeface="Noto Sans SC" pitchFamily="34" charset="-120"/>
              </a:rPr>
              <a:t>mzs</a:t>
            </a:r>
            <a:r>
              <a:rPr lang="en-US" sz="1200" dirty="0">
                <a:solidFill>
                  <a:srgbClr val="4B5563"/>
                </a:solidFill>
                <a:latin typeface="Noto Sans SC" pitchFamily="34" charset="0"/>
                <a:ea typeface="Noto Sans SC" pitchFamily="34" charset="-122"/>
                <a:cs typeface="Noto Sans SC" pitchFamily="34" charset="-120"/>
              </a:rPr>
              <a:t> and the land can be leased OR be relocated to space behind the cabanas.</a:t>
            </a:r>
            <a:endParaRPr lang="en-US" sz="1200" dirty="0"/>
          </a:p>
        </p:txBody>
      </p:sp>
      <p:sp>
        <p:nvSpPr>
          <p:cNvPr id="25" name="Text 18"/>
          <p:cNvSpPr/>
          <p:nvPr/>
        </p:nvSpPr>
        <p:spPr>
          <a:xfrm>
            <a:off x="763563" y="1950690"/>
            <a:ext cx="3611880" cy="685800"/>
          </a:xfrm>
          <a:prstGeom prst="rect">
            <a:avLst/>
          </a:prstGeom>
          <a:noFill/>
          <a:ln/>
        </p:spPr>
        <p:txBody>
          <a:bodyPr vert="horz" wrap="none" lIns="0" tIns="0" rIns="0" bIns="0" rtlCol="0" anchor="t">
            <a:normAutofit/>
          </a:bodyPr>
          <a:lstStyle/>
          <a:p>
            <a:pPr marL="0" indent="0" algn="l">
              <a:lnSpc>
                <a:spcPts val="5400"/>
              </a:lnSpc>
              <a:buNone/>
            </a:pPr>
            <a:r>
              <a:rPr lang="en-US" sz="5400" b="1">
                <a:solidFill>
                  <a:srgbClr val="D97706"/>
                </a:solidFill>
                <a:latin typeface="Noto Sans SC" pitchFamily="34" charset="0"/>
                <a:ea typeface="Noto Sans SC" pitchFamily="34" charset="-122"/>
                <a:cs typeface="Noto Sans SC" pitchFamily="34" charset="-120"/>
              </a:rPr>
              <a:t>7+</a:t>
            </a:r>
            <a:r>
              <a:rPr lang="en-US" sz="1500" b="1">
                <a:solidFill>
                  <a:srgbClr val="4B5563"/>
                </a:solidFill>
                <a:latin typeface="Noto Sans SC" pitchFamily="34" charset="0"/>
                <a:ea typeface="Noto Sans SC" pitchFamily="34" charset="-122"/>
                <a:cs typeface="Noto Sans SC" pitchFamily="34" charset="-120"/>
              </a:rPr>
              <a:t>Units</a:t>
            </a:r>
            <a:endParaRPr lang="en-US" sz="5400"/>
          </a:p>
        </p:txBody>
      </p:sp>
      <p:sp>
        <p:nvSpPr>
          <p:cNvPr id="26" name="Text 19"/>
          <p:cNvSpPr/>
          <p:nvPr/>
        </p:nvSpPr>
        <p:spPr>
          <a:xfrm>
            <a:off x="763563" y="3017490"/>
            <a:ext cx="3465576" cy="914400"/>
          </a:xfrm>
          <a:prstGeom prst="rect">
            <a:avLst/>
          </a:prstGeom>
          <a:noFill/>
          <a:ln/>
        </p:spPr>
        <p:txBody>
          <a:bodyPr vert="horz" wrap="square" lIns="0" tIns="0" rIns="0" bIns="0" rtlCol="0" anchor="t"/>
          <a:lstStyle/>
          <a:p>
            <a:pPr marL="0" indent="0" algn="l">
              <a:lnSpc>
                <a:spcPts val="3600"/>
              </a:lnSpc>
              <a:buNone/>
            </a:pPr>
            <a:r>
              <a:rPr lang="en-US" sz="3000" b="1" kern="0" spc="60">
                <a:solidFill>
                  <a:srgbClr val="2D2D2D"/>
                </a:solidFill>
                <a:latin typeface="Times New Roman" pitchFamily="34" charset="0"/>
                <a:ea typeface="Times New Roman" pitchFamily="34" charset="-122"/>
                <a:cs typeface="Times New Roman" pitchFamily="34" charset="-120"/>
              </a:rPr>
              <a:t>Accommodation Facilities</a:t>
            </a:r>
            <a:endParaRPr lang="en-US" sz="3000"/>
          </a:p>
        </p:txBody>
      </p:sp>
      <p:sp>
        <p:nvSpPr>
          <p:cNvPr id="27" name="Text 20"/>
          <p:cNvSpPr/>
          <p:nvPr/>
        </p:nvSpPr>
        <p:spPr>
          <a:xfrm>
            <a:off x="762000" y="4086151"/>
            <a:ext cx="2907792" cy="822960"/>
          </a:xfrm>
          <a:prstGeom prst="rect">
            <a:avLst/>
          </a:prstGeom>
          <a:noFill/>
          <a:ln/>
        </p:spPr>
        <p:txBody>
          <a:bodyPr vert="horz" wrap="square" lIns="0" tIns="0" rIns="0" bIns="0" rtlCol="0" anchor="t"/>
          <a:lstStyle/>
          <a:p>
            <a:pPr marL="0" indent="0" algn="l">
              <a:lnSpc>
                <a:spcPts val="2160"/>
              </a:lnSpc>
              <a:buNone/>
            </a:pPr>
            <a:r>
              <a:rPr lang="en-US" sz="1350">
                <a:solidFill>
                  <a:srgbClr val="4B5563"/>
                </a:solidFill>
                <a:latin typeface="Noto Sans SC" pitchFamily="34" charset="0"/>
                <a:ea typeface="Noto Sans SC" pitchFamily="34" charset="-122"/>
                <a:cs typeface="Noto Sans SC" pitchFamily="34" charset="-120"/>
              </a:rPr>
              <a:t>Comfortable oceanfront residences designed for a premium private estate experience.</a:t>
            </a:r>
            <a:endParaRPr lang="en-US" sz="1350"/>
          </a:p>
        </p:txBody>
      </p:sp>
      <p:pic>
        <p:nvPicPr>
          <p:cNvPr id="28" name="Image 5" descr="image.png"/>
          <p:cNvPicPr>
            <a:picLocks noChangeAspect="1"/>
          </p:cNvPicPr>
          <p:nvPr/>
        </p:nvPicPr>
        <p:blipFill>
          <a:blip r:embed="rId8"/>
          <a:srcRect t="-33" b="-33"/>
          <a:stretch/>
        </p:blipFill>
        <p:spPr>
          <a:xfrm>
            <a:off x="10105281" y="381000"/>
            <a:ext cx="1323975" cy="571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5F1E9"/>
        </a:solidFill>
        <a:effectLst/>
      </p:bgPr>
    </p:bg>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solidFill>
            <a:srgbClr val="F5F1E9"/>
          </a:solidFill>
          <a:ln/>
        </p:spPr>
        <p:txBody>
          <a:bodyPr wrap="square" rtlCol="0" anchor="ctr"/>
          <a:lstStyle/>
          <a:p>
            <a:pPr marL="0" indent="0">
              <a:buNone/>
            </a:pPr>
            <a:endParaRPr lang="en-US"/>
          </a:p>
        </p:txBody>
      </p:sp>
      <p:pic>
        <p:nvPicPr>
          <p:cNvPr id="3" name="Image 0" descr="image.png"/>
          <p:cNvPicPr>
            <a:picLocks noChangeAspect="1"/>
          </p:cNvPicPr>
          <p:nvPr/>
        </p:nvPicPr>
        <p:blipFill>
          <a:blip r:embed="rId3"/>
          <a:srcRect/>
          <a:stretch/>
        </p:blipFill>
        <p:spPr>
          <a:xfrm>
            <a:off x="0" y="0"/>
            <a:ext cx="12192000" cy="6858000"/>
          </a:xfrm>
          <a:prstGeom prst="rect">
            <a:avLst/>
          </a:prstGeom>
        </p:spPr>
      </p:pic>
      <p:sp>
        <p:nvSpPr>
          <p:cNvPr id="4" name="Shape 1"/>
          <p:cNvSpPr/>
          <p:nvPr/>
        </p:nvSpPr>
        <p:spPr>
          <a:xfrm>
            <a:off x="666750" y="1476375"/>
            <a:ext cx="10858500" cy="0"/>
          </a:xfrm>
          <a:prstGeom prst="line">
            <a:avLst/>
          </a:prstGeom>
          <a:noFill/>
          <a:ln w="19050">
            <a:solidFill>
              <a:srgbClr val="D4AF37"/>
            </a:solidFill>
            <a:prstDash val="solid"/>
          </a:ln>
        </p:spPr>
        <p:txBody>
          <a:bodyPr/>
          <a:lstStyle/>
          <a:p>
            <a:endParaRPr lang="en-US"/>
          </a:p>
        </p:txBody>
      </p:sp>
      <p:sp>
        <p:nvSpPr>
          <p:cNvPr id="5" name="Text 2"/>
          <p:cNvSpPr/>
          <p:nvPr/>
        </p:nvSpPr>
        <p:spPr>
          <a:xfrm>
            <a:off x="666229" y="476250"/>
            <a:ext cx="4782312" cy="566928"/>
          </a:xfrm>
          <a:prstGeom prst="rect">
            <a:avLst/>
          </a:prstGeom>
          <a:noFill/>
          <a:ln/>
        </p:spPr>
        <p:txBody>
          <a:bodyPr vert="horz" wrap="none" lIns="0" tIns="0" rIns="0" bIns="0" rtlCol="0" anchor="t">
            <a:normAutofit/>
          </a:bodyPr>
          <a:lstStyle/>
          <a:p>
            <a:pPr marL="0" indent="0" algn="l">
              <a:lnSpc>
                <a:spcPts val="3780"/>
              </a:lnSpc>
              <a:buNone/>
            </a:pPr>
            <a:r>
              <a:rPr lang="en-US" sz="3150" b="1" kern="0" spc="70">
                <a:solidFill>
                  <a:srgbClr val="3E2723"/>
                </a:solidFill>
                <a:latin typeface="Microsoft YaHei" pitchFamily="34" charset="0"/>
                <a:ea typeface="Microsoft YaHei" pitchFamily="34" charset="-122"/>
                <a:cs typeface="Microsoft YaHei" pitchFamily="34" charset="-120"/>
              </a:rPr>
              <a:t>Dining &amp; Infrastructure</a:t>
            </a:r>
            <a:endParaRPr lang="en-US" sz="3150"/>
          </a:p>
        </p:txBody>
      </p:sp>
      <p:sp>
        <p:nvSpPr>
          <p:cNvPr id="6" name="Text 3"/>
          <p:cNvSpPr/>
          <p:nvPr/>
        </p:nvSpPr>
        <p:spPr>
          <a:xfrm>
            <a:off x="666229" y="1038225"/>
            <a:ext cx="4718304" cy="246888"/>
          </a:xfrm>
          <a:prstGeom prst="rect">
            <a:avLst/>
          </a:prstGeom>
          <a:noFill/>
          <a:ln/>
        </p:spPr>
        <p:txBody>
          <a:bodyPr vert="horz" wrap="none" lIns="0" tIns="0" rIns="0" bIns="0" rtlCol="0" anchor="t">
            <a:normAutofit/>
          </a:bodyPr>
          <a:lstStyle/>
          <a:p>
            <a:pPr marL="0" indent="0" algn="l">
              <a:lnSpc>
                <a:spcPts val="1620"/>
              </a:lnSpc>
              <a:buNone/>
            </a:pPr>
            <a:r>
              <a:rPr lang="en-US" sz="1350">
                <a:solidFill>
                  <a:srgbClr val="5D4037"/>
                </a:solidFill>
                <a:latin typeface="Microsoft YaHei" pitchFamily="34" charset="0"/>
                <a:ea typeface="Microsoft YaHei" pitchFamily="34" charset="-122"/>
                <a:cs typeface="Microsoft YaHei" pitchFamily="34" charset="-120"/>
              </a:rPr>
              <a:t>Self-Sufficient Operations for the 2.5 Manzana Estate</a:t>
            </a:r>
            <a:endParaRPr lang="en-US" sz="1350"/>
          </a:p>
        </p:txBody>
      </p:sp>
      <p:pic>
        <p:nvPicPr>
          <p:cNvPr id="7" name="Image 1" descr="image.png"/>
          <p:cNvPicPr>
            <a:picLocks noChangeAspect="1"/>
          </p:cNvPicPr>
          <p:nvPr/>
        </p:nvPicPr>
        <p:blipFill>
          <a:blip r:embed="rId4"/>
          <a:srcRect/>
          <a:stretch/>
        </p:blipFill>
        <p:spPr>
          <a:xfrm>
            <a:off x="10200531" y="704850"/>
            <a:ext cx="1323975" cy="571500"/>
          </a:xfrm>
          <a:prstGeom prst="rect">
            <a:avLst/>
          </a:prstGeom>
        </p:spPr>
      </p:pic>
      <p:pic>
        <p:nvPicPr>
          <p:cNvPr id="8" name="Image 2" descr="image.png"/>
          <p:cNvPicPr>
            <a:picLocks noChangeAspect="1"/>
          </p:cNvPicPr>
          <p:nvPr/>
        </p:nvPicPr>
        <p:blipFill>
          <a:blip r:embed="rId5"/>
          <a:srcRect t="-33" b="-33"/>
          <a:stretch/>
        </p:blipFill>
        <p:spPr>
          <a:xfrm>
            <a:off x="10200531" y="704850"/>
            <a:ext cx="1323975" cy="571500"/>
          </a:xfrm>
          <a:prstGeom prst="rect">
            <a:avLst/>
          </a:prstGeom>
        </p:spPr>
      </p:pic>
      <p:sp>
        <p:nvSpPr>
          <p:cNvPr id="9" name="Text 4"/>
          <p:cNvSpPr/>
          <p:nvPr/>
        </p:nvSpPr>
        <p:spPr>
          <a:xfrm>
            <a:off x="666750" y="1771650"/>
            <a:ext cx="2762250" cy="1774775"/>
          </a:xfrm>
          <a:prstGeom prst="rect">
            <a:avLst/>
          </a:prstGeom>
          <a:solidFill>
            <a:srgbClr val="FFFFFF">
              <a:alpha val="50000"/>
            </a:srgbClr>
          </a:solidFill>
          <a:ln w="9525">
            <a:solidFill>
              <a:srgbClr val="3E2723">
                <a:alpha val="10000"/>
              </a:srgbClr>
            </a:solidFill>
          </a:ln>
          <a:effectLst>
            <a:outerShdw blurRad="142875" dist="38100" dir="5400000" algn="bl" rotWithShape="0">
              <a:srgbClr val="000000">
                <a:alpha val="3000"/>
              </a:srgbClr>
            </a:outerShdw>
          </a:effectLst>
        </p:spPr>
        <p:txBody>
          <a:bodyPr wrap="square" rtlCol="0" anchor="ctr"/>
          <a:lstStyle/>
          <a:p>
            <a:pPr marL="0" indent="0">
              <a:buNone/>
            </a:pPr>
            <a:endParaRPr lang="en-US"/>
          </a:p>
        </p:txBody>
      </p:sp>
      <p:pic>
        <p:nvPicPr>
          <p:cNvPr id="10" name="Image 3" descr="image.png"/>
          <p:cNvPicPr>
            <a:picLocks noChangeAspect="1"/>
          </p:cNvPicPr>
          <p:nvPr/>
        </p:nvPicPr>
        <p:blipFill>
          <a:blip r:embed="rId6"/>
          <a:srcRect/>
          <a:stretch/>
        </p:blipFill>
        <p:spPr>
          <a:xfrm>
            <a:off x="1844281" y="1863586"/>
            <a:ext cx="2362200" cy="295275"/>
          </a:xfrm>
          <a:prstGeom prst="rect">
            <a:avLst/>
          </a:prstGeom>
        </p:spPr>
      </p:pic>
      <p:sp>
        <p:nvSpPr>
          <p:cNvPr id="11" name="Text 5"/>
          <p:cNvSpPr/>
          <p:nvPr/>
        </p:nvSpPr>
        <p:spPr>
          <a:xfrm>
            <a:off x="866775" y="2362200"/>
            <a:ext cx="2459736" cy="246888"/>
          </a:xfrm>
          <a:prstGeom prst="rect">
            <a:avLst/>
          </a:prstGeom>
          <a:noFill/>
          <a:ln/>
        </p:spPr>
        <p:txBody>
          <a:bodyPr vert="horz" wrap="none" lIns="0" tIns="0" rIns="0" bIns="0" rtlCol="0" anchor="t">
            <a:normAutofit/>
          </a:bodyPr>
          <a:lstStyle/>
          <a:p>
            <a:pPr marL="0" indent="0" algn="l">
              <a:lnSpc>
                <a:spcPts val="1620"/>
              </a:lnSpc>
              <a:buNone/>
            </a:pPr>
            <a:r>
              <a:rPr lang="en-US" sz="1350" b="1">
                <a:solidFill>
                  <a:srgbClr val="3E2723"/>
                </a:solidFill>
                <a:latin typeface="Microsoft YaHei" pitchFamily="34" charset="0"/>
                <a:ea typeface="Microsoft YaHei" pitchFamily="34" charset="-122"/>
                <a:cs typeface="Microsoft YaHei" pitchFamily="34" charset="-120"/>
              </a:rPr>
              <a:t>Dining &amp; Social</a:t>
            </a:r>
            <a:endParaRPr lang="en-US" sz="1350"/>
          </a:p>
        </p:txBody>
      </p:sp>
      <p:sp>
        <p:nvSpPr>
          <p:cNvPr id="12" name="Text 6"/>
          <p:cNvSpPr/>
          <p:nvPr/>
        </p:nvSpPr>
        <p:spPr>
          <a:xfrm>
            <a:off x="866775" y="2695575"/>
            <a:ext cx="2395728" cy="603504"/>
          </a:xfrm>
          <a:prstGeom prst="rect">
            <a:avLst/>
          </a:prstGeom>
          <a:noFill/>
          <a:ln/>
        </p:spPr>
        <p:txBody>
          <a:bodyPr vert="horz" wrap="square" lIns="0" tIns="0" rIns="0" bIns="0" rtlCol="0" anchor="t"/>
          <a:lstStyle/>
          <a:p>
            <a:pPr marL="0" indent="0" algn="l">
              <a:lnSpc>
                <a:spcPts val="1575"/>
              </a:lnSpc>
              <a:buNone/>
            </a:pPr>
            <a:r>
              <a:rPr lang="en-US" sz="1050">
                <a:solidFill>
                  <a:srgbClr val="5D4037"/>
                </a:solidFill>
                <a:latin typeface="Microsoft YaHei" pitchFamily="34" charset="0"/>
                <a:ea typeface="Microsoft YaHei" pitchFamily="34" charset="-122"/>
                <a:cs typeface="Microsoft YaHei" pitchFamily="34" charset="-120"/>
              </a:rPr>
              <a:t>23-seat restaurant, two cocktail lounges, and a traditional teja-roofed rancho.</a:t>
            </a:r>
            <a:endParaRPr lang="en-US" sz="1050"/>
          </a:p>
        </p:txBody>
      </p:sp>
      <p:sp>
        <p:nvSpPr>
          <p:cNvPr id="13" name="Text 7"/>
          <p:cNvSpPr/>
          <p:nvPr/>
        </p:nvSpPr>
        <p:spPr>
          <a:xfrm>
            <a:off x="3619500" y="1771650"/>
            <a:ext cx="2762250" cy="1774775"/>
          </a:xfrm>
          <a:prstGeom prst="rect">
            <a:avLst/>
          </a:prstGeom>
          <a:solidFill>
            <a:srgbClr val="FFFFFF">
              <a:alpha val="50000"/>
            </a:srgbClr>
          </a:solidFill>
          <a:ln w="9525">
            <a:solidFill>
              <a:srgbClr val="3E2723">
                <a:alpha val="10000"/>
              </a:srgbClr>
            </a:solidFill>
          </a:ln>
          <a:effectLst>
            <a:outerShdw blurRad="142875" dist="38100" dir="5400000" algn="bl" rotWithShape="0">
              <a:srgbClr val="000000">
                <a:alpha val="3000"/>
              </a:srgbClr>
            </a:outerShdw>
          </a:effectLst>
        </p:spPr>
        <p:txBody>
          <a:bodyPr wrap="square" rtlCol="0" anchor="ctr"/>
          <a:lstStyle/>
          <a:p>
            <a:pPr marL="0" indent="0">
              <a:buNone/>
            </a:pPr>
            <a:endParaRPr lang="en-US"/>
          </a:p>
        </p:txBody>
      </p:sp>
      <p:pic>
        <p:nvPicPr>
          <p:cNvPr id="14" name="Image 4" descr="image.png"/>
          <p:cNvPicPr>
            <a:picLocks noChangeAspect="1"/>
          </p:cNvPicPr>
          <p:nvPr/>
        </p:nvPicPr>
        <p:blipFill>
          <a:blip r:embed="rId7"/>
          <a:srcRect/>
          <a:stretch/>
        </p:blipFill>
        <p:spPr>
          <a:xfrm>
            <a:off x="4753589" y="1865671"/>
            <a:ext cx="2362200" cy="295275"/>
          </a:xfrm>
          <a:prstGeom prst="rect">
            <a:avLst/>
          </a:prstGeom>
        </p:spPr>
      </p:pic>
      <p:sp>
        <p:nvSpPr>
          <p:cNvPr id="15" name="Text 8"/>
          <p:cNvSpPr/>
          <p:nvPr/>
        </p:nvSpPr>
        <p:spPr>
          <a:xfrm>
            <a:off x="3819525" y="2362200"/>
            <a:ext cx="2459736" cy="246888"/>
          </a:xfrm>
          <a:prstGeom prst="rect">
            <a:avLst/>
          </a:prstGeom>
          <a:noFill/>
          <a:ln/>
        </p:spPr>
        <p:txBody>
          <a:bodyPr vert="horz" wrap="none" lIns="0" tIns="0" rIns="0" bIns="0" rtlCol="0" anchor="t">
            <a:normAutofit/>
          </a:bodyPr>
          <a:lstStyle/>
          <a:p>
            <a:pPr marL="0" indent="0" algn="l">
              <a:lnSpc>
                <a:spcPts val="1620"/>
              </a:lnSpc>
              <a:buNone/>
            </a:pPr>
            <a:r>
              <a:rPr lang="en-US" sz="1350" b="1">
                <a:solidFill>
                  <a:srgbClr val="3E2723"/>
                </a:solidFill>
                <a:latin typeface="Microsoft YaHei" pitchFamily="34" charset="0"/>
                <a:ea typeface="Microsoft YaHei" pitchFamily="34" charset="-122"/>
                <a:cs typeface="Microsoft YaHei" pitchFamily="34" charset="-120"/>
              </a:rPr>
              <a:t>Professional Kitchen</a:t>
            </a:r>
            <a:endParaRPr lang="en-US" sz="1350"/>
          </a:p>
        </p:txBody>
      </p:sp>
      <p:sp>
        <p:nvSpPr>
          <p:cNvPr id="16" name="Text 9"/>
          <p:cNvSpPr/>
          <p:nvPr/>
        </p:nvSpPr>
        <p:spPr>
          <a:xfrm>
            <a:off x="3819525" y="2695575"/>
            <a:ext cx="2395728" cy="603504"/>
          </a:xfrm>
          <a:prstGeom prst="rect">
            <a:avLst/>
          </a:prstGeom>
          <a:noFill/>
          <a:ln/>
        </p:spPr>
        <p:txBody>
          <a:bodyPr vert="horz" wrap="square" lIns="0" tIns="0" rIns="0" bIns="0" rtlCol="0" anchor="t"/>
          <a:lstStyle/>
          <a:p>
            <a:pPr marL="0" indent="0" algn="l">
              <a:lnSpc>
                <a:spcPts val="1575"/>
              </a:lnSpc>
              <a:buNone/>
            </a:pPr>
            <a:r>
              <a:rPr lang="en-US" sz="1050">
                <a:solidFill>
                  <a:srgbClr val="5D4037"/>
                </a:solidFill>
                <a:latin typeface="Microsoft YaHei" pitchFamily="34" charset="0"/>
                <a:ea typeface="Microsoft YaHei" pitchFamily="34" charset="-122"/>
                <a:cs typeface="Microsoft YaHei" pitchFamily="34" charset="-120"/>
              </a:rPr>
              <a:t>Viking stove, large BBQ, and commercial refrigeration for 25+ guests.</a:t>
            </a:r>
            <a:endParaRPr lang="en-US" sz="1050"/>
          </a:p>
        </p:txBody>
      </p:sp>
      <p:sp>
        <p:nvSpPr>
          <p:cNvPr id="17" name="Text 10"/>
          <p:cNvSpPr/>
          <p:nvPr/>
        </p:nvSpPr>
        <p:spPr>
          <a:xfrm>
            <a:off x="666750" y="3736925"/>
            <a:ext cx="2762250" cy="2076373"/>
          </a:xfrm>
          <a:prstGeom prst="rect">
            <a:avLst/>
          </a:prstGeom>
          <a:solidFill>
            <a:srgbClr val="FFFFFF">
              <a:alpha val="50000"/>
            </a:srgbClr>
          </a:solidFill>
          <a:ln w="9525">
            <a:solidFill>
              <a:srgbClr val="3E2723">
                <a:alpha val="10000"/>
              </a:srgbClr>
            </a:solidFill>
          </a:ln>
          <a:effectLst>
            <a:outerShdw blurRad="142875" dist="38100" dir="5400000" algn="bl" rotWithShape="0">
              <a:srgbClr val="000000">
                <a:alpha val="3000"/>
              </a:srgbClr>
            </a:outerShdw>
          </a:effectLst>
        </p:spPr>
        <p:txBody>
          <a:bodyPr wrap="square" rtlCol="0" anchor="ctr"/>
          <a:lstStyle/>
          <a:p>
            <a:pPr marL="0" indent="0">
              <a:buNone/>
            </a:pPr>
            <a:endParaRPr lang="en-US"/>
          </a:p>
        </p:txBody>
      </p:sp>
      <p:pic>
        <p:nvPicPr>
          <p:cNvPr id="18" name="Image 5" descr="image.png"/>
          <p:cNvPicPr>
            <a:picLocks noChangeAspect="1"/>
          </p:cNvPicPr>
          <p:nvPr/>
        </p:nvPicPr>
        <p:blipFill>
          <a:blip r:embed="rId8"/>
          <a:srcRect/>
          <a:stretch/>
        </p:blipFill>
        <p:spPr>
          <a:xfrm>
            <a:off x="1844146" y="3865083"/>
            <a:ext cx="2362200" cy="295275"/>
          </a:xfrm>
          <a:prstGeom prst="rect">
            <a:avLst/>
          </a:prstGeom>
        </p:spPr>
      </p:pic>
      <p:sp>
        <p:nvSpPr>
          <p:cNvPr id="19" name="Text 11"/>
          <p:cNvSpPr/>
          <p:nvPr/>
        </p:nvSpPr>
        <p:spPr>
          <a:xfrm>
            <a:off x="866775" y="4145715"/>
            <a:ext cx="2459736" cy="246888"/>
          </a:xfrm>
          <a:prstGeom prst="rect">
            <a:avLst/>
          </a:prstGeom>
          <a:noFill/>
          <a:ln/>
        </p:spPr>
        <p:txBody>
          <a:bodyPr vert="horz" wrap="none" lIns="0" tIns="0" rIns="0" bIns="0" rtlCol="0" anchor="t">
            <a:normAutofit/>
          </a:bodyPr>
          <a:lstStyle/>
          <a:p>
            <a:pPr marL="0" indent="0" algn="l">
              <a:lnSpc>
                <a:spcPts val="1620"/>
              </a:lnSpc>
              <a:buNone/>
            </a:pPr>
            <a:r>
              <a:rPr lang="en-US" sz="1350" b="1" dirty="0">
                <a:solidFill>
                  <a:srgbClr val="3E2723"/>
                </a:solidFill>
                <a:latin typeface="Microsoft YaHei" pitchFamily="34" charset="0"/>
                <a:ea typeface="Microsoft YaHei" pitchFamily="34" charset="-122"/>
                <a:cs typeface="Microsoft YaHei" pitchFamily="34" charset="-120"/>
              </a:rPr>
              <a:t>Power Utility</a:t>
            </a:r>
            <a:endParaRPr lang="en-US" sz="1350" dirty="0"/>
          </a:p>
        </p:txBody>
      </p:sp>
      <p:sp>
        <p:nvSpPr>
          <p:cNvPr id="20" name="Text 12"/>
          <p:cNvSpPr/>
          <p:nvPr/>
        </p:nvSpPr>
        <p:spPr>
          <a:xfrm>
            <a:off x="866775" y="4517898"/>
            <a:ext cx="2395728" cy="603504"/>
          </a:xfrm>
          <a:prstGeom prst="rect">
            <a:avLst/>
          </a:prstGeom>
          <a:noFill/>
          <a:ln/>
        </p:spPr>
        <p:txBody>
          <a:bodyPr vert="horz" wrap="square" lIns="0" tIns="0" rIns="0" bIns="0" rtlCol="0" anchor="t"/>
          <a:lstStyle/>
          <a:p>
            <a:pPr marL="0" indent="0" algn="l">
              <a:lnSpc>
                <a:spcPts val="1575"/>
              </a:lnSpc>
              <a:buNone/>
            </a:pPr>
            <a:r>
              <a:rPr lang="en-US" sz="1050" dirty="0">
                <a:solidFill>
                  <a:srgbClr val="5D4037"/>
                </a:solidFill>
                <a:latin typeface="Microsoft YaHei" pitchFamily="34" charset="0"/>
                <a:ea typeface="Microsoft YaHei" pitchFamily="34" charset="-122"/>
                <a:cs typeface="Microsoft YaHei" pitchFamily="34" charset="-120"/>
              </a:rPr>
              <a:t>Private transformer located off the main road with 1 generator for kitchen/private residences and dual 12,000W backup generators in the electrical house currently located on the 7 </a:t>
            </a:r>
            <a:r>
              <a:rPr lang="en-US" sz="1050" dirty="0" err="1">
                <a:solidFill>
                  <a:srgbClr val="5D4037"/>
                </a:solidFill>
                <a:latin typeface="Microsoft YaHei" pitchFamily="34" charset="0"/>
                <a:ea typeface="Microsoft YaHei" pitchFamily="34" charset="-122"/>
                <a:cs typeface="Microsoft YaHei" pitchFamily="34" charset="-120"/>
              </a:rPr>
              <a:t>mzs</a:t>
            </a:r>
            <a:r>
              <a:rPr lang="en-US" sz="1050" dirty="0">
                <a:solidFill>
                  <a:srgbClr val="5D4037"/>
                </a:solidFill>
                <a:latin typeface="Microsoft YaHei" pitchFamily="34" charset="0"/>
                <a:ea typeface="Microsoft YaHei" pitchFamily="34" charset="-122"/>
                <a:cs typeface="Microsoft YaHei" pitchFamily="34" charset="-120"/>
              </a:rPr>
              <a:t>.</a:t>
            </a:r>
            <a:endParaRPr lang="en-US" sz="1050" dirty="0"/>
          </a:p>
        </p:txBody>
      </p:sp>
      <p:sp>
        <p:nvSpPr>
          <p:cNvPr id="21" name="Text 13"/>
          <p:cNvSpPr/>
          <p:nvPr/>
        </p:nvSpPr>
        <p:spPr>
          <a:xfrm>
            <a:off x="3619500" y="3736925"/>
            <a:ext cx="2762250" cy="2072358"/>
          </a:xfrm>
          <a:prstGeom prst="rect">
            <a:avLst/>
          </a:prstGeom>
          <a:solidFill>
            <a:srgbClr val="FFFFFF">
              <a:alpha val="50000"/>
            </a:srgbClr>
          </a:solidFill>
          <a:ln w="9525">
            <a:solidFill>
              <a:srgbClr val="3E2723">
                <a:alpha val="10000"/>
              </a:srgbClr>
            </a:solidFill>
          </a:ln>
          <a:effectLst>
            <a:outerShdw blurRad="142875" dist="38100" dir="5400000" algn="bl" rotWithShape="0">
              <a:srgbClr val="000000">
                <a:alpha val="3000"/>
              </a:srgbClr>
            </a:outerShdw>
          </a:effectLst>
        </p:spPr>
        <p:txBody>
          <a:bodyPr wrap="square" rtlCol="0" anchor="ctr"/>
          <a:lstStyle/>
          <a:p>
            <a:pPr marL="0" indent="0">
              <a:buNone/>
            </a:pPr>
            <a:endParaRPr lang="en-US"/>
          </a:p>
        </p:txBody>
      </p:sp>
      <p:pic>
        <p:nvPicPr>
          <p:cNvPr id="22" name="Image 6" descr="image.png"/>
          <p:cNvPicPr>
            <a:picLocks noChangeAspect="1"/>
          </p:cNvPicPr>
          <p:nvPr/>
        </p:nvPicPr>
        <p:blipFill>
          <a:blip r:embed="rId9"/>
          <a:srcRect/>
          <a:stretch/>
        </p:blipFill>
        <p:spPr>
          <a:xfrm>
            <a:off x="4832247" y="3865083"/>
            <a:ext cx="2362200" cy="295275"/>
          </a:xfrm>
          <a:prstGeom prst="rect">
            <a:avLst/>
          </a:prstGeom>
        </p:spPr>
      </p:pic>
      <p:sp>
        <p:nvSpPr>
          <p:cNvPr id="23" name="Text 14"/>
          <p:cNvSpPr/>
          <p:nvPr/>
        </p:nvSpPr>
        <p:spPr>
          <a:xfrm>
            <a:off x="3819525" y="4147176"/>
            <a:ext cx="2459736" cy="246888"/>
          </a:xfrm>
          <a:prstGeom prst="rect">
            <a:avLst/>
          </a:prstGeom>
          <a:noFill/>
          <a:ln/>
        </p:spPr>
        <p:txBody>
          <a:bodyPr vert="horz" wrap="none" lIns="0" tIns="0" rIns="0" bIns="0" rtlCol="0" anchor="t">
            <a:normAutofit/>
          </a:bodyPr>
          <a:lstStyle/>
          <a:p>
            <a:pPr marL="0" indent="0" algn="l">
              <a:lnSpc>
                <a:spcPts val="1620"/>
              </a:lnSpc>
              <a:buNone/>
            </a:pPr>
            <a:r>
              <a:rPr lang="en-US" sz="1350" b="1" dirty="0">
                <a:solidFill>
                  <a:srgbClr val="3E2723"/>
                </a:solidFill>
                <a:latin typeface="Microsoft YaHei" pitchFamily="34" charset="0"/>
                <a:ea typeface="Microsoft YaHei" pitchFamily="34" charset="-122"/>
                <a:cs typeface="Microsoft YaHei" pitchFamily="34" charset="-120"/>
              </a:rPr>
              <a:t>Essential Services</a:t>
            </a:r>
            <a:endParaRPr lang="en-US" sz="1350" dirty="0"/>
          </a:p>
        </p:txBody>
      </p:sp>
      <p:sp>
        <p:nvSpPr>
          <p:cNvPr id="24" name="Text 15"/>
          <p:cNvSpPr/>
          <p:nvPr/>
        </p:nvSpPr>
        <p:spPr>
          <a:xfrm>
            <a:off x="3819525" y="4517898"/>
            <a:ext cx="2395728" cy="402336"/>
          </a:xfrm>
          <a:prstGeom prst="rect">
            <a:avLst/>
          </a:prstGeom>
          <a:noFill/>
          <a:ln/>
        </p:spPr>
        <p:txBody>
          <a:bodyPr vert="horz" wrap="square" lIns="0" tIns="0" rIns="0" bIns="0" rtlCol="0" anchor="t"/>
          <a:lstStyle/>
          <a:p>
            <a:pPr marL="0" indent="0" algn="l">
              <a:lnSpc>
                <a:spcPts val="1575"/>
              </a:lnSpc>
              <a:buNone/>
            </a:pPr>
            <a:r>
              <a:rPr lang="en-US" sz="1050" dirty="0">
                <a:solidFill>
                  <a:srgbClr val="5D4037"/>
                </a:solidFill>
                <a:latin typeface="Microsoft YaHei" pitchFamily="34" charset="0"/>
                <a:ea typeface="Microsoft YaHei" pitchFamily="34" charset="-122"/>
                <a:cs typeface="Microsoft YaHei" pitchFamily="34" charset="-120"/>
              </a:rPr>
              <a:t>Private well (2500L storage) with filer and pressure pump.  High-speed internet tower and IBW contract.  Potential for Starlink connection (currently in the Owners House on the 7mzs.)</a:t>
            </a:r>
            <a:endParaRPr lang="en-US" sz="1050" dirty="0"/>
          </a:p>
        </p:txBody>
      </p:sp>
      <p:sp>
        <p:nvSpPr>
          <p:cNvPr id="25" name="Text 16"/>
          <p:cNvSpPr/>
          <p:nvPr/>
        </p:nvSpPr>
        <p:spPr>
          <a:xfrm>
            <a:off x="700440" y="5749762"/>
            <a:ext cx="5715000" cy="508072"/>
          </a:xfrm>
          <a:prstGeom prst="roundRect">
            <a:avLst>
              <a:gd name="adj" fmla="val 5607"/>
            </a:avLst>
          </a:prstGeom>
          <a:solidFill>
            <a:srgbClr val="E2725B">
              <a:alpha val="8000"/>
            </a:srgbClr>
          </a:solidFill>
          <a:ln/>
        </p:spPr>
        <p:txBody>
          <a:bodyPr wrap="square" rtlCol="0" anchor="ctr"/>
          <a:lstStyle/>
          <a:p>
            <a:pPr marL="0" indent="0">
              <a:buNone/>
            </a:pPr>
            <a:endParaRPr lang="en-US"/>
          </a:p>
        </p:txBody>
      </p:sp>
      <p:sp>
        <p:nvSpPr>
          <p:cNvPr id="26" name="Shape 17"/>
          <p:cNvSpPr/>
          <p:nvPr/>
        </p:nvSpPr>
        <p:spPr>
          <a:xfrm>
            <a:off x="666229" y="5918059"/>
            <a:ext cx="0" cy="679549"/>
          </a:xfrm>
          <a:prstGeom prst="line">
            <a:avLst/>
          </a:prstGeom>
          <a:noFill/>
          <a:ln w="28575">
            <a:solidFill>
              <a:srgbClr val="E2725B"/>
            </a:solidFill>
            <a:prstDash val="solid"/>
          </a:ln>
        </p:spPr>
        <p:txBody>
          <a:bodyPr/>
          <a:lstStyle/>
          <a:p>
            <a:endParaRPr lang="en-US"/>
          </a:p>
        </p:txBody>
      </p:sp>
      <p:sp>
        <p:nvSpPr>
          <p:cNvPr id="27" name="Text 18"/>
          <p:cNvSpPr/>
          <p:nvPr/>
        </p:nvSpPr>
        <p:spPr>
          <a:xfrm>
            <a:off x="666229" y="6000546"/>
            <a:ext cx="5751576" cy="676656"/>
          </a:xfrm>
          <a:prstGeom prst="rect">
            <a:avLst/>
          </a:prstGeom>
          <a:noFill/>
          <a:ln/>
        </p:spPr>
        <p:txBody>
          <a:bodyPr vert="horz" wrap="square" lIns="142875" tIns="142875" rIns="142875" bIns="142875" rtlCol="0" anchor="t"/>
          <a:lstStyle/>
          <a:p>
            <a:pPr marL="0" indent="0" algn="l">
              <a:lnSpc>
                <a:spcPts val="1170"/>
              </a:lnSpc>
              <a:buNone/>
            </a:pPr>
            <a:r>
              <a:rPr lang="en-US" sz="975" b="1" dirty="0">
                <a:solidFill>
                  <a:srgbClr val="5D4037"/>
                </a:solidFill>
                <a:latin typeface="Microsoft YaHei" pitchFamily="34" charset="0"/>
                <a:ea typeface="Microsoft YaHei" pitchFamily="34" charset="-122"/>
                <a:cs typeface="Microsoft YaHei" pitchFamily="34" charset="-120"/>
              </a:rPr>
              <a:t>Relocation Note:</a:t>
            </a:r>
            <a:r>
              <a:rPr lang="en-US" sz="975" dirty="0">
                <a:solidFill>
                  <a:srgbClr val="5D4037"/>
                </a:solidFill>
                <a:latin typeface="Microsoft YaHei" pitchFamily="34" charset="0"/>
                <a:ea typeface="Microsoft YaHei" pitchFamily="34" charset="-122"/>
                <a:cs typeface="Microsoft YaHei" pitchFamily="34" charset="-120"/>
              </a:rPr>
              <a:t> The existing laundry and electrical room can be leased or relocated to the ample space available behind the cabanas to optimize layout.</a:t>
            </a:r>
            <a:endParaRPr lang="en-US" sz="975" dirty="0"/>
          </a:p>
        </p:txBody>
      </p:sp>
      <p:sp>
        <p:nvSpPr>
          <p:cNvPr id="28" name="Text 19"/>
          <p:cNvSpPr/>
          <p:nvPr/>
        </p:nvSpPr>
        <p:spPr>
          <a:xfrm>
            <a:off x="6762750" y="1771650"/>
            <a:ext cx="4762500" cy="3048000"/>
          </a:xfrm>
          <a:prstGeom prst="rect">
            <a:avLst/>
          </a:prstGeom>
          <a:solidFill>
            <a:srgbClr val="FFFFFF"/>
          </a:solidFill>
          <a:ln w="9525">
            <a:solidFill>
              <a:srgbClr val="3E2723">
                <a:alpha val="10000"/>
              </a:srgbClr>
            </a:solidFill>
          </a:ln>
          <a:effectLst>
            <a:outerShdw blurRad="285750" dist="95250" dir="5400000" algn="bl" rotWithShape="0">
              <a:srgbClr val="000000">
                <a:alpha val="5000"/>
              </a:srgbClr>
            </a:outerShdw>
          </a:effectLst>
        </p:spPr>
        <p:txBody>
          <a:bodyPr wrap="square" rtlCol="0" anchor="ctr"/>
          <a:lstStyle/>
          <a:p>
            <a:pPr marL="0" indent="0">
              <a:buNone/>
            </a:pPr>
            <a:endParaRPr lang="en-US"/>
          </a:p>
        </p:txBody>
      </p:sp>
      <p:pic>
        <p:nvPicPr>
          <p:cNvPr id="29" name="Image 7" descr="image.png"/>
          <p:cNvPicPr>
            <a:picLocks noChangeAspect="1"/>
          </p:cNvPicPr>
          <p:nvPr/>
        </p:nvPicPr>
        <p:blipFill>
          <a:blip r:embed="rId10"/>
          <a:srcRect t="26504" b="26504"/>
          <a:stretch/>
        </p:blipFill>
        <p:spPr>
          <a:xfrm>
            <a:off x="6848475" y="1857375"/>
            <a:ext cx="4591050" cy="2876550"/>
          </a:xfrm>
          <a:prstGeom prst="rect">
            <a:avLst/>
          </a:prstGeom>
        </p:spPr>
      </p:pic>
      <p:sp>
        <p:nvSpPr>
          <p:cNvPr id="30" name="Shape 20"/>
          <p:cNvSpPr/>
          <p:nvPr/>
        </p:nvSpPr>
        <p:spPr>
          <a:xfrm>
            <a:off x="6762750" y="5010150"/>
            <a:ext cx="0" cy="990600"/>
          </a:xfrm>
          <a:prstGeom prst="line">
            <a:avLst/>
          </a:prstGeom>
          <a:noFill/>
          <a:ln w="38100">
            <a:solidFill>
              <a:srgbClr val="D4AF37"/>
            </a:solidFill>
            <a:prstDash val="solid"/>
          </a:ln>
        </p:spPr>
        <p:txBody>
          <a:bodyPr/>
          <a:lstStyle/>
          <a:p>
            <a:endParaRPr lang="en-US"/>
          </a:p>
        </p:txBody>
      </p:sp>
      <p:pic>
        <p:nvPicPr>
          <p:cNvPr id="31" name="Image 8" descr="image.png"/>
          <p:cNvPicPr>
            <a:picLocks noChangeAspect="1"/>
          </p:cNvPicPr>
          <p:nvPr/>
        </p:nvPicPr>
        <p:blipFill>
          <a:blip r:embed="rId11"/>
          <a:srcRect r="800"/>
          <a:stretch/>
        </p:blipFill>
        <p:spPr>
          <a:xfrm>
            <a:off x="6800850" y="5010150"/>
            <a:ext cx="4724400" cy="990600"/>
          </a:xfrm>
          <a:prstGeom prst="rect">
            <a:avLst/>
          </a:prstGeom>
        </p:spPr>
      </p:pic>
      <p:sp>
        <p:nvSpPr>
          <p:cNvPr id="32" name="Text 21"/>
          <p:cNvSpPr/>
          <p:nvPr/>
        </p:nvSpPr>
        <p:spPr>
          <a:xfrm>
            <a:off x="6992764" y="5200650"/>
            <a:ext cx="2093976" cy="612648"/>
          </a:xfrm>
          <a:prstGeom prst="rect">
            <a:avLst/>
          </a:prstGeom>
          <a:noFill/>
          <a:ln/>
        </p:spPr>
        <p:txBody>
          <a:bodyPr vert="horz" wrap="none" lIns="0" tIns="0" rIns="0" bIns="0" rtlCol="0" anchor="t">
            <a:normAutofit fontScale="92500"/>
          </a:bodyPr>
          <a:lstStyle/>
          <a:p>
            <a:pPr marL="0" indent="0" algn="l">
              <a:lnSpc>
                <a:spcPts val="4800"/>
              </a:lnSpc>
              <a:buNone/>
            </a:pPr>
            <a:r>
              <a:rPr lang="en-US" sz="4800" b="1">
                <a:solidFill>
                  <a:srgbClr val="E2725B"/>
                </a:solidFill>
                <a:latin typeface="Microsoft YaHei" pitchFamily="34" charset="0"/>
                <a:ea typeface="Microsoft YaHei" pitchFamily="34" charset="-122"/>
                <a:cs typeface="Microsoft YaHei" pitchFamily="34" charset="-120"/>
              </a:rPr>
              <a:t>$440K</a:t>
            </a:r>
            <a:endParaRPr lang="en-US" sz="4800"/>
          </a:p>
        </p:txBody>
      </p:sp>
      <p:sp>
        <p:nvSpPr>
          <p:cNvPr id="33" name="Text 22"/>
          <p:cNvSpPr/>
          <p:nvPr/>
        </p:nvSpPr>
        <p:spPr>
          <a:xfrm>
            <a:off x="9081939" y="5295900"/>
            <a:ext cx="1280160" cy="420624"/>
          </a:xfrm>
          <a:prstGeom prst="rect">
            <a:avLst/>
          </a:prstGeom>
          <a:noFill/>
          <a:ln/>
        </p:spPr>
        <p:txBody>
          <a:bodyPr vert="horz" wrap="square" lIns="0" tIns="0" rIns="0" bIns="0" rtlCol="0" anchor="t"/>
          <a:lstStyle/>
          <a:p>
            <a:pPr marL="0" indent="0" algn="l">
              <a:lnSpc>
                <a:spcPts val="1440"/>
              </a:lnSpc>
              <a:buNone/>
            </a:pPr>
            <a:r>
              <a:rPr lang="en-US" sz="1200" b="1" kern="0" spc="70">
                <a:solidFill>
                  <a:srgbClr val="3E2723"/>
                </a:solidFill>
                <a:latin typeface="Microsoft YaHei" pitchFamily="34" charset="0"/>
                <a:ea typeface="Microsoft YaHei" pitchFamily="34" charset="-122"/>
                <a:cs typeface="Microsoft YaHei" pitchFamily="34" charset="-120"/>
              </a:rPr>
              <a:t>TOTAL ASKING</a:t>
            </a:r>
            <a:endParaRPr lang="en-US" sz="1200"/>
          </a:p>
          <a:p>
            <a:pPr marL="0" indent="0" algn="l">
              <a:lnSpc>
                <a:spcPts val="1440"/>
              </a:lnSpc>
              <a:buNone/>
            </a:pPr>
            <a:r>
              <a:rPr lang="en-US" sz="1200" b="1" kern="0" spc="70">
                <a:solidFill>
                  <a:srgbClr val="3E2723"/>
                </a:solidFill>
                <a:latin typeface="Microsoft YaHei" pitchFamily="34" charset="0"/>
                <a:ea typeface="Microsoft YaHei" pitchFamily="34" charset="-122"/>
                <a:cs typeface="Microsoft YaHei" pitchFamily="34" charset="-120"/>
              </a:rPr>
              <a:t>INVESTMENT</a:t>
            </a:r>
            <a:endParaRPr lang="en-US"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solidFill>
            <a:srgbClr val="F7F1E3"/>
          </a:solidFill>
          <a:ln/>
        </p:spPr>
        <p:txBody>
          <a:bodyPr wrap="square" rtlCol="0" anchor="ctr"/>
          <a:lstStyle/>
          <a:p>
            <a:pPr marL="0" indent="0">
              <a:buNone/>
            </a:pPr>
            <a:endParaRPr lang="en-US"/>
          </a:p>
        </p:txBody>
      </p:sp>
      <p:pic>
        <p:nvPicPr>
          <p:cNvPr id="3" name="Image 0" descr="image.png"/>
          <p:cNvPicPr>
            <a:picLocks noChangeAspect="1"/>
          </p:cNvPicPr>
          <p:nvPr/>
        </p:nvPicPr>
        <p:blipFill>
          <a:blip r:embed="rId3"/>
          <a:srcRect/>
          <a:stretch/>
        </p:blipFill>
        <p:spPr>
          <a:xfrm>
            <a:off x="0" y="0"/>
            <a:ext cx="12192000" cy="6858000"/>
          </a:xfrm>
          <a:prstGeom prst="rect">
            <a:avLst/>
          </a:prstGeom>
        </p:spPr>
      </p:pic>
      <p:sp>
        <p:nvSpPr>
          <p:cNvPr id="4" name="Text 1"/>
          <p:cNvSpPr/>
          <p:nvPr/>
        </p:nvSpPr>
        <p:spPr>
          <a:xfrm>
            <a:off x="763191" y="571500"/>
            <a:ext cx="5312664" cy="448056"/>
          </a:xfrm>
          <a:prstGeom prst="rect">
            <a:avLst/>
          </a:prstGeom>
          <a:noFill/>
          <a:ln/>
        </p:spPr>
        <p:txBody>
          <a:bodyPr vert="horz" wrap="none" lIns="0" tIns="0" rIns="0" bIns="0" rtlCol="0" anchor="t">
            <a:normAutofit fontScale="92500"/>
          </a:bodyPr>
          <a:lstStyle/>
          <a:p>
            <a:pPr marL="0" indent="0" algn="l">
              <a:lnSpc>
                <a:spcPts val="3600"/>
              </a:lnSpc>
              <a:buNone/>
            </a:pPr>
            <a:r>
              <a:rPr lang="en-US" sz="3000" b="1" kern="0" spc="60">
                <a:solidFill>
                  <a:srgbClr val="2C3E50"/>
                </a:solidFill>
                <a:latin typeface="Times New Roman" pitchFamily="34" charset="0"/>
                <a:ea typeface="Times New Roman" pitchFamily="34" charset="-122"/>
                <a:cs typeface="Times New Roman" pitchFamily="34" charset="-120"/>
              </a:rPr>
              <a:t>Land and Additional Features</a:t>
            </a:r>
            <a:endParaRPr lang="en-US" sz="3000"/>
          </a:p>
        </p:txBody>
      </p:sp>
      <p:sp>
        <p:nvSpPr>
          <p:cNvPr id="5" name="Text 2"/>
          <p:cNvSpPr/>
          <p:nvPr/>
        </p:nvSpPr>
        <p:spPr>
          <a:xfrm>
            <a:off x="762000" y="1133475"/>
            <a:ext cx="1143000" cy="38100"/>
          </a:xfrm>
          <a:prstGeom prst="rect">
            <a:avLst/>
          </a:prstGeom>
          <a:gradFill rotWithShape="1">
            <a:gsLst>
              <a:gs pos="0">
                <a:srgbClr val="E67E22">
                  <a:alpha val="100000"/>
                </a:srgbClr>
              </a:gs>
              <a:gs pos="49000">
                <a:srgbClr val="F39C12">
                  <a:alpha val="100000"/>
                </a:srgbClr>
              </a:gs>
              <a:gs pos="98000">
                <a:srgbClr val="D35400">
                  <a:alpha val="100000"/>
                </a:srgbClr>
              </a:gs>
            </a:gsLst>
          </a:gradFill>
          <a:ln/>
        </p:spPr>
        <p:txBody>
          <a:bodyPr wrap="square" rtlCol="0" anchor="ctr"/>
          <a:lstStyle/>
          <a:p>
            <a:pPr marL="0" indent="0">
              <a:buNone/>
            </a:pPr>
            <a:endParaRPr lang="en-US"/>
          </a:p>
        </p:txBody>
      </p:sp>
      <p:pic>
        <p:nvPicPr>
          <p:cNvPr id="6" name="Image 1" descr="image.png"/>
          <p:cNvPicPr>
            <a:picLocks noChangeAspect="1"/>
          </p:cNvPicPr>
          <p:nvPr/>
        </p:nvPicPr>
        <p:blipFill>
          <a:blip r:embed="rId4"/>
          <a:srcRect t="-33" b="-33"/>
          <a:stretch/>
        </p:blipFill>
        <p:spPr>
          <a:xfrm>
            <a:off x="10105281" y="571500"/>
            <a:ext cx="1323975" cy="571500"/>
          </a:xfrm>
          <a:prstGeom prst="rect">
            <a:avLst/>
          </a:prstGeom>
        </p:spPr>
      </p:pic>
      <p:sp>
        <p:nvSpPr>
          <p:cNvPr id="7" name="Text 3"/>
          <p:cNvSpPr/>
          <p:nvPr/>
        </p:nvSpPr>
        <p:spPr>
          <a:xfrm>
            <a:off x="762000" y="3352726"/>
            <a:ext cx="4325112" cy="1773936"/>
          </a:xfrm>
          <a:prstGeom prst="rect">
            <a:avLst/>
          </a:prstGeom>
          <a:noFill/>
          <a:ln/>
        </p:spPr>
        <p:txBody>
          <a:bodyPr vert="horz" wrap="square" lIns="0" tIns="0" rIns="0" bIns="0" rtlCol="0" anchor="t"/>
          <a:lstStyle/>
          <a:p>
            <a:pPr marL="0" indent="0" algn="l">
              <a:lnSpc>
                <a:spcPts val="6000"/>
              </a:lnSpc>
              <a:buNone/>
            </a:pPr>
            <a:r>
              <a:rPr lang="en-US" sz="6000" b="1">
                <a:solidFill>
                  <a:srgbClr val="E67E22"/>
                </a:solidFill>
                <a:latin typeface="Noto Sans SC" pitchFamily="34" charset="0"/>
                <a:ea typeface="Noto Sans SC" pitchFamily="34" charset="-122"/>
                <a:cs typeface="Noto Sans SC" pitchFamily="34" charset="-120"/>
              </a:rPr>
              <a:t>2.5</a:t>
            </a:r>
            <a:r>
              <a:rPr lang="en-US" sz="1500" b="1">
                <a:solidFill>
                  <a:srgbClr val="5D6D7E"/>
                </a:solidFill>
                <a:latin typeface="Noto Sans SC" pitchFamily="34" charset="0"/>
                <a:ea typeface="Noto Sans SC" pitchFamily="34" charset="-122"/>
                <a:cs typeface="Noto Sans SC" pitchFamily="34" charset="-120"/>
              </a:rPr>
              <a:t>MANZANAS</a:t>
            </a:r>
            <a:endParaRPr lang="en-US" sz="1200"/>
          </a:p>
        </p:txBody>
      </p:sp>
      <p:sp>
        <p:nvSpPr>
          <p:cNvPr id="8" name="Text 4"/>
          <p:cNvSpPr/>
          <p:nvPr/>
        </p:nvSpPr>
        <p:spPr>
          <a:xfrm>
            <a:off x="762000" y="4305226"/>
            <a:ext cx="4050792" cy="822960"/>
          </a:xfrm>
          <a:prstGeom prst="rect">
            <a:avLst/>
          </a:prstGeom>
          <a:noFill/>
          <a:ln/>
        </p:spPr>
        <p:txBody>
          <a:bodyPr vert="horz" wrap="square" lIns="0" tIns="0" rIns="0" bIns="0" rtlCol="0" anchor="t"/>
          <a:lstStyle/>
          <a:p>
            <a:pPr marL="0" indent="0" algn="l">
              <a:lnSpc>
                <a:spcPts val="2160"/>
              </a:lnSpc>
              <a:buNone/>
            </a:pPr>
            <a:r>
              <a:rPr lang="en-US" sz="1350">
                <a:solidFill>
                  <a:srgbClr val="5D6D7E"/>
                </a:solidFill>
                <a:latin typeface="Noto Sans SC" pitchFamily="34" charset="0"/>
                <a:ea typeface="Noto Sans SC" pitchFamily="34" charset="-122"/>
                <a:cs typeface="Noto Sans SC" pitchFamily="34" charset="-120"/>
              </a:rPr>
              <a:t>An </a:t>
            </a:r>
            <a:r>
              <a:rPr lang="en-US" sz="1350" b="1">
                <a:solidFill>
                  <a:srgbClr val="2C3E50"/>
                </a:solidFill>
                <a:latin typeface="Noto Sans SC" pitchFamily="34" charset="0"/>
                <a:ea typeface="Noto Sans SC" pitchFamily="34" charset="-122"/>
                <a:cs typeface="Noto Sans SC" pitchFamily="34" charset="-120"/>
              </a:rPr>
              <a:t>exclusive beachfront lot</a:t>
            </a:r>
            <a:r>
              <a:rPr lang="en-US" sz="1350">
                <a:solidFill>
                  <a:srgbClr val="5D6D7E"/>
                </a:solidFill>
                <a:latin typeface="Noto Sans SC" pitchFamily="34" charset="0"/>
                <a:ea typeface="Noto Sans SC" pitchFamily="34" charset="-122"/>
                <a:cs typeface="Noto Sans SC" pitchFamily="34" charset="-120"/>
              </a:rPr>
              <a:t> with significant development potential.</a:t>
            </a:r>
            <a:endParaRPr lang="en-US" sz="1350"/>
          </a:p>
        </p:txBody>
      </p:sp>
      <p:sp>
        <p:nvSpPr>
          <p:cNvPr id="9" name="Text 5"/>
          <p:cNvSpPr/>
          <p:nvPr/>
        </p:nvSpPr>
        <p:spPr>
          <a:xfrm>
            <a:off x="5429250" y="1552575"/>
            <a:ext cx="6000750" cy="1200150"/>
          </a:xfrm>
          <a:prstGeom prst="roundRect">
            <a:avLst>
              <a:gd name="adj" fmla="val 6349"/>
            </a:avLst>
          </a:prstGeom>
          <a:solidFill>
            <a:srgbClr val="FFFFFF">
              <a:alpha val="50000"/>
            </a:srgbClr>
          </a:solidFill>
          <a:ln w="9525">
            <a:solidFill>
              <a:srgbClr val="E67E22">
                <a:alpha val="20000"/>
              </a:srgbClr>
            </a:solidFill>
          </a:ln>
          <a:effectLst>
            <a:outerShdw blurRad="57150" dist="38100" dir="5400000" algn="bl" rotWithShape="0">
              <a:srgbClr val="000000">
                <a:alpha val="2000"/>
              </a:srgbClr>
            </a:outerShdw>
          </a:effectLst>
        </p:spPr>
        <p:txBody>
          <a:bodyPr wrap="square" rtlCol="0" anchor="ctr"/>
          <a:lstStyle/>
          <a:p>
            <a:pPr marL="0" indent="0">
              <a:buNone/>
            </a:pPr>
            <a:endParaRPr lang="en-US"/>
          </a:p>
        </p:txBody>
      </p:sp>
      <p:pic>
        <p:nvPicPr>
          <p:cNvPr id="10" name="Image 2" descr="image.png"/>
          <p:cNvPicPr>
            <a:picLocks noChangeAspect="1"/>
          </p:cNvPicPr>
          <p:nvPr/>
        </p:nvPicPr>
        <p:blipFill>
          <a:blip r:embed="rId5"/>
          <a:srcRect/>
          <a:stretch/>
        </p:blipFill>
        <p:spPr>
          <a:xfrm>
            <a:off x="5667375" y="1809750"/>
            <a:ext cx="304800" cy="295275"/>
          </a:xfrm>
          <a:prstGeom prst="rect">
            <a:avLst/>
          </a:prstGeom>
        </p:spPr>
      </p:pic>
      <p:sp>
        <p:nvSpPr>
          <p:cNvPr id="11" name="Text 6"/>
          <p:cNvSpPr/>
          <p:nvPr/>
        </p:nvSpPr>
        <p:spPr>
          <a:xfrm>
            <a:off x="6162675" y="1790700"/>
            <a:ext cx="5184648" cy="219456"/>
          </a:xfrm>
          <a:prstGeom prst="rect">
            <a:avLst/>
          </a:prstGeom>
          <a:noFill/>
          <a:ln/>
        </p:spPr>
        <p:txBody>
          <a:bodyPr vert="horz" wrap="none" lIns="0" tIns="0" rIns="0" bIns="0" rtlCol="0" anchor="t">
            <a:normAutofit fontScale="92500"/>
          </a:bodyPr>
          <a:lstStyle/>
          <a:p>
            <a:pPr marL="0" indent="0" algn="l">
              <a:lnSpc>
                <a:spcPts val="1800"/>
              </a:lnSpc>
              <a:buNone/>
            </a:pPr>
            <a:r>
              <a:rPr lang="en-US" sz="1500" b="1">
                <a:solidFill>
                  <a:srgbClr val="2C3E50"/>
                </a:solidFill>
                <a:latin typeface="Times New Roman" pitchFamily="34" charset="0"/>
                <a:ea typeface="Times New Roman" pitchFamily="34" charset="-122"/>
                <a:cs typeface="Times New Roman" pitchFamily="34" charset="-120"/>
              </a:rPr>
              <a:t>Land Potential</a:t>
            </a:r>
            <a:endParaRPr lang="en-US" sz="1500"/>
          </a:p>
        </p:txBody>
      </p:sp>
      <p:sp>
        <p:nvSpPr>
          <p:cNvPr id="12" name="Text 7"/>
          <p:cNvSpPr/>
          <p:nvPr/>
        </p:nvSpPr>
        <p:spPr>
          <a:xfrm>
            <a:off x="6162675" y="2085975"/>
            <a:ext cx="5065776" cy="429768"/>
          </a:xfrm>
          <a:prstGeom prst="rect">
            <a:avLst/>
          </a:prstGeom>
          <a:noFill/>
          <a:ln/>
        </p:spPr>
        <p:txBody>
          <a:bodyPr vert="horz" wrap="square" lIns="0" tIns="0" rIns="0" bIns="0" rtlCol="0" anchor="t"/>
          <a:lstStyle/>
          <a:p>
            <a:pPr marL="0" indent="0" algn="l">
              <a:lnSpc>
                <a:spcPts val="1688"/>
              </a:lnSpc>
              <a:buNone/>
            </a:pPr>
            <a:r>
              <a:rPr lang="en-US" sz="1125">
                <a:solidFill>
                  <a:srgbClr val="5D6D7E"/>
                </a:solidFill>
                <a:latin typeface="Noto Sans SC" pitchFamily="34" charset="0"/>
                <a:ea typeface="Noto Sans SC" pitchFamily="34" charset="-122"/>
                <a:cs typeface="Noto Sans SC" pitchFamily="34" charset="-120"/>
              </a:rPr>
              <a:t>Features a </a:t>
            </a:r>
            <a:r>
              <a:rPr lang="en-US" sz="1125" b="1">
                <a:solidFill>
                  <a:srgbClr val="2C3E50"/>
                </a:solidFill>
                <a:latin typeface="Noto Sans SC" pitchFamily="34" charset="0"/>
                <a:ea typeface="Noto Sans SC" pitchFamily="34" charset="-122"/>
                <a:cs typeface="Noto Sans SC" pitchFamily="34" charset="-120"/>
              </a:rPr>
              <a:t>buildable lot of approximately 1 manzana</a:t>
            </a:r>
            <a:r>
              <a:rPr lang="en-US" sz="1125">
                <a:solidFill>
                  <a:srgbClr val="5D6D7E"/>
                </a:solidFill>
                <a:latin typeface="Noto Sans SC" pitchFamily="34" charset="0"/>
                <a:ea typeface="Noto Sans SC" pitchFamily="34" charset="-122"/>
                <a:cs typeface="Noto Sans SC" pitchFamily="34" charset="-120"/>
              </a:rPr>
              <a:t> located closest to the village, ideal for expansion or additional structures. Existing units are turn-key ready.</a:t>
            </a:r>
            <a:endParaRPr lang="en-US" sz="1125"/>
          </a:p>
        </p:txBody>
      </p:sp>
      <p:sp>
        <p:nvSpPr>
          <p:cNvPr id="13" name="Text 8"/>
          <p:cNvSpPr/>
          <p:nvPr/>
        </p:nvSpPr>
        <p:spPr>
          <a:xfrm>
            <a:off x="5429250" y="2943225"/>
            <a:ext cx="6000750" cy="1200150"/>
          </a:xfrm>
          <a:prstGeom prst="roundRect">
            <a:avLst>
              <a:gd name="adj" fmla="val 6349"/>
            </a:avLst>
          </a:prstGeom>
          <a:solidFill>
            <a:srgbClr val="FFFFFF">
              <a:alpha val="50000"/>
            </a:srgbClr>
          </a:solidFill>
          <a:ln w="9525">
            <a:solidFill>
              <a:srgbClr val="E67E22">
                <a:alpha val="20000"/>
              </a:srgbClr>
            </a:solidFill>
          </a:ln>
          <a:effectLst>
            <a:outerShdw blurRad="57150" dist="38100" dir="5400000" algn="bl" rotWithShape="0">
              <a:srgbClr val="000000">
                <a:alpha val="2000"/>
              </a:srgbClr>
            </a:outerShdw>
          </a:effectLst>
        </p:spPr>
        <p:txBody>
          <a:bodyPr wrap="square" rtlCol="0" anchor="ctr"/>
          <a:lstStyle/>
          <a:p>
            <a:pPr marL="0" indent="0">
              <a:buNone/>
            </a:pPr>
            <a:endParaRPr lang="en-US"/>
          </a:p>
        </p:txBody>
      </p:sp>
      <p:pic>
        <p:nvPicPr>
          <p:cNvPr id="14" name="Image 3" descr="image.png"/>
          <p:cNvPicPr>
            <a:picLocks noChangeAspect="1"/>
          </p:cNvPicPr>
          <p:nvPr/>
        </p:nvPicPr>
        <p:blipFill>
          <a:blip r:embed="rId6"/>
          <a:srcRect/>
          <a:stretch/>
        </p:blipFill>
        <p:spPr>
          <a:xfrm>
            <a:off x="5667375" y="3200400"/>
            <a:ext cx="304800" cy="295275"/>
          </a:xfrm>
          <a:prstGeom prst="rect">
            <a:avLst/>
          </a:prstGeom>
        </p:spPr>
      </p:pic>
      <p:sp>
        <p:nvSpPr>
          <p:cNvPr id="15" name="Text 9"/>
          <p:cNvSpPr/>
          <p:nvPr/>
        </p:nvSpPr>
        <p:spPr>
          <a:xfrm>
            <a:off x="6162675" y="3181350"/>
            <a:ext cx="5184648" cy="219456"/>
          </a:xfrm>
          <a:prstGeom prst="rect">
            <a:avLst/>
          </a:prstGeom>
          <a:noFill/>
          <a:ln/>
        </p:spPr>
        <p:txBody>
          <a:bodyPr vert="horz" wrap="none" lIns="0" tIns="0" rIns="0" bIns="0" rtlCol="0" anchor="t">
            <a:normAutofit fontScale="92500"/>
          </a:bodyPr>
          <a:lstStyle/>
          <a:p>
            <a:pPr marL="0" indent="0" algn="l">
              <a:lnSpc>
                <a:spcPts val="1800"/>
              </a:lnSpc>
              <a:buNone/>
            </a:pPr>
            <a:r>
              <a:rPr lang="en-US" sz="1500" b="1">
                <a:solidFill>
                  <a:srgbClr val="2C3E50"/>
                </a:solidFill>
                <a:latin typeface="Times New Roman" pitchFamily="34" charset="0"/>
                <a:ea typeface="Times New Roman" pitchFamily="34" charset="-122"/>
                <a:cs typeface="Times New Roman" pitchFamily="34" charset="-120"/>
              </a:rPr>
              <a:t>Ownership</a:t>
            </a:r>
            <a:endParaRPr lang="en-US" sz="1500"/>
          </a:p>
        </p:txBody>
      </p:sp>
      <p:sp>
        <p:nvSpPr>
          <p:cNvPr id="16" name="Text 10"/>
          <p:cNvSpPr/>
          <p:nvPr/>
        </p:nvSpPr>
        <p:spPr>
          <a:xfrm>
            <a:off x="6162674" y="3476625"/>
            <a:ext cx="5267325" cy="429768"/>
          </a:xfrm>
          <a:prstGeom prst="rect">
            <a:avLst/>
          </a:prstGeom>
          <a:noFill/>
          <a:ln/>
        </p:spPr>
        <p:txBody>
          <a:bodyPr vert="horz" wrap="square" lIns="0" tIns="0" rIns="0" bIns="0" rtlCol="0" anchor="t"/>
          <a:lstStyle/>
          <a:p>
            <a:pPr marL="0" indent="0" algn="l">
              <a:lnSpc>
                <a:spcPts val="1688"/>
              </a:lnSpc>
              <a:buNone/>
            </a:pPr>
            <a:r>
              <a:rPr lang="en-US" sz="1125">
                <a:solidFill>
                  <a:srgbClr val="5D6D7E"/>
                </a:solidFill>
                <a:latin typeface="Noto Sans SC" pitchFamily="34" charset="0"/>
                <a:ea typeface="Noto Sans SC" pitchFamily="34" charset="-122"/>
                <a:cs typeface="Noto Sans SC" pitchFamily="34" charset="-120"/>
              </a:rPr>
              <a:t>A “unicorn”: This property is </a:t>
            </a:r>
            <a:r>
              <a:rPr lang="en-US" sz="1125" b="1" u="sng">
                <a:solidFill>
                  <a:srgbClr val="5D6D7E"/>
                </a:solidFill>
                <a:latin typeface="Noto Sans SC" pitchFamily="34" charset="0"/>
                <a:ea typeface="Noto Sans SC" pitchFamily="34" charset="-122"/>
                <a:cs typeface="Noto Sans SC" pitchFamily="34" charset="-120"/>
              </a:rPr>
              <a:t>completely titled </a:t>
            </a:r>
            <a:r>
              <a:rPr lang="en-US" sz="1125">
                <a:solidFill>
                  <a:srgbClr val="5D6D7E"/>
                </a:solidFill>
                <a:latin typeface="Noto Sans SC" pitchFamily="34" charset="0"/>
                <a:ea typeface="Noto Sans SC" pitchFamily="34" charset="-122"/>
                <a:cs typeface="Noto Sans SC" pitchFamily="34" charset="-120"/>
              </a:rPr>
              <a:t>with the Nicaraguan government and has all tax documents dating back to 2006.  NO CONCESSION.</a:t>
            </a:r>
            <a:endParaRPr lang="en-US" sz="1125"/>
          </a:p>
        </p:txBody>
      </p:sp>
      <p:sp>
        <p:nvSpPr>
          <p:cNvPr id="17" name="Text 11"/>
          <p:cNvSpPr/>
          <p:nvPr/>
        </p:nvSpPr>
        <p:spPr>
          <a:xfrm>
            <a:off x="5429250" y="4333875"/>
            <a:ext cx="6000750" cy="1200150"/>
          </a:xfrm>
          <a:prstGeom prst="roundRect">
            <a:avLst>
              <a:gd name="adj" fmla="val 6349"/>
            </a:avLst>
          </a:prstGeom>
          <a:solidFill>
            <a:srgbClr val="FFFFFF">
              <a:alpha val="50000"/>
            </a:srgbClr>
          </a:solidFill>
          <a:ln w="9525">
            <a:solidFill>
              <a:srgbClr val="E67E22">
                <a:alpha val="20000"/>
              </a:srgbClr>
            </a:solidFill>
          </a:ln>
          <a:effectLst>
            <a:outerShdw blurRad="57150" dist="38100" dir="5400000" algn="bl" rotWithShape="0">
              <a:srgbClr val="000000">
                <a:alpha val="2000"/>
              </a:srgbClr>
            </a:outerShdw>
          </a:effectLst>
        </p:spPr>
        <p:txBody>
          <a:bodyPr wrap="square" rtlCol="0" anchor="ctr"/>
          <a:lstStyle/>
          <a:p>
            <a:pPr marL="0" indent="0">
              <a:buNone/>
            </a:pPr>
            <a:endParaRPr lang="en-US"/>
          </a:p>
        </p:txBody>
      </p:sp>
      <p:pic>
        <p:nvPicPr>
          <p:cNvPr id="18" name="Image 4" descr="image.png"/>
          <p:cNvPicPr>
            <a:picLocks noChangeAspect="1"/>
          </p:cNvPicPr>
          <p:nvPr/>
        </p:nvPicPr>
        <p:blipFill>
          <a:blip r:embed="rId7"/>
          <a:srcRect/>
          <a:stretch/>
        </p:blipFill>
        <p:spPr>
          <a:xfrm>
            <a:off x="5667375" y="4591050"/>
            <a:ext cx="304800" cy="295275"/>
          </a:xfrm>
          <a:prstGeom prst="rect">
            <a:avLst/>
          </a:prstGeom>
        </p:spPr>
      </p:pic>
      <p:sp>
        <p:nvSpPr>
          <p:cNvPr id="19" name="Text 12"/>
          <p:cNvSpPr/>
          <p:nvPr/>
        </p:nvSpPr>
        <p:spPr>
          <a:xfrm>
            <a:off x="6162675" y="4572000"/>
            <a:ext cx="5184648" cy="219456"/>
          </a:xfrm>
          <a:prstGeom prst="rect">
            <a:avLst/>
          </a:prstGeom>
          <a:noFill/>
          <a:ln/>
        </p:spPr>
        <p:txBody>
          <a:bodyPr vert="horz" wrap="none" lIns="0" tIns="0" rIns="0" bIns="0" rtlCol="0" anchor="t">
            <a:normAutofit fontScale="92500"/>
          </a:bodyPr>
          <a:lstStyle/>
          <a:p>
            <a:pPr marL="0" indent="0" algn="l">
              <a:lnSpc>
                <a:spcPts val="1800"/>
              </a:lnSpc>
              <a:buNone/>
            </a:pPr>
            <a:r>
              <a:rPr lang="en-US" sz="1500" b="1">
                <a:solidFill>
                  <a:srgbClr val="2C3E50"/>
                </a:solidFill>
                <a:latin typeface="Times New Roman" pitchFamily="34" charset="0"/>
                <a:ea typeface="Times New Roman" pitchFamily="34" charset="-122"/>
                <a:cs typeface="Times New Roman" pitchFamily="34" charset="-120"/>
              </a:rPr>
              <a:t>Stable Infrastructure</a:t>
            </a:r>
            <a:endParaRPr lang="en-US" sz="1500"/>
          </a:p>
        </p:txBody>
      </p:sp>
      <p:sp>
        <p:nvSpPr>
          <p:cNvPr id="20" name="Text 13"/>
          <p:cNvSpPr/>
          <p:nvPr/>
        </p:nvSpPr>
        <p:spPr>
          <a:xfrm>
            <a:off x="6162675" y="4791456"/>
            <a:ext cx="5065776" cy="429768"/>
          </a:xfrm>
          <a:prstGeom prst="rect">
            <a:avLst/>
          </a:prstGeom>
          <a:noFill/>
          <a:ln/>
        </p:spPr>
        <p:txBody>
          <a:bodyPr vert="horz" wrap="square" lIns="0" tIns="0" rIns="0" bIns="0" rtlCol="0" anchor="t"/>
          <a:lstStyle/>
          <a:p>
            <a:pPr>
              <a:lnSpc>
                <a:spcPts val="1688"/>
              </a:lnSpc>
            </a:pPr>
            <a:r>
              <a:rPr lang="en-US" sz="1100">
                <a:solidFill>
                  <a:schemeClr val="bg2">
                    <a:lumMod val="50000"/>
                  </a:schemeClr>
                </a:solidFill>
                <a:latin typeface="Noto Sans SC" panose="020B0604020202020204" charset="-128"/>
                <a:ea typeface="Noto Sans SC" panose="020B0604020202020204" charset="-128"/>
              </a:rPr>
              <a:t>Redwood Beach Resort features established, reliable infrastructure that supports seamless daily operations. The property is fully functional and ready for immediate use without significant capital improvements.</a:t>
            </a:r>
          </a:p>
        </p:txBody>
      </p:sp>
      <p:sp>
        <p:nvSpPr>
          <p:cNvPr id="21" name="Text 14"/>
          <p:cNvSpPr/>
          <p:nvPr/>
        </p:nvSpPr>
        <p:spPr>
          <a:xfrm>
            <a:off x="5429250" y="5724525"/>
            <a:ext cx="6000750" cy="1200150"/>
          </a:xfrm>
          <a:prstGeom prst="roundRect">
            <a:avLst>
              <a:gd name="adj" fmla="val 6349"/>
            </a:avLst>
          </a:prstGeom>
          <a:solidFill>
            <a:srgbClr val="FFFFFF">
              <a:alpha val="50000"/>
            </a:srgbClr>
          </a:solidFill>
          <a:ln w="9525">
            <a:solidFill>
              <a:srgbClr val="E67E22">
                <a:alpha val="20000"/>
              </a:srgbClr>
            </a:solidFill>
          </a:ln>
          <a:effectLst>
            <a:outerShdw blurRad="57150" dist="38100" dir="5400000" algn="bl" rotWithShape="0">
              <a:srgbClr val="000000">
                <a:alpha val="2000"/>
              </a:srgbClr>
            </a:outerShdw>
          </a:effectLst>
        </p:spPr>
        <p:txBody>
          <a:bodyPr wrap="square" rtlCol="0" anchor="ctr"/>
          <a:lstStyle/>
          <a:p>
            <a:pPr marL="0" indent="0">
              <a:buNone/>
            </a:pPr>
            <a:endParaRPr lang="en-US"/>
          </a:p>
        </p:txBody>
      </p:sp>
      <p:pic>
        <p:nvPicPr>
          <p:cNvPr id="22" name="Image 5" descr="image.png"/>
          <p:cNvPicPr>
            <a:picLocks noChangeAspect="1"/>
          </p:cNvPicPr>
          <p:nvPr/>
        </p:nvPicPr>
        <p:blipFill>
          <a:blip r:embed="rId8"/>
          <a:srcRect/>
          <a:stretch/>
        </p:blipFill>
        <p:spPr>
          <a:xfrm>
            <a:off x="5667375" y="5981700"/>
            <a:ext cx="304800" cy="295275"/>
          </a:xfrm>
          <a:prstGeom prst="rect">
            <a:avLst/>
          </a:prstGeom>
        </p:spPr>
      </p:pic>
      <p:sp>
        <p:nvSpPr>
          <p:cNvPr id="23" name="Text 15"/>
          <p:cNvSpPr/>
          <p:nvPr/>
        </p:nvSpPr>
        <p:spPr>
          <a:xfrm>
            <a:off x="6162675" y="5962650"/>
            <a:ext cx="5184648" cy="219456"/>
          </a:xfrm>
          <a:prstGeom prst="rect">
            <a:avLst/>
          </a:prstGeom>
          <a:noFill/>
          <a:ln/>
        </p:spPr>
        <p:txBody>
          <a:bodyPr vert="horz" wrap="none" lIns="0" tIns="0" rIns="0" bIns="0" rtlCol="0" anchor="t">
            <a:normAutofit fontScale="92500"/>
          </a:bodyPr>
          <a:lstStyle/>
          <a:p>
            <a:pPr marL="0" indent="0" algn="l">
              <a:lnSpc>
                <a:spcPts val="1800"/>
              </a:lnSpc>
              <a:buNone/>
            </a:pPr>
            <a:r>
              <a:rPr lang="en-US" sz="1500" b="1">
                <a:solidFill>
                  <a:srgbClr val="2C3E50"/>
                </a:solidFill>
                <a:latin typeface="Times New Roman" pitchFamily="34" charset="0"/>
                <a:ea typeface="Times New Roman" pitchFamily="34" charset="-122"/>
                <a:cs typeface="Times New Roman" pitchFamily="34" charset="-120"/>
              </a:rPr>
              <a:t>Ecological Proximity</a:t>
            </a:r>
            <a:endParaRPr lang="en-US" sz="1500"/>
          </a:p>
        </p:txBody>
      </p:sp>
      <p:sp>
        <p:nvSpPr>
          <p:cNvPr id="24" name="Text 16"/>
          <p:cNvSpPr/>
          <p:nvPr/>
        </p:nvSpPr>
        <p:spPr>
          <a:xfrm>
            <a:off x="6162675" y="6205347"/>
            <a:ext cx="5065776" cy="429768"/>
          </a:xfrm>
          <a:prstGeom prst="rect">
            <a:avLst/>
          </a:prstGeom>
          <a:noFill/>
          <a:ln/>
        </p:spPr>
        <p:txBody>
          <a:bodyPr vert="horz" wrap="square" lIns="0" tIns="0" rIns="0" bIns="0" rtlCol="0" anchor="t"/>
          <a:lstStyle/>
          <a:p>
            <a:pPr marL="0" indent="0" algn="l">
              <a:lnSpc>
                <a:spcPts val="1688"/>
              </a:lnSpc>
              <a:buNone/>
            </a:pPr>
            <a:r>
              <a:rPr lang="en-US" sz="1125">
                <a:solidFill>
                  <a:srgbClr val="5D6D7E"/>
                </a:solidFill>
                <a:latin typeface="Noto Sans SC" pitchFamily="34" charset="0"/>
                <a:ea typeface="Noto Sans SC" pitchFamily="34" charset="-122"/>
                <a:cs typeface="Noto Sans SC" pitchFamily="34" charset="-120"/>
              </a:rPr>
              <a:t>Located within the </a:t>
            </a:r>
            <a:r>
              <a:rPr lang="en-US" sz="1125" b="1">
                <a:solidFill>
                  <a:srgbClr val="2C3E50"/>
                </a:solidFill>
                <a:latin typeface="Noto Sans SC" pitchFamily="34" charset="0"/>
                <a:ea typeface="Noto Sans SC" pitchFamily="34" charset="-122"/>
                <a:cs typeface="Noto Sans SC" pitchFamily="34" charset="-120"/>
              </a:rPr>
              <a:t>Estero Padre Ramos Nature Reserve</a:t>
            </a:r>
            <a:r>
              <a:rPr lang="en-US" sz="1125">
                <a:solidFill>
                  <a:srgbClr val="5D6D7E"/>
                </a:solidFill>
                <a:latin typeface="Noto Sans SC" pitchFamily="34" charset="0"/>
                <a:ea typeface="Noto Sans SC" pitchFamily="34" charset="-122"/>
                <a:cs typeface="Noto Sans SC" pitchFamily="34" charset="-120"/>
              </a:rPr>
              <a:t>, a key ecological site renowned for world-class surfing and fishing. Driving distance to Volcano </a:t>
            </a:r>
            <a:r>
              <a:rPr lang="en-US" sz="1125" err="1">
                <a:solidFill>
                  <a:srgbClr val="5D6D7E"/>
                </a:solidFill>
                <a:latin typeface="Noto Sans SC" pitchFamily="34" charset="0"/>
                <a:ea typeface="Noto Sans SC" pitchFamily="34" charset="-122"/>
                <a:cs typeface="Noto Sans SC" pitchFamily="34" charset="-120"/>
              </a:rPr>
              <a:t>Cosiguina</a:t>
            </a:r>
            <a:r>
              <a:rPr lang="en-US" sz="1125">
                <a:solidFill>
                  <a:srgbClr val="5D6D7E"/>
                </a:solidFill>
                <a:latin typeface="Noto Sans SC" pitchFamily="34" charset="0"/>
                <a:ea typeface="Noto Sans SC" pitchFamily="34" charset="-122"/>
                <a:cs typeface="Noto Sans SC" pitchFamily="34" charset="-120"/>
              </a:rPr>
              <a:t> and the Gulf of Fonseca.</a:t>
            </a:r>
            <a:endParaRPr lang="en-US" sz="1125"/>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0" y="0"/>
            <a:ext cx="12192000" cy="6858000"/>
          </a:xfrm>
          <a:prstGeom prst="rect">
            <a:avLst/>
          </a:prstGeom>
          <a:solidFill>
            <a:srgbClr val="F5F1E9"/>
          </a:solidFill>
          <a:ln/>
        </p:spPr>
        <p:txBody>
          <a:bodyPr wrap="square" rtlCol="0" anchor="ctr"/>
          <a:lstStyle/>
          <a:p>
            <a:pPr marL="0" indent="0">
              <a:buNone/>
            </a:pPr>
            <a:endParaRPr lang="en-US"/>
          </a:p>
        </p:txBody>
      </p:sp>
      <p:pic>
        <p:nvPicPr>
          <p:cNvPr id="3" name="Image 0" descr="image.png"/>
          <p:cNvPicPr>
            <a:picLocks noChangeAspect="1"/>
          </p:cNvPicPr>
          <p:nvPr/>
        </p:nvPicPr>
        <p:blipFill>
          <a:blip r:embed="rId3"/>
          <a:srcRect t="-33" b="-33"/>
          <a:stretch/>
        </p:blipFill>
        <p:spPr>
          <a:xfrm>
            <a:off x="762000" y="381000"/>
            <a:ext cx="1323975" cy="571500"/>
          </a:xfrm>
          <a:prstGeom prst="rect">
            <a:avLst/>
          </a:prstGeom>
        </p:spPr>
      </p:pic>
      <p:sp>
        <p:nvSpPr>
          <p:cNvPr id="4" name="Text 1"/>
          <p:cNvSpPr/>
          <p:nvPr/>
        </p:nvSpPr>
        <p:spPr>
          <a:xfrm>
            <a:off x="666750" y="3143250"/>
            <a:ext cx="38100" cy="952500"/>
          </a:xfrm>
          <a:prstGeom prst="rect">
            <a:avLst/>
          </a:prstGeom>
          <a:solidFill>
            <a:srgbClr val="E76F51"/>
          </a:solidFill>
          <a:ln/>
        </p:spPr>
        <p:txBody>
          <a:bodyPr wrap="square" rtlCol="0" anchor="ctr"/>
          <a:lstStyle/>
          <a:p>
            <a:pPr marL="0" indent="0">
              <a:buNone/>
            </a:pPr>
            <a:endParaRPr lang="en-US"/>
          </a:p>
        </p:txBody>
      </p:sp>
      <p:sp>
        <p:nvSpPr>
          <p:cNvPr id="5" name="Text 2"/>
          <p:cNvSpPr/>
          <p:nvPr/>
        </p:nvSpPr>
        <p:spPr>
          <a:xfrm>
            <a:off x="762000" y="1043060"/>
            <a:ext cx="4332897" cy="475488"/>
          </a:xfrm>
          <a:prstGeom prst="rect">
            <a:avLst/>
          </a:prstGeom>
          <a:noFill/>
          <a:ln/>
        </p:spPr>
        <p:txBody>
          <a:bodyPr vert="horz" wrap="none" lIns="0" tIns="0" rIns="0" bIns="0" rtlCol="0" anchor="t">
            <a:noAutofit/>
          </a:bodyPr>
          <a:lstStyle/>
          <a:p>
            <a:pPr marL="0" indent="0" algn="l">
              <a:lnSpc>
                <a:spcPts val="3600"/>
              </a:lnSpc>
              <a:buNone/>
            </a:pPr>
            <a:r>
              <a:rPr lang="en-US" sz="2800" b="1" kern="0" spc="120">
                <a:gradFill rotWithShape="1">
                  <a:gsLst>
                    <a:gs pos="0">
                      <a:srgbClr val="2C2C2C"/>
                    </a:gs>
                    <a:gs pos="100000">
                      <a:srgbClr val="4A4A4A"/>
                    </a:gs>
                  </a:gsLst>
                  <a:lin ang="5400000" scaled="0"/>
                </a:gradFill>
                <a:latin typeface="Times New Roman" pitchFamily="34" charset="0"/>
                <a:cs typeface="Times New Roman" pitchFamily="34" charset="-120"/>
              </a:rPr>
              <a:t>Social Media/OTA’s</a:t>
            </a:r>
            <a:endParaRPr lang="en-US" sz="2800"/>
          </a:p>
        </p:txBody>
      </p:sp>
      <p:sp>
        <p:nvSpPr>
          <p:cNvPr id="7" name="Text 4"/>
          <p:cNvSpPr/>
          <p:nvPr/>
        </p:nvSpPr>
        <p:spPr>
          <a:xfrm>
            <a:off x="4944219" y="571500"/>
            <a:ext cx="3128516" cy="2743200"/>
          </a:xfrm>
          <a:prstGeom prst="rect">
            <a:avLst/>
          </a:prstGeom>
          <a:solidFill>
            <a:srgbClr val="FFFFFF">
              <a:alpha val="50000"/>
            </a:srgbClr>
          </a:solidFill>
          <a:ln w="9525">
            <a:solidFill>
              <a:srgbClr val="000000">
                <a:alpha val="1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sp>
        <p:nvSpPr>
          <p:cNvPr id="11" name="Text 7"/>
          <p:cNvSpPr/>
          <p:nvPr/>
        </p:nvSpPr>
        <p:spPr>
          <a:xfrm>
            <a:off x="8362683" y="545604"/>
            <a:ext cx="3128665" cy="2743200"/>
          </a:xfrm>
          <a:prstGeom prst="rect">
            <a:avLst/>
          </a:prstGeom>
          <a:solidFill>
            <a:srgbClr val="FFFFFF">
              <a:alpha val="50000"/>
            </a:srgbClr>
          </a:solidFill>
          <a:ln w="9525">
            <a:solidFill>
              <a:srgbClr val="000000">
                <a:alpha val="10000"/>
              </a:srgbClr>
            </a:solidFill>
          </a:ln>
          <a:effectLst>
            <a:outerShdw blurRad="142875" dist="38100" dir="5400000" algn="bl" rotWithShape="0">
              <a:srgbClr val="000000">
                <a:alpha val="5000"/>
              </a:srgbClr>
            </a:outerShdw>
          </a:effectLst>
        </p:spPr>
        <p:txBody>
          <a:bodyPr wrap="square" rtlCol="0" anchor="ctr"/>
          <a:lstStyle/>
          <a:p>
            <a:pPr marL="0" indent="0">
              <a:buNone/>
            </a:pPr>
            <a:endParaRPr lang="en-US"/>
          </a:p>
        </p:txBody>
      </p:sp>
      <p:sp>
        <p:nvSpPr>
          <p:cNvPr id="15" name="Text 10"/>
          <p:cNvSpPr/>
          <p:nvPr/>
        </p:nvSpPr>
        <p:spPr>
          <a:xfrm>
            <a:off x="5058444" y="3733800"/>
            <a:ext cx="6485781" cy="2552700"/>
          </a:xfrm>
          <a:prstGeom prst="rect">
            <a:avLst/>
          </a:prstGeom>
          <a:solidFill>
            <a:srgbClr val="FFFFFF">
              <a:alpha val="40000"/>
            </a:srgbClr>
          </a:solidFill>
          <a:ln w="19050">
            <a:solidFill>
              <a:srgbClr val="D4A373"/>
            </a:solidFill>
          </a:ln>
        </p:spPr>
        <p:txBody>
          <a:bodyPr wrap="square" rtlCol="0" anchor="ctr"/>
          <a:lstStyle/>
          <a:p>
            <a:pPr marL="0" indent="0">
              <a:buNone/>
            </a:pPr>
            <a:endParaRPr lang="en-US"/>
          </a:p>
        </p:txBody>
      </p:sp>
      <p:sp>
        <p:nvSpPr>
          <p:cNvPr id="16" name="Text 11"/>
          <p:cNvSpPr/>
          <p:nvPr/>
        </p:nvSpPr>
        <p:spPr>
          <a:xfrm>
            <a:off x="5286366" y="4133850"/>
            <a:ext cx="5870448" cy="338328"/>
          </a:xfrm>
          <a:prstGeom prst="rect">
            <a:avLst/>
          </a:prstGeom>
          <a:noFill/>
          <a:ln/>
        </p:spPr>
        <p:txBody>
          <a:bodyPr vert="horz" wrap="none" lIns="0" tIns="0" rIns="0" bIns="0" rtlCol="0" anchor="t">
            <a:normAutofit/>
          </a:bodyPr>
          <a:lstStyle/>
          <a:p>
            <a:pPr marL="0" indent="0" algn="ctr">
              <a:lnSpc>
                <a:spcPts val="2625"/>
              </a:lnSpc>
              <a:buNone/>
            </a:pPr>
            <a:r>
              <a:rPr lang="en-US" sz="2100" b="1">
                <a:solidFill>
                  <a:srgbClr val="2C2C2C"/>
                </a:solidFill>
                <a:latin typeface="Times New Roman" pitchFamily="34" charset="0"/>
                <a:ea typeface="Times New Roman" pitchFamily="34" charset="-122"/>
                <a:cs typeface="Times New Roman" pitchFamily="34" charset="-120"/>
              </a:rPr>
              <a:t>Aerial Video Tour</a:t>
            </a:r>
            <a:endParaRPr lang="en-US" sz="2100"/>
          </a:p>
        </p:txBody>
      </p:sp>
      <p:sp>
        <p:nvSpPr>
          <p:cNvPr id="17" name="Text 12"/>
          <p:cNvSpPr/>
          <p:nvPr/>
        </p:nvSpPr>
        <p:spPr>
          <a:xfrm>
            <a:off x="5286652" y="4465290"/>
            <a:ext cx="5843016" cy="256032"/>
          </a:xfrm>
          <a:prstGeom prst="rect">
            <a:avLst/>
          </a:prstGeom>
          <a:noFill/>
          <a:ln/>
        </p:spPr>
        <p:txBody>
          <a:bodyPr vert="horz" wrap="none" lIns="0" tIns="0" rIns="0" bIns="0" rtlCol="0" anchor="t">
            <a:normAutofit/>
          </a:bodyPr>
          <a:lstStyle/>
          <a:p>
            <a:pPr marL="0" indent="0" algn="ctr">
              <a:lnSpc>
                <a:spcPts val="1920"/>
              </a:lnSpc>
              <a:buNone/>
            </a:pPr>
            <a:r>
              <a:rPr lang="en-US" sz="1200">
                <a:solidFill>
                  <a:srgbClr val="4A4A4A"/>
                </a:solidFill>
                <a:latin typeface="Noto Sans SC" pitchFamily="34" charset="0"/>
                <a:ea typeface="Noto Sans SC" pitchFamily="34" charset="-122"/>
                <a:cs typeface="Noto Sans SC" pitchFamily="34" charset="-120"/>
              </a:rPr>
              <a:t>Experience Redwood Beach Estate from above. View our full aerial drone tour at:</a:t>
            </a:r>
            <a:endParaRPr lang="en-US" sz="1200"/>
          </a:p>
        </p:txBody>
      </p:sp>
      <p:sp>
        <p:nvSpPr>
          <p:cNvPr id="18" name="Text 13"/>
          <p:cNvSpPr/>
          <p:nvPr/>
        </p:nvSpPr>
        <p:spPr>
          <a:xfrm>
            <a:off x="6418243" y="4711005"/>
            <a:ext cx="3602736" cy="265176"/>
          </a:xfrm>
          <a:prstGeom prst="rect">
            <a:avLst/>
          </a:prstGeom>
          <a:noFill/>
          <a:ln/>
        </p:spPr>
        <p:txBody>
          <a:bodyPr vert="horz" wrap="none" lIns="0" tIns="0" rIns="0" bIns="0" rtlCol="0" anchor="t">
            <a:normAutofit fontScale="85000" lnSpcReduction="10000"/>
          </a:bodyPr>
          <a:lstStyle/>
          <a:p>
            <a:pPr marL="0" indent="0" algn="ctr">
              <a:lnSpc>
                <a:spcPts val="2160"/>
              </a:lnSpc>
              <a:buNone/>
            </a:pPr>
            <a:r>
              <a:rPr lang="en-US" b="1">
                <a:solidFill>
                  <a:srgbClr val="E76F51"/>
                </a:solidFill>
                <a:latin typeface="Noto Sans SC" pitchFamily="34" charset="0"/>
                <a:ea typeface="Noto Sans SC" pitchFamily="34" charset="-122"/>
                <a:hlinkClick r:id="rId4"/>
              </a:rPr>
              <a:t>YOUTUBE</a:t>
            </a:r>
            <a:endParaRPr lang="en-US" sz="1800"/>
          </a:p>
        </p:txBody>
      </p:sp>
      <p:sp>
        <p:nvSpPr>
          <p:cNvPr id="20" name="Text 11">
            <a:extLst>
              <a:ext uri="{FF2B5EF4-FFF2-40B4-BE49-F238E27FC236}">
                <a16:creationId xmlns:a16="http://schemas.microsoft.com/office/drawing/2014/main" id="{8D145B94-F90A-7FAC-0CDC-A09372D48779}"/>
              </a:ext>
            </a:extLst>
          </p:cNvPr>
          <p:cNvSpPr/>
          <p:nvPr/>
        </p:nvSpPr>
        <p:spPr>
          <a:xfrm>
            <a:off x="5316962" y="5097774"/>
            <a:ext cx="5870448" cy="338328"/>
          </a:xfrm>
          <a:prstGeom prst="rect">
            <a:avLst/>
          </a:prstGeom>
          <a:noFill/>
          <a:ln/>
        </p:spPr>
        <p:txBody>
          <a:bodyPr vert="horz" wrap="none" lIns="0" tIns="0" rIns="0" bIns="0" rtlCol="0" anchor="t">
            <a:normAutofit/>
          </a:bodyPr>
          <a:lstStyle/>
          <a:p>
            <a:pPr marL="0" indent="0" algn="ctr">
              <a:lnSpc>
                <a:spcPts val="2625"/>
              </a:lnSpc>
              <a:buNone/>
            </a:pPr>
            <a:r>
              <a:rPr lang="en-US" sz="2100" b="1">
                <a:solidFill>
                  <a:srgbClr val="2C2C2C"/>
                </a:solidFill>
                <a:latin typeface="Times New Roman" pitchFamily="34" charset="0"/>
                <a:ea typeface="Times New Roman" pitchFamily="34" charset="-122"/>
                <a:cs typeface="Times New Roman" pitchFamily="34" charset="-120"/>
              </a:rPr>
              <a:t>Aerial Surf Video</a:t>
            </a:r>
            <a:endParaRPr lang="en-US" sz="2100"/>
          </a:p>
        </p:txBody>
      </p:sp>
      <p:sp>
        <p:nvSpPr>
          <p:cNvPr id="22" name="Text 12">
            <a:extLst>
              <a:ext uri="{FF2B5EF4-FFF2-40B4-BE49-F238E27FC236}">
                <a16:creationId xmlns:a16="http://schemas.microsoft.com/office/drawing/2014/main" id="{582FFE1E-077D-EE76-D8DD-FB6316B3DBFD}"/>
              </a:ext>
            </a:extLst>
          </p:cNvPr>
          <p:cNvSpPr/>
          <p:nvPr/>
        </p:nvSpPr>
        <p:spPr>
          <a:xfrm>
            <a:off x="5313798" y="5429679"/>
            <a:ext cx="5843016" cy="256032"/>
          </a:xfrm>
          <a:prstGeom prst="rect">
            <a:avLst/>
          </a:prstGeom>
          <a:noFill/>
          <a:ln/>
        </p:spPr>
        <p:txBody>
          <a:bodyPr vert="horz" wrap="none" lIns="0" tIns="0" rIns="0" bIns="0" rtlCol="0" anchor="t">
            <a:normAutofit/>
          </a:bodyPr>
          <a:lstStyle/>
          <a:p>
            <a:pPr marL="0" indent="0" algn="ctr">
              <a:lnSpc>
                <a:spcPts val="1920"/>
              </a:lnSpc>
              <a:buNone/>
            </a:pPr>
            <a:r>
              <a:rPr lang="en-US" sz="1200">
                <a:solidFill>
                  <a:srgbClr val="4A4A4A"/>
                </a:solidFill>
                <a:latin typeface="Noto Sans SC" pitchFamily="34" charset="0"/>
                <a:ea typeface="Noto Sans SC" pitchFamily="34" charset="-122"/>
                <a:cs typeface="Noto Sans SC" pitchFamily="34" charset="-120"/>
              </a:rPr>
              <a:t>The hottest surf and vacation location in Central America. View the Instagram video at: </a:t>
            </a:r>
            <a:endParaRPr lang="en-US" sz="1200"/>
          </a:p>
        </p:txBody>
      </p:sp>
      <p:sp>
        <p:nvSpPr>
          <p:cNvPr id="26" name="Text 13">
            <a:extLst>
              <a:ext uri="{FF2B5EF4-FFF2-40B4-BE49-F238E27FC236}">
                <a16:creationId xmlns:a16="http://schemas.microsoft.com/office/drawing/2014/main" id="{251A4C24-BA09-0042-BCC6-6083356C8284}"/>
              </a:ext>
            </a:extLst>
          </p:cNvPr>
          <p:cNvSpPr/>
          <p:nvPr/>
        </p:nvSpPr>
        <p:spPr>
          <a:xfrm>
            <a:off x="6459105" y="5855202"/>
            <a:ext cx="3684459" cy="249608"/>
          </a:xfrm>
          <a:prstGeom prst="rect">
            <a:avLst/>
          </a:prstGeom>
          <a:noFill/>
          <a:ln/>
        </p:spPr>
        <p:txBody>
          <a:bodyPr vert="horz" wrap="none" lIns="0" tIns="0" rIns="0" bIns="0" rtlCol="0" anchor="t">
            <a:normAutofit fontScale="62500" lnSpcReduction="20000"/>
          </a:bodyPr>
          <a:lstStyle/>
          <a:p>
            <a:pPr algn="ctr">
              <a:lnSpc>
                <a:spcPts val="2160"/>
              </a:lnSpc>
            </a:pPr>
            <a:r>
              <a:rPr lang="en-US">
                <a:solidFill>
                  <a:schemeClr val="accent2">
                    <a:lumMod val="75000"/>
                  </a:schemeClr>
                </a:solidFill>
                <a:hlinkClick r:id="rId5"/>
              </a:rPr>
              <a:t>INSTAGRAM</a:t>
            </a:r>
            <a:endParaRPr lang="en-US" sz="1800">
              <a:solidFill>
                <a:schemeClr val="accent2">
                  <a:lumMod val="75000"/>
                </a:schemeClr>
              </a:solidFill>
            </a:endParaRPr>
          </a:p>
        </p:txBody>
      </p:sp>
      <p:pic>
        <p:nvPicPr>
          <p:cNvPr id="21" name="Picture 20">
            <a:extLst>
              <a:ext uri="{FF2B5EF4-FFF2-40B4-BE49-F238E27FC236}">
                <a16:creationId xmlns:a16="http://schemas.microsoft.com/office/drawing/2014/main" id="{361CE0E7-B426-8104-7A27-74EA55D8C7D1}"/>
              </a:ext>
            </a:extLst>
          </p:cNvPr>
          <p:cNvPicPr>
            <a:picLocks noChangeAspect="1"/>
          </p:cNvPicPr>
          <p:nvPr/>
        </p:nvPicPr>
        <p:blipFill>
          <a:blip r:embed="rId6"/>
          <a:stretch>
            <a:fillRect/>
          </a:stretch>
        </p:blipFill>
        <p:spPr>
          <a:xfrm>
            <a:off x="8608466" y="753190"/>
            <a:ext cx="572768" cy="466081"/>
          </a:xfrm>
          <a:prstGeom prst="rect">
            <a:avLst/>
          </a:prstGeom>
        </p:spPr>
      </p:pic>
      <p:pic>
        <p:nvPicPr>
          <p:cNvPr id="24" name="Picture 23">
            <a:extLst>
              <a:ext uri="{FF2B5EF4-FFF2-40B4-BE49-F238E27FC236}">
                <a16:creationId xmlns:a16="http://schemas.microsoft.com/office/drawing/2014/main" id="{D677B9DC-CF26-03D4-74DF-FFCE4E8C863F}"/>
              </a:ext>
            </a:extLst>
          </p:cNvPr>
          <p:cNvPicPr>
            <a:picLocks noChangeAspect="1"/>
          </p:cNvPicPr>
          <p:nvPr/>
        </p:nvPicPr>
        <p:blipFill>
          <a:blip r:embed="rId7"/>
          <a:stretch>
            <a:fillRect/>
          </a:stretch>
        </p:blipFill>
        <p:spPr>
          <a:xfrm>
            <a:off x="9277116" y="753190"/>
            <a:ext cx="484977" cy="466081"/>
          </a:xfrm>
          <a:prstGeom prst="rect">
            <a:avLst/>
          </a:prstGeom>
        </p:spPr>
      </p:pic>
      <p:pic>
        <p:nvPicPr>
          <p:cNvPr id="27" name="Picture 26">
            <a:extLst>
              <a:ext uri="{FF2B5EF4-FFF2-40B4-BE49-F238E27FC236}">
                <a16:creationId xmlns:a16="http://schemas.microsoft.com/office/drawing/2014/main" id="{9705ACE2-595A-8C3E-1B30-D835B04F8F4B}"/>
              </a:ext>
            </a:extLst>
          </p:cNvPr>
          <p:cNvPicPr>
            <a:picLocks noChangeAspect="1"/>
          </p:cNvPicPr>
          <p:nvPr/>
        </p:nvPicPr>
        <p:blipFill>
          <a:blip r:embed="rId8"/>
          <a:stretch>
            <a:fillRect/>
          </a:stretch>
        </p:blipFill>
        <p:spPr>
          <a:xfrm>
            <a:off x="9852764" y="759427"/>
            <a:ext cx="497573" cy="466081"/>
          </a:xfrm>
          <a:prstGeom prst="rect">
            <a:avLst/>
          </a:prstGeom>
        </p:spPr>
      </p:pic>
      <p:pic>
        <p:nvPicPr>
          <p:cNvPr id="29" name="Picture 28">
            <a:extLst>
              <a:ext uri="{FF2B5EF4-FFF2-40B4-BE49-F238E27FC236}">
                <a16:creationId xmlns:a16="http://schemas.microsoft.com/office/drawing/2014/main" id="{8FEB0DBB-7394-34CF-5495-042A96BFAB03}"/>
              </a:ext>
            </a:extLst>
          </p:cNvPr>
          <p:cNvPicPr>
            <a:picLocks noChangeAspect="1"/>
          </p:cNvPicPr>
          <p:nvPr/>
        </p:nvPicPr>
        <p:blipFill>
          <a:blip r:embed="rId9"/>
          <a:stretch>
            <a:fillRect/>
          </a:stretch>
        </p:blipFill>
        <p:spPr>
          <a:xfrm>
            <a:off x="10418305" y="748263"/>
            <a:ext cx="484977" cy="484977"/>
          </a:xfrm>
          <a:prstGeom prst="rect">
            <a:avLst/>
          </a:prstGeom>
        </p:spPr>
      </p:pic>
      <p:pic>
        <p:nvPicPr>
          <p:cNvPr id="31" name="Picture 30">
            <a:extLst>
              <a:ext uri="{FF2B5EF4-FFF2-40B4-BE49-F238E27FC236}">
                <a16:creationId xmlns:a16="http://schemas.microsoft.com/office/drawing/2014/main" id="{C4F5A79A-7966-B56B-4E6D-DC7F8B18F093}"/>
              </a:ext>
            </a:extLst>
          </p:cNvPr>
          <p:cNvPicPr>
            <a:picLocks noChangeAspect="1"/>
          </p:cNvPicPr>
          <p:nvPr/>
        </p:nvPicPr>
        <p:blipFill>
          <a:blip r:embed="rId10"/>
          <a:stretch>
            <a:fillRect/>
          </a:stretch>
        </p:blipFill>
        <p:spPr>
          <a:xfrm>
            <a:off x="10971251" y="809625"/>
            <a:ext cx="595442" cy="342900"/>
          </a:xfrm>
          <a:prstGeom prst="rect">
            <a:avLst/>
          </a:prstGeom>
        </p:spPr>
      </p:pic>
      <p:pic>
        <p:nvPicPr>
          <p:cNvPr id="33" name="Picture 32">
            <a:extLst>
              <a:ext uri="{FF2B5EF4-FFF2-40B4-BE49-F238E27FC236}">
                <a16:creationId xmlns:a16="http://schemas.microsoft.com/office/drawing/2014/main" id="{65354065-F953-C1C9-70E8-A17096B59417}"/>
              </a:ext>
            </a:extLst>
          </p:cNvPr>
          <p:cNvPicPr>
            <a:picLocks noChangeAspect="1"/>
          </p:cNvPicPr>
          <p:nvPr/>
        </p:nvPicPr>
        <p:blipFill>
          <a:blip r:embed="rId11"/>
          <a:stretch>
            <a:fillRect/>
          </a:stretch>
        </p:blipFill>
        <p:spPr>
          <a:xfrm>
            <a:off x="5200358" y="714089"/>
            <a:ext cx="530608" cy="467440"/>
          </a:xfrm>
          <a:prstGeom prst="rect">
            <a:avLst/>
          </a:prstGeom>
        </p:spPr>
      </p:pic>
      <p:sp>
        <p:nvSpPr>
          <p:cNvPr id="35" name="TextBox 34">
            <a:extLst>
              <a:ext uri="{FF2B5EF4-FFF2-40B4-BE49-F238E27FC236}">
                <a16:creationId xmlns:a16="http://schemas.microsoft.com/office/drawing/2014/main" id="{92D44AFC-D739-E38D-8B14-E52AADC767B0}"/>
              </a:ext>
            </a:extLst>
          </p:cNvPr>
          <p:cNvSpPr txBox="1"/>
          <p:nvPr/>
        </p:nvSpPr>
        <p:spPr>
          <a:xfrm>
            <a:off x="5034201" y="909025"/>
            <a:ext cx="3238500" cy="2308324"/>
          </a:xfrm>
          <a:prstGeom prst="rect">
            <a:avLst/>
          </a:prstGeom>
          <a:noFill/>
        </p:spPr>
        <p:txBody>
          <a:bodyPr wrap="square" rtlCol="0">
            <a:spAutoFit/>
          </a:bodyPr>
          <a:lstStyle/>
          <a:p>
            <a:pPr algn="ctr"/>
            <a:r>
              <a:rPr lang="en-US">
                <a:hlinkClick r:id="rId12"/>
              </a:rPr>
              <a:t>Facebook</a:t>
            </a:r>
            <a:endParaRPr lang="en-US"/>
          </a:p>
          <a:p>
            <a:pPr algn="ctr"/>
            <a:endParaRPr lang="en-US"/>
          </a:p>
          <a:p>
            <a:pPr algn="ctr"/>
            <a:r>
              <a:rPr lang="en-US">
                <a:hlinkClick r:id="rId13"/>
              </a:rPr>
              <a:t>Instagram</a:t>
            </a:r>
            <a:endParaRPr lang="en-US"/>
          </a:p>
          <a:p>
            <a:pPr algn="ctr"/>
            <a:endParaRPr lang="en-US"/>
          </a:p>
          <a:p>
            <a:pPr algn="ctr"/>
            <a:r>
              <a:rPr lang="en-US">
                <a:hlinkClick r:id="rId14"/>
              </a:rPr>
              <a:t>X</a:t>
            </a:r>
            <a:endParaRPr lang="en-US"/>
          </a:p>
          <a:p>
            <a:pPr algn="ctr"/>
            <a:endParaRPr lang="en-US"/>
          </a:p>
          <a:p>
            <a:pPr algn="ctr"/>
            <a:r>
              <a:rPr lang="en-US">
                <a:hlinkClick r:id="rId15"/>
              </a:rPr>
              <a:t>Website</a:t>
            </a:r>
            <a:endParaRPr lang="en-US"/>
          </a:p>
          <a:p>
            <a:pPr algn="ctr"/>
            <a:endParaRPr lang="en-US"/>
          </a:p>
        </p:txBody>
      </p:sp>
      <p:sp>
        <p:nvSpPr>
          <p:cNvPr id="36" name="TextBox 35">
            <a:extLst>
              <a:ext uri="{FF2B5EF4-FFF2-40B4-BE49-F238E27FC236}">
                <a16:creationId xmlns:a16="http://schemas.microsoft.com/office/drawing/2014/main" id="{15AE94F4-372E-EC75-3484-CEEA55CA2B33}"/>
              </a:ext>
            </a:extLst>
          </p:cNvPr>
          <p:cNvSpPr txBox="1"/>
          <p:nvPr/>
        </p:nvSpPr>
        <p:spPr>
          <a:xfrm>
            <a:off x="8639115" y="1424645"/>
            <a:ext cx="2763727" cy="1754326"/>
          </a:xfrm>
          <a:prstGeom prst="rect">
            <a:avLst/>
          </a:prstGeom>
          <a:noFill/>
        </p:spPr>
        <p:txBody>
          <a:bodyPr wrap="square" rtlCol="0">
            <a:spAutoFit/>
          </a:bodyPr>
          <a:lstStyle/>
          <a:p>
            <a:pPr algn="ctr"/>
            <a:r>
              <a:rPr lang="en-US"/>
              <a:t>Redwood Beach Resort is actively listed on all major OTA’s and has received TripAdvisor’s </a:t>
            </a:r>
            <a:r>
              <a:rPr lang="en-US" b="1"/>
              <a:t>People’s Choice Award </a:t>
            </a:r>
            <a:r>
              <a:rPr lang="en-US"/>
              <a:t>for years 2010-2017 and 2025.</a:t>
            </a:r>
          </a:p>
        </p:txBody>
      </p:sp>
      <p:pic>
        <p:nvPicPr>
          <p:cNvPr id="40" name="Picture 39">
            <a:extLst>
              <a:ext uri="{FF2B5EF4-FFF2-40B4-BE49-F238E27FC236}">
                <a16:creationId xmlns:a16="http://schemas.microsoft.com/office/drawing/2014/main" id="{8ED55A2C-EA6B-B515-F427-1ED97C577F14}"/>
              </a:ext>
            </a:extLst>
          </p:cNvPr>
          <p:cNvPicPr>
            <a:picLocks noChangeAspect="1"/>
          </p:cNvPicPr>
          <p:nvPr/>
        </p:nvPicPr>
        <p:blipFill>
          <a:blip r:embed="rId16"/>
          <a:stretch>
            <a:fillRect/>
          </a:stretch>
        </p:blipFill>
        <p:spPr>
          <a:xfrm>
            <a:off x="762000" y="1544041"/>
            <a:ext cx="4011516" cy="2261812"/>
          </a:xfrm>
          <a:prstGeom prst="rect">
            <a:avLst/>
          </a:prstGeom>
        </p:spPr>
      </p:pic>
      <p:pic>
        <p:nvPicPr>
          <p:cNvPr id="42" name="Picture 41">
            <a:extLst>
              <a:ext uri="{FF2B5EF4-FFF2-40B4-BE49-F238E27FC236}">
                <a16:creationId xmlns:a16="http://schemas.microsoft.com/office/drawing/2014/main" id="{C75BB58E-BF69-7645-B018-0BE505CCCFA1}"/>
              </a:ext>
            </a:extLst>
          </p:cNvPr>
          <p:cNvPicPr>
            <a:picLocks noChangeAspect="1"/>
          </p:cNvPicPr>
          <p:nvPr/>
        </p:nvPicPr>
        <p:blipFill>
          <a:blip r:embed="rId17"/>
          <a:stretch>
            <a:fillRect/>
          </a:stretch>
        </p:blipFill>
        <p:spPr>
          <a:xfrm>
            <a:off x="762000" y="3841325"/>
            <a:ext cx="4011516" cy="24451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BF0"/>
        </a:solidFill>
        <a:effectLst/>
      </p:bgPr>
    </p:bg>
    <p:spTree>
      <p:nvGrpSpPr>
        <p:cNvPr id="1" name=""/>
        <p:cNvGrpSpPr/>
        <p:nvPr/>
      </p:nvGrpSpPr>
      <p:grpSpPr>
        <a:xfrm>
          <a:off x="0" y="0"/>
          <a:ext cx="0" cy="0"/>
          <a:chOff x="0" y="0"/>
          <a:chExt cx="0" cy="0"/>
        </a:xfrm>
      </p:grpSpPr>
      <p:sp>
        <p:nvSpPr>
          <p:cNvPr id="2" name="Title"/>
          <p:cNvSpPr/>
          <p:nvPr/>
        </p:nvSpPr>
        <p:spPr>
          <a:xfrm>
            <a:off x="762000" y="431800"/>
            <a:ext cx="11000232" cy="530352"/>
          </a:xfrm>
          <a:prstGeom prst="rect">
            <a:avLst/>
          </a:prstGeom>
          <a:noFill/>
          <a:ln/>
        </p:spPr>
        <p:txBody>
          <a:bodyPr vert="horz" wrap="none" lIns="0" tIns="0" rIns="0" bIns="0" rtlCol="0" anchor="t">
            <a:normAutofit fontScale="92500"/>
          </a:bodyPr>
          <a:lstStyle/>
          <a:p>
            <a:pPr marL="0" indent="0" algn="l">
              <a:lnSpc>
                <a:spcPts val="4320"/>
              </a:lnSpc>
              <a:buNone/>
            </a:pPr>
            <a:r>
              <a:rPr lang="en-US" sz="3600" b="1">
                <a:gradFill rotWithShape="1">
                  <a:gsLst>
                    <a:gs pos="0">
                      <a:srgbClr val="000080"/>
                    </a:gs>
                    <a:gs pos="100000">
                      <a:srgbClr val="2C3E50"/>
                    </a:gs>
                  </a:gsLst>
                  <a:lin ang="5400000" scaled="0"/>
                </a:gradFill>
                <a:latin typeface="Liberation Serif" pitchFamily="34" charset="0"/>
                <a:ea typeface="Liberation Serif" pitchFamily="34" charset="-122"/>
                <a:cs typeface="Liberation Serif" pitchFamily="34" charset="-120"/>
              </a:rPr>
              <a:t>Comparative Market Analysis</a:t>
            </a:r>
            <a:endParaRPr lang="en-US" sz="3600"/>
          </a:p>
        </p:txBody>
      </p:sp>
      <p:sp>
        <p:nvSpPr>
          <p:cNvPr id="3" name="Subtitle"/>
          <p:cNvSpPr/>
          <p:nvPr/>
        </p:nvSpPr>
        <p:spPr>
          <a:xfrm>
            <a:off x="762000" y="1130000"/>
            <a:ext cx="6250000" cy="300000"/>
          </a:xfrm>
          <a:prstGeom prst="rect">
            <a:avLst/>
          </a:prstGeom>
          <a:noFill/>
          <a:ln/>
        </p:spPr>
        <p:txBody>
          <a:bodyPr vert="horz" wrap="square" lIns="0" tIns="0" rIns="0" bIns="0" rtlCol="0" anchor="t"/>
          <a:lstStyle/>
          <a:p>
            <a:pPr marL="0" indent="0" algn="l">
              <a:buNone/>
            </a:pPr>
            <a:r>
              <a:rPr lang="en-US" sz="1300">
                <a:solidFill>
                  <a:srgbClr val="2C3E50"/>
                </a:solidFill>
                <a:latin typeface="Arial" pitchFamily="34" charset="0"/>
                <a:cs typeface="Arial" pitchFamily="34" charset="0"/>
              </a:rPr>
              <a:t>Benchmarked against comparable Pacific beachfront listings in Nicaragua</a:t>
            </a:r>
          </a:p>
        </p:txBody>
      </p:sp>
      <p:graphicFrame>
        <p:nvGraphicFramePr>
          <p:cNvPr id="20" name="Comparison Table"/>
          <p:cNvGraphicFramePr>
            <a:graphicFrameLocks noGrp="1"/>
          </p:cNvGraphicFramePr>
          <p:nvPr>
            <p:extLst>
              <p:ext uri="{D42A27DB-BD31-4B8C-83A1-F6EECF244321}">
                <p14:modId xmlns:p14="http://schemas.microsoft.com/office/powerpoint/2010/main" val="725982327"/>
              </p:ext>
            </p:extLst>
          </p:nvPr>
        </p:nvGraphicFramePr>
        <p:xfrm>
          <a:off x="762000" y="1620000"/>
          <a:ext cx="6250000" cy="3720000"/>
        </p:xfrm>
        <a:graphic>
          <a:graphicData uri="http://schemas.openxmlformats.org/drawingml/2006/table">
            <a:tbl>
              <a:tblPr firstRow="1"/>
              <a:tblGrid>
                <a:gridCol w="2150000">
                  <a:extLst>
                    <a:ext uri="{9D8B030D-6E8A-4147-A177-3AD203B41FA5}">
                      <a16:colId xmlns:a16="http://schemas.microsoft.com/office/drawing/2014/main" val="20000"/>
                    </a:ext>
                  </a:extLst>
                </a:gridCol>
                <a:gridCol w="1750000">
                  <a:extLst>
                    <a:ext uri="{9D8B030D-6E8A-4147-A177-3AD203B41FA5}">
                      <a16:colId xmlns:a16="http://schemas.microsoft.com/office/drawing/2014/main" val="20001"/>
                    </a:ext>
                  </a:extLst>
                </a:gridCol>
                <a:gridCol w="1200000">
                  <a:extLst>
                    <a:ext uri="{9D8B030D-6E8A-4147-A177-3AD203B41FA5}">
                      <a16:colId xmlns:a16="http://schemas.microsoft.com/office/drawing/2014/main" val="20002"/>
                    </a:ext>
                  </a:extLst>
                </a:gridCol>
                <a:gridCol w="1150000">
                  <a:extLst>
                    <a:ext uri="{9D8B030D-6E8A-4147-A177-3AD203B41FA5}">
                      <a16:colId xmlns:a16="http://schemas.microsoft.com/office/drawing/2014/main" val="20003"/>
                    </a:ext>
                  </a:extLst>
                </a:gridCol>
              </a:tblGrid>
              <a:tr h="360000">
                <a:tc>
                  <a:txBody>
                    <a:bodyPr/>
                    <a:lstStyle/>
                    <a:p>
                      <a:pPr algn="l"/>
                      <a:r>
                        <a:rPr lang="en-US" sz="1000" b="1">
                          <a:solidFill>
                            <a:srgbClr val="FFFFFF"/>
                          </a:solidFill>
                          <a:latin typeface="Arial" pitchFamily="34" charset="0"/>
                          <a:cs typeface="Arial" pitchFamily="34" charset="0"/>
                        </a:rPr>
                        <a:t>PROPERTY</a:t>
                      </a:r>
                    </a:p>
                  </a:txBody>
                  <a:tcPr marL="73152" marR="73152" marT="27432" marB="27432" anchor="ctr">
                    <a:solidFill>
                      <a:srgbClr val="000080"/>
                    </a:solidFill>
                  </a:tcPr>
                </a:tc>
                <a:tc>
                  <a:txBody>
                    <a:bodyPr/>
                    <a:lstStyle/>
                    <a:p>
                      <a:pPr algn="ctr"/>
                      <a:r>
                        <a:rPr lang="en-US" sz="1000" b="1">
                          <a:solidFill>
                            <a:srgbClr val="FFFFFF"/>
                          </a:solidFill>
                          <a:latin typeface="Arial" pitchFamily="34" charset="0"/>
                          <a:cs typeface="Arial" pitchFamily="34" charset="0"/>
                        </a:rPr>
                        <a:t>LOCATION</a:t>
                      </a:r>
                    </a:p>
                  </a:txBody>
                  <a:tcPr marL="73152" marR="73152" marT="27432" marB="27432" anchor="ctr">
                    <a:solidFill>
                      <a:srgbClr val="000080"/>
                    </a:solidFill>
                  </a:tcPr>
                </a:tc>
                <a:tc>
                  <a:txBody>
                    <a:bodyPr/>
                    <a:lstStyle/>
                    <a:p>
                      <a:pPr algn="ctr"/>
                      <a:r>
                        <a:rPr lang="en-US" sz="1000" b="1">
                          <a:solidFill>
                            <a:srgbClr val="FFFFFF"/>
                          </a:solidFill>
                          <a:latin typeface="Arial" pitchFamily="34" charset="0"/>
                          <a:cs typeface="Arial" pitchFamily="34" charset="0"/>
                        </a:rPr>
                        <a:t>ASKING PRICE</a:t>
                      </a:r>
                    </a:p>
                  </a:txBody>
                  <a:tcPr marL="73152" marR="73152" marT="27432" marB="27432" anchor="ctr">
                    <a:solidFill>
                      <a:srgbClr val="000080"/>
                    </a:solidFill>
                  </a:tcPr>
                </a:tc>
                <a:tc>
                  <a:txBody>
                    <a:bodyPr/>
                    <a:lstStyle/>
                    <a:p>
                      <a:pPr algn="ctr"/>
                      <a:r>
                        <a:rPr lang="en-US" sz="1000" b="1">
                          <a:solidFill>
                            <a:srgbClr val="FFFFFF"/>
                          </a:solidFill>
                          <a:latin typeface="Arial" pitchFamily="34" charset="0"/>
                          <a:cs typeface="Arial" pitchFamily="34" charset="0"/>
                        </a:rPr>
                        <a:t>LAND AREA</a:t>
                      </a:r>
                    </a:p>
                  </a:txBody>
                  <a:tcPr marL="73152" marR="73152" marT="27432" marB="27432" anchor="ctr">
                    <a:solidFill>
                      <a:srgbClr val="000080"/>
                    </a:solidFill>
                  </a:tcPr>
                </a:tc>
                <a:extLst>
                  <a:ext uri="{0D108BD9-81ED-4DB2-BD59-A6C34878D82A}">
                    <a16:rowId xmlns:a16="http://schemas.microsoft.com/office/drawing/2014/main" val="10000"/>
                  </a:ext>
                </a:extLst>
              </a:tr>
              <a:tr h="560000">
                <a:tc>
                  <a:txBody>
                    <a:bodyPr/>
                    <a:lstStyle/>
                    <a:p>
                      <a:pPr algn="l"/>
                      <a:r>
                        <a:rPr lang="en-US" sz="1050" b="1">
                          <a:solidFill>
                            <a:srgbClr val="FFFFFF"/>
                          </a:solidFill>
                          <a:latin typeface="Arial" pitchFamily="34" charset="0"/>
                          <a:cs typeface="Arial" pitchFamily="34" charset="0"/>
                        </a:rPr>
                        <a:t>Redwood Beach Resort</a:t>
                      </a:r>
                    </a:p>
                  </a:txBody>
                  <a:tcPr marL="73152" marR="73152" marT="27432" marB="27432" anchor="ctr">
                    <a:solidFill>
                      <a:srgbClr val="FF7F50"/>
                    </a:solidFill>
                  </a:tcPr>
                </a:tc>
                <a:tc>
                  <a:txBody>
                    <a:bodyPr/>
                    <a:lstStyle/>
                    <a:p>
                      <a:pPr algn="ctr"/>
                      <a:r>
                        <a:rPr lang="en-US" sz="1050">
                          <a:solidFill>
                            <a:srgbClr val="FFFFFF"/>
                          </a:solidFill>
                          <a:latin typeface="Arial" pitchFamily="34" charset="0"/>
                          <a:cs typeface="Arial" pitchFamily="34" charset="0"/>
                        </a:rPr>
                        <a:t>Mechapa, Chinandega</a:t>
                      </a:r>
                    </a:p>
                  </a:txBody>
                  <a:tcPr marL="73152" marR="73152" marT="27432" marB="27432" anchor="ctr">
                    <a:solidFill>
                      <a:srgbClr val="FF7F50"/>
                    </a:solidFill>
                  </a:tcPr>
                </a:tc>
                <a:tc>
                  <a:txBody>
                    <a:bodyPr/>
                    <a:lstStyle/>
                    <a:p>
                      <a:pPr algn="ctr"/>
                      <a:r>
                        <a:rPr lang="en-US" sz="1050" b="1">
                          <a:solidFill>
                            <a:srgbClr val="FFFFFF"/>
                          </a:solidFill>
                          <a:latin typeface="Arial" pitchFamily="34" charset="0"/>
                          <a:cs typeface="Arial" pitchFamily="34" charset="0"/>
                        </a:rPr>
                        <a:t>$440,000</a:t>
                      </a:r>
                    </a:p>
                  </a:txBody>
                  <a:tcPr marL="73152" marR="73152" marT="27432" marB="27432" anchor="ctr">
                    <a:solidFill>
                      <a:srgbClr val="FF7F50"/>
                    </a:solidFill>
                  </a:tcPr>
                </a:tc>
                <a:tc>
                  <a:txBody>
                    <a:bodyPr/>
                    <a:lstStyle/>
                    <a:p>
                      <a:pPr algn="ctr"/>
                      <a:r>
                        <a:rPr lang="en-US" sz="1050">
                          <a:solidFill>
                            <a:srgbClr val="FFFFFF"/>
                          </a:solidFill>
                          <a:latin typeface="Arial" pitchFamily="34" charset="0"/>
                          <a:cs typeface="Arial" pitchFamily="34" charset="0"/>
                        </a:rPr>
                        <a:t>2.5 mz · 4.3 ac</a:t>
                      </a:r>
                    </a:p>
                  </a:txBody>
                  <a:tcPr marL="73152" marR="73152" marT="27432" marB="27432" anchor="ctr">
                    <a:solidFill>
                      <a:srgbClr val="FF7F50"/>
                    </a:solidFill>
                  </a:tcPr>
                </a:tc>
                <a:extLst>
                  <a:ext uri="{0D108BD9-81ED-4DB2-BD59-A6C34878D82A}">
                    <a16:rowId xmlns:a16="http://schemas.microsoft.com/office/drawing/2014/main" val="10001"/>
                  </a:ext>
                </a:extLst>
              </a:tr>
              <a:tr h="560000">
                <a:tc>
                  <a:txBody>
                    <a:bodyPr/>
                    <a:lstStyle/>
                    <a:p>
                      <a:pPr algn="l"/>
                      <a:r>
                        <a:rPr lang="en-US" sz="1050" b="1">
                          <a:solidFill>
                            <a:srgbClr val="000080"/>
                          </a:solidFill>
                          <a:latin typeface="Arial" pitchFamily="34" charset="0"/>
                          <a:cs typeface="Arial" pitchFamily="34" charset="0"/>
                        </a:rPr>
                        <a:t>Jake's on the Beach</a:t>
                      </a:r>
                    </a:p>
                  </a:txBody>
                  <a:tcPr marL="73152" marR="73152" marT="27432" marB="27432" anchor="ctr">
                    <a:solidFill>
                      <a:srgbClr val="F4EFDF"/>
                    </a:solidFill>
                  </a:tcPr>
                </a:tc>
                <a:tc>
                  <a:txBody>
                    <a:bodyPr/>
                    <a:lstStyle/>
                    <a:p>
                      <a:pPr algn="ctr"/>
                      <a:r>
                        <a:rPr lang="en-US" sz="1050">
                          <a:solidFill>
                            <a:srgbClr val="2C3E50"/>
                          </a:solidFill>
                          <a:latin typeface="Arial" pitchFamily="34" charset="0"/>
                          <a:cs typeface="Arial" pitchFamily="34" charset="0"/>
                        </a:rPr>
                        <a:t>Las Peñitas, León</a:t>
                      </a:r>
                    </a:p>
                  </a:txBody>
                  <a:tcPr marL="73152" marR="73152" marT="27432" marB="27432" anchor="ctr">
                    <a:solidFill>
                      <a:srgbClr val="F4EFDF"/>
                    </a:solidFill>
                  </a:tcPr>
                </a:tc>
                <a:tc>
                  <a:txBody>
                    <a:bodyPr/>
                    <a:lstStyle/>
                    <a:p>
                      <a:pPr algn="ctr"/>
                      <a:r>
                        <a:rPr lang="en-US" sz="1050" b="1">
                          <a:solidFill>
                            <a:srgbClr val="FF7F50"/>
                          </a:solidFill>
                          <a:latin typeface="Arial" pitchFamily="34" charset="0"/>
                          <a:cs typeface="Arial" pitchFamily="34" charset="0"/>
                        </a:rPr>
                        <a:t>$449,000</a:t>
                      </a:r>
                    </a:p>
                  </a:txBody>
                  <a:tcPr marL="73152" marR="73152" marT="27432" marB="27432" anchor="ctr">
                    <a:solidFill>
                      <a:srgbClr val="F4EFDF"/>
                    </a:solidFill>
                  </a:tcPr>
                </a:tc>
                <a:tc>
                  <a:txBody>
                    <a:bodyPr/>
                    <a:lstStyle/>
                    <a:p>
                      <a:pPr algn="ctr"/>
                      <a:r>
                        <a:rPr lang="en-US" sz="1050">
                          <a:solidFill>
                            <a:srgbClr val="2C3E50"/>
                          </a:solidFill>
                          <a:latin typeface="Arial" pitchFamily="34" charset="0"/>
                          <a:cs typeface="Arial" pitchFamily="34" charset="0"/>
                        </a:rPr>
                        <a:t>749 m²</a:t>
                      </a:r>
                    </a:p>
                  </a:txBody>
                  <a:tcPr marL="73152" marR="73152" marT="27432" marB="27432" anchor="ctr">
                    <a:solidFill>
                      <a:srgbClr val="F4EFDF"/>
                    </a:solidFill>
                  </a:tcPr>
                </a:tc>
                <a:extLst>
                  <a:ext uri="{0D108BD9-81ED-4DB2-BD59-A6C34878D82A}">
                    <a16:rowId xmlns:a16="http://schemas.microsoft.com/office/drawing/2014/main" val="10002"/>
                  </a:ext>
                </a:extLst>
              </a:tr>
              <a:tr h="560000">
                <a:tc>
                  <a:txBody>
                    <a:bodyPr/>
                    <a:lstStyle/>
                    <a:p>
                      <a:pPr algn="l"/>
                      <a:r>
                        <a:rPr lang="en-US" sz="1050" b="1">
                          <a:solidFill>
                            <a:srgbClr val="000080"/>
                          </a:solidFill>
                          <a:latin typeface="Arial" pitchFamily="34" charset="0"/>
                          <a:cs typeface="Arial" pitchFamily="34" charset="0"/>
                        </a:rPr>
                        <a:t>Hotel Alcazar</a:t>
                      </a:r>
                    </a:p>
                  </a:txBody>
                  <a:tcPr marL="73152" marR="73152" marT="27432" marB="27432" anchor="ctr">
                    <a:solidFill>
                      <a:srgbClr val="FFFFFF"/>
                    </a:solidFill>
                  </a:tcPr>
                </a:tc>
                <a:tc>
                  <a:txBody>
                    <a:bodyPr/>
                    <a:lstStyle/>
                    <a:p>
                      <a:pPr algn="ctr"/>
                      <a:r>
                        <a:rPr lang="en-US" sz="1050">
                          <a:solidFill>
                            <a:srgbClr val="2C3E50"/>
                          </a:solidFill>
                          <a:latin typeface="Arial" pitchFamily="34" charset="0"/>
                          <a:cs typeface="Arial" pitchFamily="34" charset="0"/>
                        </a:rPr>
                        <a:t>San Juan del Sur</a:t>
                      </a:r>
                    </a:p>
                  </a:txBody>
                  <a:tcPr marL="73152" marR="73152" marT="27432" marB="27432" anchor="ctr">
                    <a:solidFill>
                      <a:srgbClr val="FFFFFF"/>
                    </a:solidFill>
                  </a:tcPr>
                </a:tc>
                <a:tc>
                  <a:txBody>
                    <a:bodyPr/>
                    <a:lstStyle/>
                    <a:p>
                      <a:pPr algn="ctr"/>
                      <a:r>
                        <a:rPr lang="en-US" sz="1050" b="1">
                          <a:solidFill>
                            <a:srgbClr val="FF7F50"/>
                          </a:solidFill>
                          <a:latin typeface="Arial" pitchFamily="34" charset="0"/>
                          <a:cs typeface="Arial" pitchFamily="34" charset="0"/>
                        </a:rPr>
                        <a:t>$990,000</a:t>
                      </a:r>
                    </a:p>
                  </a:txBody>
                  <a:tcPr marL="73152" marR="73152" marT="27432" marB="27432" anchor="ctr">
                    <a:solidFill>
                      <a:srgbClr val="FFFFFF"/>
                    </a:solidFill>
                  </a:tcPr>
                </a:tc>
                <a:tc>
                  <a:txBody>
                    <a:bodyPr/>
                    <a:lstStyle/>
                    <a:p>
                      <a:pPr algn="ctr"/>
                      <a:r>
                        <a:rPr lang="en-US" sz="1050">
                          <a:solidFill>
                            <a:srgbClr val="2C3E50"/>
                          </a:solidFill>
                          <a:latin typeface="Arial" pitchFamily="34" charset="0"/>
                          <a:cs typeface="Arial" pitchFamily="34" charset="0"/>
                        </a:rPr>
                        <a:t>577 m²</a:t>
                      </a:r>
                    </a:p>
                  </a:txBody>
                  <a:tcPr marL="73152" marR="73152" marT="27432" marB="27432" anchor="ctr">
                    <a:solidFill>
                      <a:srgbClr val="FFFFFF"/>
                    </a:solidFill>
                  </a:tcPr>
                </a:tc>
                <a:extLst>
                  <a:ext uri="{0D108BD9-81ED-4DB2-BD59-A6C34878D82A}">
                    <a16:rowId xmlns:a16="http://schemas.microsoft.com/office/drawing/2014/main" val="10003"/>
                  </a:ext>
                </a:extLst>
              </a:tr>
              <a:tr h="560000">
                <a:tc>
                  <a:txBody>
                    <a:bodyPr/>
                    <a:lstStyle/>
                    <a:p>
                      <a:pPr algn="l"/>
                      <a:r>
                        <a:rPr lang="en-US" sz="1050" b="1">
                          <a:solidFill>
                            <a:srgbClr val="000080"/>
                          </a:solidFill>
                          <a:latin typeface="Arial" pitchFamily="34" charset="0"/>
                          <a:cs typeface="Arial" pitchFamily="34" charset="0"/>
                        </a:rPr>
                        <a:t>Beachfront Hostel</a:t>
                      </a:r>
                    </a:p>
                  </a:txBody>
                  <a:tcPr marL="73152" marR="73152" marT="27432" marB="27432" anchor="ctr">
                    <a:solidFill>
                      <a:srgbClr val="F4EFDF"/>
                    </a:solidFill>
                  </a:tcPr>
                </a:tc>
                <a:tc>
                  <a:txBody>
                    <a:bodyPr/>
                    <a:lstStyle/>
                    <a:p>
                      <a:pPr algn="ctr"/>
                      <a:r>
                        <a:rPr lang="en-US" sz="1050">
                          <a:solidFill>
                            <a:srgbClr val="2C3E50"/>
                          </a:solidFill>
                          <a:latin typeface="Arial" pitchFamily="34" charset="0"/>
                          <a:cs typeface="Arial" pitchFamily="34" charset="0"/>
                        </a:rPr>
                        <a:t>Popoyo, Rivas</a:t>
                      </a:r>
                    </a:p>
                  </a:txBody>
                  <a:tcPr marL="73152" marR="73152" marT="27432" marB="27432" anchor="ctr">
                    <a:solidFill>
                      <a:srgbClr val="F4EFDF"/>
                    </a:solidFill>
                  </a:tcPr>
                </a:tc>
                <a:tc>
                  <a:txBody>
                    <a:bodyPr/>
                    <a:lstStyle/>
                    <a:p>
                      <a:pPr algn="ctr"/>
                      <a:r>
                        <a:rPr lang="en-US" sz="1050" b="1">
                          <a:solidFill>
                            <a:srgbClr val="FF7F50"/>
                          </a:solidFill>
                          <a:latin typeface="Arial" pitchFamily="34" charset="0"/>
                          <a:cs typeface="Arial" pitchFamily="34" charset="0"/>
                        </a:rPr>
                        <a:t>$555,000</a:t>
                      </a:r>
                    </a:p>
                  </a:txBody>
                  <a:tcPr marL="73152" marR="73152" marT="27432" marB="27432" anchor="ctr">
                    <a:solidFill>
                      <a:srgbClr val="F4EFDF"/>
                    </a:solidFill>
                  </a:tcPr>
                </a:tc>
                <a:tc>
                  <a:txBody>
                    <a:bodyPr/>
                    <a:lstStyle/>
                    <a:p>
                      <a:pPr algn="ctr"/>
                      <a:r>
                        <a:rPr lang="en-US" sz="1050">
                          <a:solidFill>
                            <a:srgbClr val="2C3E50"/>
                          </a:solidFill>
                          <a:latin typeface="Arial" pitchFamily="34" charset="0"/>
                          <a:cs typeface="Arial" pitchFamily="34" charset="0"/>
                        </a:rPr>
                        <a:t>2,700 m²</a:t>
                      </a:r>
                    </a:p>
                  </a:txBody>
                  <a:tcPr marL="73152" marR="73152" marT="27432" marB="27432" anchor="ctr">
                    <a:solidFill>
                      <a:srgbClr val="F4EFDF"/>
                    </a:solidFill>
                  </a:tcPr>
                </a:tc>
                <a:extLst>
                  <a:ext uri="{0D108BD9-81ED-4DB2-BD59-A6C34878D82A}">
                    <a16:rowId xmlns:a16="http://schemas.microsoft.com/office/drawing/2014/main" val="10004"/>
                  </a:ext>
                </a:extLst>
              </a:tr>
              <a:tr h="560000">
                <a:tc>
                  <a:txBody>
                    <a:bodyPr/>
                    <a:lstStyle/>
                    <a:p>
                      <a:pPr algn="l"/>
                      <a:r>
                        <a:rPr lang="en-US" sz="1050" b="1">
                          <a:solidFill>
                            <a:srgbClr val="000080"/>
                          </a:solidFill>
                          <a:latin typeface="Arial" pitchFamily="34" charset="0"/>
                          <a:cs typeface="Arial" pitchFamily="34" charset="0"/>
                        </a:rPr>
                        <a:t>Hostel &amp; Restaurant</a:t>
                      </a:r>
                    </a:p>
                  </a:txBody>
                  <a:tcPr marL="73152" marR="73152" marT="27432" marB="27432" anchor="ctr">
                    <a:solidFill>
                      <a:srgbClr val="FFFFFF"/>
                    </a:solidFill>
                  </a:tcPr>
                </a:tc>
                <a:tc>
                  <a:txBody>
                    <a:bodyPr/>
                    <a:lstStyle/>
                    <a:p>
                      <a:pPr algn="ctr"/>
                      <a:r>
                        <a:rPr lang="en-US" sz="1050">
                          <a:solidFill>
                            <a:srgbClr val="2C3E50"/>
                          </a:solidFill>
                          <a:latin typeface="Arial" pitchFamily="34" charset="0"/>
                          <a:cs typeface="Arial" pitchFamily="34" charset="0"/>
                        </a:rPr>
                        <a:t>Playa Guasacate</a:t>
                      </a:r>
                    </a:p>
                  </a:txBody>
                  <a:tcPr marL="73152" marR="73152" marT="27432" marB="27432" anchor="ctr">
                    <a:solidFill>
                      <a:srgbClr val="FFFFFF"/>
                    </a:solidFill>
                  </a:tcPr>
                </a:tc>
                <a:tc>
                  <a:txBody>
                    <a:bodyPr/>
                    <a:lstStyle/>
                    <a:p>
                      <a:pPr algn="ctr"/>
                      <a:r>
                        <a:rPr lang="en-US" sz="1050" b="1">
                          <a:solidFill>
                            <a:srgbClr val="FF7F50"/>
                          </a:solidFill>
                          <a:latin typeface="Arial" pitchFamily="34" charset="0"/>
                          <a:cs typeface="Arial" pitchFamily="34" charset="0"/>
                        </a:rPr>
                        <a:t>$230,000</a:t>
                      </a:r>
                    </a:p>
                  </a:txBody>
                  <a:tcPr marL="73152" marR="73152" marT="27432" marB="27432" anchor="ctr">
                    <a:solidFill>
                      <a:srgbClr val="FFFFFF"/>
                    </a:solidFill>
                  </a:tcPr>
                </a:tc>
                <a:tc>
                  <a:txBody>
                    <a:bodyPr/>
                    <a:lstStyle/>
                    <a:p>
                      <a:pPr algn="ctr"/>
                      <a:r>
                        <a:rPr lang="en-US" sz="1050">
                          <a:solidFill>
                            <a:srgbClr val="2C3E50"/>
                          </a:solidFill>
                          <a:latin typeface="Arial" pitchFamily="34" charset="0"/>
                          <a:cs typeface="Arial" pitchFamily="34" charset="0"/>
                        </a:rPr>
                        <a:t>872 m²</a:t>
                      </a:r>
                    </a:p>
                  </a:txBody>
                  <a:tcPr marL="73152" marR="73152" marT="27432" marB="27432" anchor="ctr">
                    <a:solidFill>
                      <a:srgbClr val="FFFFFF"/>
                    </a:solidFill>
                  </a:tcPr>
                </a:tc>
                <a:extLst>
                  <a:ext uri="{0D108BD9-81ED-4DB2-BD59-A6C34878D82A}">
                    <a16:rowId xmlns:a16="http://schemas.microsoft.com/office/drawing/2014/main" val="10005"/>
                  </a:ext>
                </a:extLst>
              </a:tr>
              <a:tr h="560000">
                <a:tc>
                  <a:txBody>
                    <a:bodyPr/>
                    <a:lstStyle/>
                    <a:p>
                      <a:pPr algn="l"/>
                      <a:r>
                        <a:rPr lang="en-US" sz="1050" b="1">
                          <a:solidFill>
                            <a:srgbClr val="000080"/>
                          </a:solidFill>
                          <a:latin typeface="Arial" pitchFamily="34" charset="0"/>
                          <a:cs typeface="Arial" pitchFamily="34" charset="0"/>
                        </a:rPr>
                        <a:t>Tierra Nahua Eco Lodge</a:t>
                      </a:r>
                    </a:p>
                  </a:txBody>
                  <a:tcPr marL="73152" marR="73152" marT="27432" marB="27432" anchor="ctr">
                    <a:solidFill>
                      <a:srgbClr val="F4EFDF"/>
                    </a:solidFill>
                  </a:tcPr>
                </a:tc>
                <a:tc>
                  <a:txBody>
                    <a:bodyPr/>
                    <a:lstStyle/>
                    <a:p>
                      <a:pPr algn="ctr"/>
                      <a:r>
                        <a:rPr lang="en-US" sz="1050">
                          <a:solidFill>
                            <a:srgbClr val="2C3E50"/>
                          </a:solidFill>
                          <a:latin typeface="Arial" pitchFamily="34" charset="0"/>
                          <a:cs typeface="Arial" pitchFamily="34" charset="0"/>
                        </a:rPr>
                        <a:t>Popoyo, Rivas</a:t>
                      </a:r>
                    </a:p>
                  </a:txBody>
                  <a:tcPr marL="73152" marR="73152" marT="27432" marB="27432" anchor="ctr">
                    <a:solidFill>
                      <a:srgbClr val="F4EFDF"/>
                    </a:solidFill>
                  </a:tcPr>
                </a:tc>
                <a:tc>
                  <a:txBody>
                    <a:bodyPr/>
                    <a:lstStyle/>
                    <a:p>
                      <a:pPr algn="ctr"/>
                      <a:r>
                        <a:rPr lang="en-US" sz="1050" b="1">
                          <a:solidFill>
                            <a:srgbClr val="FF7F50"/>
                          </a:solidFill>
                          <a:latin typeface="Arial" pitchFamily="34" charset="0"/>
                          <a:cs typeface="Arial" pitchFamily="34" charset="0"/>
                        </a:rPr>
                        <a:t>$320,000</a:t>
                      </a:r>
                    </a:p>
                  </a:txBody>
                  <a:tcPr marL="73152" marR="73152" marT="27432" marB="27432" anchor="ctr">
                    <a:solidFill>
                      <a:srgbClr val="F4EFDF"/>
                    </a:solidFill>
                  </a:tcPr>
                </a:tc>
                <a:tc>
                  <a:txBody>
                    <a:bodyPr/>
                    <a:lstStyle/>
                    <a:p>
                      <a:pPr algn="ctr"/>
                      <a:r>
                        <a:rPr lang="en-US" sz="1050">
                          <a:solidFill>
                            <a:srgbClr val="2C3E50"/>
                          </a:solidFill>
                          <a:latin typeface="Arial" pitchFamily="34" charset="0"/>
                          <a:cs typeface="Arial" pitchFamily="34" charset="0"/>
                        </a:rPr>
                        <a:t>1,043 m²</a:t>
                      </a:r>
                    </a:p>
                  </a:txBody>
                  <a:tcPr marL="73152" marR="73152" marT="27432" marB="27432" anchor="ctr">
                    <a:solidFill>
                      <a:srgbClr val="F4EFDF"/>
                    </a:solidFill>
                  </a:tcPr>
                </a:tc>
                <a:extLst>
                  <a:ext uri="{0D108BD9-81ED-4DB2-BD59-A6C34878D82A}">
                    <a16:rowId xmlns:a16="http://schemas.microsoft.com/office/drawing/2014/main" val="10006"/>
                  </a:ext>
                </a:extLst>
              </a:tr>
            </a:tbl>
          </a:graphicData>
        </a:graphic>
      </p:graphicFrame>
      <p:sp>
        <p:nvSpPr>
          <p:cNvPr id="40" name="ChartTitle"/>
          <p:cNvSpPr/>
          <p:nvPr/>
        </p:nvSpPr>
        <p:spPr>
          <a:xfrm>
            <a:off x="7250000" y="1620000"/>
            <a:ext cx="4180000" cy="240000"/>
          </a:xfrm>
          <a:prstGeom prst="rect">
            <a:avLst/>
          </a:prstGeom>
          <a:noFill/>
          <a:ln/>
        </p:spPr>
        <p:txBody>
          <a:bodyPr vert="horz" wrap="square" lIns="0" tIns="0" rIns="0" bIns="0" rtlCol="0" anchor="ctr"/>
          <a:lstStyle/>
          <a:p>
            <a:pPr marL="0" indent="0" algn="l">
              <a:buNone/>
            </a:pPr>
            <a:r>
              <a:rPr lang="en-US" sz="1100" b="1" spc="40">
                <a:solidFill>
                  <a:srgbClr val="000080"/>
                </a:solidFill>
                <a:latin typeface="Arial" pitchFamily="34" charset="0"/>
                <a:cs typeface="Arial" pitchFamily="34" charset="0"/>
              </a:rPr>
              <a:t>ASKING PRICE PER M² (USD)</a:t>
            </a:r>
          </a:p>
        </p:txBody>
      </p:sp>
      <p:sp>
        <p:nvSpPr>
          <p:cNvPr id="41" name="ChartSub"/>
          <p:cNvSpPr/>
          <p:nvPr/>
        </p:nvSpPr>
        <p:spPr>
          <a:xfrm>
            <a:off x="7250000" y="1880000"/>
            <a:ext cx="4180000" cy="170000"/>
          </a:xfrm>
          <a:prstGeom prst="rect">
            <a:avLst/>
          </a:prstGeom>
          <a:noFill/>
          <a:ln/>
        </p:spPr>
        <p:txBody>
          <a:bodyPr vert="horz" wrap="square" lIns="0" tIns="0" rIns="0" bIns="0" rtlCol="0" anchor="ctr"/>
          <a:lstStyle/>
          <a:p>
            <a:pPr marL="0" indent="0" algn="l">
              <a:buNone/>
            </a:pPr>
            <a:r>
              <a:rPr lang="en-US" sz="850" i="1">
                <a:solidFill>
                  <a:srgbClr val="2C3E50"/>
                </a:solidFill>
                <a:latin typeface="Arial" pitchFamily="34" charset="0"/>
                <a:cs typeface="Arial" pitchFamily="34" charset="0"/>
              </a:rPr>
              <a:t>Lower is stronger land value</a:t>
            </a:r>
          </a:p>
        </p:txBody>
      </p:sp>
      <p:sp>
        <p:nvSpPr>
          <p:cNvPr id="42" name="Axis"/>
          <p:cNvSpPr/>
          <p:nvPr/>
        </p:nvSpPr>
        <p:spPr>
          <a:xfrm>
            <a:off x="8520000" y="1960000"/>
            <a:ext cx="0" cy="3280000"/>
          </a:xfrm>
          <a:prstGeom prst="line">
            <a:avLst/>
          </a:prstGeom>
          <a:noFill/>
          <a:ln w="12700">
            <a:solidFill>
              <a:srgbClr val="000080">
                <a:alpha val="35000"/>
              </a:srgbClr>
            </a:solidFill>
            <a:prstDash val="solid"/>
          </a:ln>
        </p:spPr>
        <p:txBody>
          <a:bodyPr/>
          <a:lstStyle/>
          <a:p>
            <a:endParaRPr lang="en-US"/>
          </a:p>
        </p:txBody>
      </p:sp>
      <p:sp>
        <p:nvSpPr>
          <p:cNvPr id="43" name="Cat0"/>
          <p:cNvSpPr/>
          <p:nvPr/>
        </p:nvSpPr>
        <p:spPr>
          <a:xfrm>
            <a:off x="7250000" y="2116666"/>
            <a:ext cx="1180000" cy="300000"/>
          </a:xfrm>
          <a:prstGeom prst="rect">
            <a:avLst/>
          </a:prstGeom>
          <a:noFill/>
          <a:ln/>
        </p:spPr>
        <p:txBody>
          <a:bodyPr vert="horz" wrap="square" lIns="0" tIns="0" rIns="0" bIns="0" rtlCol="0" anchor="ctr"/>
          <a:lstStyle/>
          <a:p>
            <a:pPr marL="0" indent="0" algn="r">
              <a:buNone/>
            </a:pPr>
            <a:r>
              <a:rPr lang="en-US" sz="950" b="1">
                <a:solidFill>
                  <a:srgbClr val="FF7F50"/>
                </a:solidFill>
                <a:latin typeface="Arial" pitchFamily="34" charset="0"/>
                <a:cs typeface="Arial" pitchFamily="34" charset="0"/>
              </a:rPr>
              <a:t>Redwood</a:t>
            </a:r>
          </a:p>
        </p:txBody>
      </p:sp>
      <p:sp>
        <p:nvSpPr>
          <p:cNvPr id="44" name="Bar0"/>
          <p:cNvSpPr/>
          <p:nvPr/>
        </p:nvSpPr>
        <p:spPr>
          <a:xfrm>
            <a:off x="8520000" y="2116666"/>
            <a:ext cx="34382" cy="300000"/>
          </a:xfrm>
          <a:prstGeom prst="rect">
            <a:avLst/>
          </a:prstGeom>
          <a:solidFill>
            <a:srgbClr val="FF7F50"/>
          </a:solidFill>
          <a:ln/>
        </p:spPr>
        <p:txBody>
          <a:bodyPr/>
          <a:lstStyle/>
          <a:p>
            <a:endParaRPr lang="en-US"/>
          </a:p>
        </p:txBody>
      </p:sp>
      <p:sp>
        <p:nvSpPr>
          <p:cNvPr id="45" name="Val0"/>
          <p:cNvSpPr/>
          <p:nvPr/>
        </p:nvSpPr>
        <p:spPr>
          <a:xfrm>
            <a:off x="8599382" y="2116666"/>
            <a:ext cx="640000" cy="300000"/>
          </a:xfrm>
          <a:prstGeom prst="rect">
            <a:avLst/>
          </a:prstGeom>
          <a:noFill/>
          <a:ln/>
        </p:spPr>
        <p:txBody>
          <a:bodyPr vert="horz" wrap="square" lIns="0" tIns="0" rIns="0" bIns="0" rtlCol="0" anchor="ctr"/>
          <a:lstStyle/>
          <a:p>
            <a:pPr marL="0" indent="0" algn="l">
              <a:buNone/>
            </a:pPr>
            <a:r>
              <a:rPr lang="en-US" sz="950" b="1">
                <a:solidFill>
                  <a:srgbClr val="FF7F50"/>
                </a:solidFill>
                <a:latin typeface="Arial" pitchFamily="34" charset="0"/>
                <a:cs typeface="Arial" pitchFamily="34" charset="0"/>
              </a:rPr>
              <a:t>$25</a:t>
            </a:r>
          </a:p>
        </p:txBody>
      </p:sp>
      <p:sp>
        <p:nvSpPr>
          <p:cNvPr id="46" name="Cat1"/>
          <p:cNvSpPr/>
          <p:nvPr/>
        </p:nvSpPr>
        <p:spPr>
          <a:xfrm>
            <a:off x="7250000" y="2650000"/>
            <a:ext cx="1180000" cy="300000"/>
          </a:xfrm>
          <a:prstGeom prst="rect">
            <a:avLst/>
          </a:prstGeom>
          <a:noFill/>
          <a:ln/>
        </p:spPr>
        <p:txBody>
          <a:bodyPr vert="horz" wrap="square" lIns="0" tIns="0" rIns="0" bIns="0" rtlCol="0" anchor="ctr"/>
          <a:lstStyle/>
          <a:p>
            <a:pPr marL="0" indent="0" algn="r">
              <a:buNone/>
            </a:pPr>
            <a:r>
              <a:rPr lang="en-US" sz="950">
                <a:solidFill>
                  <a:srgbClr val="000080"/>
                </a:solidFill>
                <a:latin typeface="Arial" pitchFamily="34" charset="0"/>
                <a:cs typeface="Arial" pitchFamily="34" charset="0"/>
              </a:rPr>
              <a:t>Popoyo Hostel</a:t>
            </a:r>
          </a:p>
        </p:txBody>
      </p:sp>
      <p:sp>
        <p:nvSpPr>
          <p:cNvPr id="47" name="Bar1"/>
          <p:cNvSpPr/>
          <p:nvPr/>
        </p:nvSpPr>
        <p:spPr>
          <a:xfrm>
            <a:off x="8520000" y="2650000"/>
            <a:ext cx="283310" cy="300000"/>
          </a:xfrm>
          <a:prstGeom prst="rect">
            <a:avLst/>
          </a:prstGeom>
          <a:solidFill>
            <a:srgbClr val="000080"/>
          </a:solidFill>
          <a:ln/>
        </p:spPr>
        <p:txBody>
          <a:bodyPr/>
          <a:lstStyle/>
          <a:p>
            <a:endParaRPr lang="en-US"/>
          </a:p>
        </p:txBody>
      </p:sp>
      <p:sp>
        <p:nvSpPr>
          <p:cNvPr id="48" name="Val1"/>
          <p:cNvSpPr/>
          <p:nvPr/>
        </p:nvSpPr>
        <p:spPr>
          <a:xfrm>
            <a:off x="8848310" y="2650000"/>
            <a:ext cx="640000" cy="300000"/>
          </a:xfrm>
          <a:prstGeom prst="rect">
            <a:avLst/>
          </a:prstGeom>
          <a:noFill/>
          <a:ln/>
        </p:spPr>
        <p:txBody>
          <a:bodyPr vert="horz" wrap="square" lIns="0" tIns="0" rIns="0" bIns="0" rtlCol="0" anchor="ctr"/>
          <a:lstStyle/>
          <a:p>
            <a:pPr marL="0" indent="0" algn="l">
              <a:buNone/>
            </a:pPr>
            <a:r>
              <a:rPr lang="en-US" sz="950" b="1">
                <a:solidFill>
                  <a:srgbClr val="2C3E50"/>
                </a:solidFill>
                <a:latin typeface="Arial" pitchFamily="34" charset="0"/>
                <a:cs typeface="Arial" pitchFamily="34" charset="0"/>
              </a:rPr>
              <a:t>$206</a:t>
            </a:r>
          </a:p>
        </p:txBody>
      </p:sp>
      <p:sp>
        <p:nvSpPr>
          <p:cNvPr id="49" name="Cat2"/>
          <p:cNvSpPr/>
          <p:nvPr/>
        </p:nvSpPr>
        <p:spPr>
          <a:xfrm>
            <a:off x="7250000" y="3183333"/>
            <a:ext cx="1180000" cy="300000"/>
          </a:xfrm>
          <a:prstGeom prst="rect">
            <a:avLst/>
          </a:prstGeom>
          <a:noFill/>
          <a:ln/>
        </p:spPr>
        <p:txBody>
          <a:bodyPr vert="horz" wrap="square" lIns="0" tIns="0" rIns="0" bIns="0" rtlCol="0" anchor="ctr"/>
          <a:lstStyle/>
          <a:p>
            <a:pPr marL="0" indent="0" algn="r">
              <a:buNone/>
            </a:pPr>
            <a:r>
              <a:rPr lang="en-US" sz="950">
                <a:solidFill>
                  <a:srgbClr val="000080"/>
                </a:solidFill>
                <a:latin typeface="Arial" pitchFamily="34" charset="0"/>
                <a:cs typeface="Arial" pitchFamily="34" charset="0"/>
              </a:rPr>
              <a:t>Guasacate</a:t>
            </a:r>
          </a:p>
        </p:txBody>
      </p:sp>
      <p:sp>
        <p:nvSpPr>
          <p:cNvPr id="50" name="Bar2"/>
          <p:cNvSpPr/>
          <p:nvPr/>
        </p:nvSpPr>
        <p:spPr>
          <a:xfrm>
            <a:off x="8520000" y="3183333"/>
            <a:ext cx="363076" cy="300000"/>
          </a:xfrm>
          <a:prstGeom prst="rect">
            <a:avLst/>
          </a:prstGeom>
          <a:solidFill>
            <a:srgbClr val="000080"/>
          </a:solidFill>
          <a:ln/>
        </p:spPr>
        <p:txBody>
          <a:bodyPr/>
          <a:lstStyle/>
          <a:p>
            <a:endParaRPr lang="en-US"/>
          </a:p>
        </p:txBody>
      </p:sp>
      <p:sp>
        <p:nvSpPr>
          <p:cNvPr id="51" name="Val2"/>
          <p:cNvSpPr/>
          <p:nvPr/>
        </p:nvSpPr>
        <p:spPr>
          <a:xfrm>
            <a:off x="8928076" y="3183333"/>
            <a:ext cx="640000" cy="300000"/>
          </a:xfrm>
          <a:prstGeom prst="rect">
            <a:avLst/>
          </a:prstGeom>
          <a:noFill/>
          <a:ln/>
        </p:spPr>
        <p:txBody>
          <a:bodyPr vert="horz" wrap="square" lIns="0" tIns="0" rIns="0" bIns="0" rtlCol="0" anchor="ctr"/>
          <a:lstStyle/>
          <a:p>
            <a:pPr marL="0" indent="0" algn="l">
              <a:buNone/>
            </a:pPr>
            <a:r>
              <a:rPr lang="en-US" sz="950" b="1">
                <a:solidFill>
                  <a:srgbClr val="2C3E50"/>
                </a:solidFill>
                <a:latin typeface="Arial" pitchFamily="34" charset="0"/>
                <a:cs typeface="Arial" pitchFamily="34" charset="0"/>
              </a:rPr>
              <a:t>$264</a:t>
            </a:r>
          </a:p>
        </p:txBody>
      </p:sp>
      <p:sp>
        <p:nvSpPr>
          <p:cNvPr id="52" name="Cat3"/>
          <p:cNvSpPr/>
          <p:nvPr/>
        </p:nvSpPr>
        <p:spPr>
          <a:xfrm>
            <a:off x="7250000" y="3716666"/>
            <a:ext cx="1180000" cy="300000"/>
          </a:xfrm>
          <a:prstGeom prst="rect">
            <a:avLst/>
          </a:prstGeom>
          <a:noFill/>
          <a:ln/>
        </p:spPr>
        <p:txBody>
          <a:bodyPr vert="horz" wrap="square" lIns="0" tIns="0" rIns="0" bIns="0" rtlCol="0" anchor="ctr"/>
          <a:lstStyle/>
          <a:p>
            <a:pPr marL="0" indent="0" algn="r">
              <a:buNone/>
            </a:pPr>
            <a:r>
              <a:rPr lang="en-US" sz="950">
                <a:solidFill>
                  <a:srgbClr val="000080"/>
                </a:solidFill>
                <a:latin typeface="Arial" pitchFamily="34" charset="0"/>
                <a:cs typeface="Arial" pitchFamily="34" charset="0"/>
              </a:rPr>
              <a:t>Tierra Nahua</a:t>
            </a:r>
          </a:p>
        </p:txBody>
      </p:sp>
      <p:sp>
        <p:nvSpPr>
          <p:cNvPr id="53" name="Bar3"/>
          <p:cNvSpPr/>
          <p:nvPr/>
        </p:nvSpPr>
        <p:spPr>
          <a:xfrm>
            <a:off x="8520000" y="3716666"/>
            <a:ext cx="422214" cy="300000"/>
          </a:xfrm>
          <a:prstGeom prst="rect">
            <a:avLst/>
          </a:prstGeom>
          <a:solidFill>
            <a:srgbClr val="000080"/>
          </a:solidFill>
          <a:ln/>
        </p:spPr>
        <p:txBody>
          <a:bodyPr/>
          <a:lstStyle/>
          <a:p>
            <a:endParaRPr lang="en-US"/>
          </a:p>
        </p:txBody>
      </p:sp>
      <p:sp>
        <p:nvSpPr>
          <p:cNvPr id="54" name="Val3"/>
          <p:cNvSpPr/>
          <p:nvPr/>
        </p:nvSpPr>
        <p:spPr>
          <a:xfrm>
            <a:off x="8987214" y="3716666"/>
            <a:ext cx="640000" cy="300000"/>
          </a:xfrm>
          <a:prstGeom prst="rect">
            <a:avLst/>
          </a:prstGeom>
          <a:noFill/>
          <a:ln/>
        </p:spPr>
        <p:txBody>
          <a:bodyPr vert="horz" wrap="square" lIns="0" tIns="0" rIns="0" bIns="0" rtlCol="0" anchor="ctr"/>
          <a:lstStyle/>
          <a:p>
            <a:pPr marL="0" indent="0" algn="l">
              <a:buNone/>
            </a:pPr>
            <a:r>
              <a:rPr lang="en-US" sz="950" b="1">
                <a:solidFill>
                  <a:srgbClr val="2C3E50"/>
                </a:solidFill>
                <a:latin typeface="Arial" pitchFamily="34" charset="0"/>
                <a:cs typeface="Arial" pitchFamily="34" charset="0"/>
              </a:rPr>
              <a:t>$307</a:t>
            </a:r>
          </a:p>
        </p:txBody>
      </p:sp>
      <p:sp>
        <p:nvSpPr>
          <p:cNvPr id="55" name="Cat4"/>
          <p:cNvSpPr/>
          <p:nvPr/>
        </p:nvSpPr>
        <p:spPr>
          <a:xfrm>
            <a:off x="7250000" y="4250000"/>
            <a:ext cx="1180000" cy="300000"/>
          </a:xfrm>
          <a:prstGeom prst="rect">
            <a:avLst/>
          </a:prstGeom>
          <a:noFill/>
          <a:ln/>
        </p:spPr>
        <p:txBody>
          <a:bodyPr vert="horz" wrap="square" lIns="0" tIns="0" rIns="0" bIns="0" rtlCol="0" anchor="ctr"/>
          <a:lstStyle/>
          <a:p>
            <a:pPr marL="0" indent="0" algn="r">
              <a:buNone/>
            </a:pPr>
            <a:r>
              <a:rPr lang="en-US" sz="950">
                <a:solidFill>
                  <a:srgbClr val="000080"/>
                </a:solidFill>
                <a:latin typeface="Arial" pitchFamily="34" charset="0"/>
                <a:cs typeface="Arial" pitchFamily="34" charset="0"/>
              </a:rPr>
              <a:t>Jake's</a:t>
            </a:r>
          </a:p>
        </p:txBody>
      </p:sp>
      <p:sp>
        <p:nvSpPr>
          <p:cNvPr id="56" name="Bar4"/>
          <p:cNvSpPr/>
          <p:nvPr/>
        </p:nvSpPr>
        <p:spPr>
          <a:xfrm>
            <a:off x="8520000" y="4250000"/>
            <a:ext cx="825174" cy="300000"/>
          </a:xfrm>
          <a:prstGeom prst="rect">
            <a:avLst/>
          </a:prstGeom>
          <a:solidFill>
            <a:srgbClr val="000080"/>
          </a:solidFill>
          <a:ln/>
        </p:spPr>
        <p:txBody>
          <a:bodyPr/>
          <a:lstStyle/>
          <a:p>
            <a:endParaRPr lang="en-US"/>
          </a:p>
        </p:txBody>
      </p:sp>
      <p:sp>
        <p:nvSpPr>
          <p:cNvPr id="57" name="Val4"/>
          <p:cNvSpPr/>
          <p:nvPr/>
        </p:nvSpPr>
        <p:spPr>
          <a:xfrm>
            <a:off x="9390174" y="4250000"/>
            <a:ext cx="640000" cy="300000"/>
          </a:xfrm>
          <a:prstGeom prst="rect">
            <a:avLst/>
          </a:prstGeom>
          <a:noFill/>
          <a:ln/>
        </p:spPr>
        <p:txBody>
          <a:bodyPr vert="horz" wrap="square" lIns="0" tIns="0" rIns="0" bIns="0" rtlCol="0" anchor="ctr"/>
          <a:lstStyle/>
          <a:p>
            <a:pPr marL="0" indent="0" algn="l">
              <a:buNone/>
            </a:pPr>
            <a:r>
              <a:rPr lang="en-US" sz="950" b="1">
                <a:solidFill>
                  <a:srgbClr val="2C3E50"/>
                </a:solidFill>
                <a:latin typeface="Arial" pitchFamily="34" charset="0"/>
                <a:cs typeface="Arial" pitchFamily="34" charset="0"/>
              </a:rPr>
              <a:t>$600</a:t>
            </a:r>
          </a:p>
        </p:txBody>
      </p:sp>
      <p:sp>
        <p:nvSpPr>
          <p:cNvPr id="58" name="Cat5"/>
          <p:cNvSpPr/>
          <p:nvPr/>
        </p:nvSpPr>
        <p:spPr>
          <a:xfrm>
            <a:off x="7250000" y="4783333"/>
            <a:ext cx="1180000" cy="300000"/>
          </a:xfrm>
          <a:prstGeom prst="rect">
            <a:avLst/>
          </a:prstGeom>
          <a:noFill/>
          <a:ln/>
        </p:spPr>
        <p:txBody>
          <a:bodyPr vert="horz" wrap="square" lIns="0" tIns="0" rIns="0" bIns="0" rtlCol="0" anchor="ctr"/>
          <a:lstStyle/>
          <a:p>
            <a:pPr marL="0" indent="0" algn="r">
              <a:buNone/>
            </a:pPr>
            <a:r>
              <a:rPr lang="en-US" sz="950">
                <a:solidFill>
                  <a:srgbClr val="000080"/>
                </a:solidFill>
                <a:latin typeface="Arial" pitchFamily="34" charset="0"/>
                <a:cs typeface="Arial" pitchFamily="34" charset="0"/>
              </a:rPr>
              <a:t>Alcazar</a:t>
            </a:r>
          </a:p>
        </p:txBody>
      </p:sp>
      <p:sp>
        <p:nvSpPr>
          <p:cNvPr id="59" name="Bar5"/>
          <p:cNvSpPr/>
          <p:nvPr/>
        </p:nvSpPr>
        <p:spPr>
          <a:xfrm>
            <a:off x="8520000" y="4783333"/>
            <a:ext cx="2360000" cy="300000"/>
          </a:xfrm>
          <a:prstGeom prst="rect">
            <a:avLst/>
          </a:prstGeom>
          <a:solidFill>
            <a:srgbClr val="000080"/>
          </a:solidFill>
          <a:ln/>
        </p:spPr>
        <p:txBody>
          <a:bodyPr/>
          <a:lstStyle/>
          <a:p>
            <a:endParaRPr lang="en-US"/>
          </a:p>
        </p:txBody>
      </p:sp>
      <p:sp>
        <p:nvSpPr>
          <p:cNvPr id="60" name="Val5"/>
          <p:cNvSpPr/>
          <p:nvPr/>
        </p:nvSpPr>
        <p:spPr>
          <a:xfrm>
            <a:off x="10925000" y="4783333"/>
            <a:ext cx="640000" cy="300000"/>
          </a:xfrm>
          <a:prstGeom prst="rect">
            <a:avLst/>
          </a:prstGeom>
          <a:noFill/>
          <a:ln/>
        </p:spPr>
        <p:txBody>
          <a:bodyPr vert="horz" wrap="square" lIns="0" tIns="0" rIns="0" bIns="0" rtlCol="0" anchor="ctr"/>
          <a:lstStyle/>
          <a:p>
            <a:pPr marL="0" indent="0" algn="l">
              <a:buNone/>
            </a:pPr>
            <a:r>
              <a:rPr lang="en-US" sz="950" b="1">
                <a:solidFill>
                  <a:srgbClr val="2C3E50"/>
                </a:solidFill>
                <a:latin typeface="Arial" pitchFamily="34" charset="0"/>
                <a:cs typeface="Arial" pitchFamily="34" charset="0"/>
              </a:rPr>
              <a:t>$1,716</a:t>
            </a:r>
          </a:p>
        </p:txBody>
      </p:sp>
      <p:sp>
        <p:nvSpPr>
          <p:cNvPr id="30" name="Takeaway Box"/>
          <p:cNvSpPr/>
          <p:nvPr/>
        </p:nvSpPr>
        <p:spPr>
          <a:xfrm>
            <a:off x="762000" y="5520000"/>
            <a:ext cx="10668000" cy="690000"/>
          </a:xfrm>
          <a:prstGeom prst="rect">
            <a:avLst/>
          </a:prstGeom>
          <a:solidFill>
            <a:srgbClr val="000000">
              <a:alpha val="4000"/>
            </a:srgbClr>
          </a:solidFill>
          <a:ln/>
        </p:spPr>
        <p:txBody>
          <a:bodyPr vert="horz" wrap="square" lIns="146304" tIns="36576" rIns="91440" bIns="36576" rtlCol="0" anchor="ctr"/>
          <a:lstStyle/>
          <a:p>
            <a:pPr marL="0" indent="0" algn="l">
              <a:buNone/>
            </a:pPr>
            <a:r>
              <a:rPr lang="en-US" sz="1100" b="1">
                <a:solidFill>
                  <a:srgbClr val="000080"/>
                </a:solidFill>
                <a:latin typeface="Arial" pitchFamily="34" charset="0"/>
                <a:cs typeface="Arial" pitchFamily="34" charset="0"/>
              </a:rPr>
              <a:t>Best value per square meter: </a:t>
            </a:r>
            <a:r>
              <a:rPr lang="en-US" sz="1100">
                <a:solidFill>
                  <a:srgbClr val="2C3E50"/>
                </a:solidFill>
                <a:latin typeface="Arial" pitchFamily="34" charset="0"/>
                <a:cs typeface="Arial" pitchFamily="34" charset="0"/>
              </a:rPr>
              <a:t>At roughly $25/m², Redwood offers the largest titled oceanfront parcel — 2.5 manzanas — at the lowest land cost among comparable listings, which range from about $200 to $1,700/m².</a:t>
            </a:r>
          </a:p>
        </p:txBody>
      </p:sp>
      <p:sp>
        <p:nvSpPr>
          <p:cNvPr id="31" name="Takeaway Accent"/>
          <p:cNvSpPr/>
          <p:nvPr/>
        </p:nvSpPr>
        <p:spPr>
          <a:xfrm>
            <a:off x="762000" y="5520000"/>
            <a:ext cx="0" cy="690000"/>
          </a:xfrm>
          <a:prstGeom prst="line">
            <a:avLst/>
          </a:prstGeom>
          <a:noFill/>
          <a:ln w="38100">
            <a:solidFill>
              <a:srgbClr val="FF7F50"/>
            </a:solidFill>
            <a:prstDash val="solid"/>
          </a:ln>
        </p:spPr>
        <p:txBody>
          <a:bodyPr/>
          <a:lstStyle/>
          <a:p>
            <a:endParaRPr lang="en-US"/>
          </a:p>
        </p:txBody>
      </p:sp>
      <p:sp>
        <p:nvSpPr>
          <p:cNvPr id="32" name="Source"/>
          <p:cNvSpPr/>
          <p:nvPr/>
        </p:nvSpPr>
        <p:spPr>
          <a:xfrm>
            <a:off x="762000" y="6320000"/>
            <a:ext cx="10668000" cy="170000"/>
          </a:xfrm>
          <a:prstGeom prst="rect">
            <a:avLst/>
          </a:prstGeom>
          <a:noFill/>
          <a:ln/>
        </p:spPr>
        <p:txBody>
          <a:bodyPr vert="horz" wrap="square" lIns="0" tIns="0" rIns="0" bIns="0" rtlCol="0" anchor="t"/>
          <a:lstStyle/>
          <a:p>
            <a:pPr marL="0" indent="0" algn="l">
              <a:buNone/>
            </a:pPr>
            <a:r>
              <a:rPr lang="en-US" sz="800" i="1">
                <a:solidFill>
                  <a:srgbClr val="000080">
                    <a:alpha val="55000"/>
                  </a:srgbClr>
                </a:solidFill>
                <a:latin typeface="Arial" pitchFamily="34" charset="0"/>
                <a:cs typeface="Arial" pitchFamily="34" charset="0"/>
              </a:rPr>
              <a:t>Source: Public broker listings (RE/MAX Nicaragua, Trinity Real Estate, NicaRealtors, Life in Nica), 2025–2026. Price per m² derived from asking price ÷ land area; figures are approximate.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1929</Words>
  <Application>Microsoft Office PowerPoint</Application>
  <PresentationFormat>Widescreen</PresentationFormat>
  <Paragraphs>262</Paragraphs>
  <Slides>13</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Calibri</vt:lpstr>
      <vt:lpstr>Noto Sans SC</vt:lpstr>
      <vt:lpstr>Calibri Light</vt:lpstr>
      <vt:lpstr>Times New Roman</vt:lpstr>
      <vt:lpstr>Microsoft YaHei</vt:lpstr>
      <vt:lpstr>monospace</vt:lpstr>
      <vt:lpstr>Arial</vt:lpstr>
      <vt:lpstr>Monaco</vt:lpstr>
      <vt:lpstr>Liberation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百度文库 v1.0.0</dc:creator>
  <cp:lastModifiedBy>Redwood Beach Resort</cp:lastModifiedBy>
  <cp:revision>1</cp:revision>
  <dcterms:created xsi:type="dcterms:W3CDTF">2026-06-25T17:32:27Z</dcterms:created>
  <dcterms:modified xsi:type="dcterms:W3CDTF">2026-06-29T13:21:58Z</dcterms:modified>
</cp:coreProperties>
</file>