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E060A-88A2-53A7-ED78-7716DEC11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F32D73-83F1-B728-99A7-965C68133E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299E44-A82D-1916-0E15-976B0735F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D5CB94-A377-EC6B-FA92-930413DB2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0D53F4-9D03-0CA3-82FD-8F5261EB4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519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CA366-83E9-7EEC-DF48-449E0E61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C9947D7-272D-FCF4-D3F6-3A1873D51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C940B1-C458-B019-82D3-26EDFC92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FAADC5-8462-06D9-D4E1-7174EDE8C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E0020E-09AA-D34F-8784-F4239C23F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80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D31A42-A5B0-D4C4-A133-23F13A65E8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3F6C03-6155-6B38-6AB4-1D1FE9886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8F2554-99FC-20D6-2F98-1B70D99D9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F7FE52-B7C0-9317-DBF0-064191134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62DE63-C611-60AF-1CDC-823A8D7A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7818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7D33E0-3EBE-AE6D-C64C-7928ED12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9F5850-7780-7BB1-4108-24E570327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A3B565-1CEF-8159-D8DD-56CB43738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65EC1E-39FC-0463-2BEE-A57EE2B4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6FDD82-8677-41F6-3DF7-12EF899E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2075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14019-2A21-7407-6577-B1F063694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1208C7-92AA-A3CD-C5D6-D474ADFB4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4808C4-CBC7-E4F9-E86D-9D75498F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1152F3-00FB-5F1E-9908-4542917BB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F82B1-A076-5EAA-273B-1782EA91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6558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1E1A0-C2EF-A948-66CC-C1BF2FBF2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437685-147D-5DFB-F636-6411AA3BB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D79566-E510-9467-0B2D-88B0B6D4B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262F9F-DA09-C875-4302-614DB9D5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8EA40D-3810-9559-4E75-4D190C547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018B63-E0E8-888A-9CCE-B75F628C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5271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0312DD-8287-120B-6A7E-20B454E6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F73654-C331-43C5-145E-30702E8C2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C7E227-18A1-42EC-9EFF-413D27913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0836BC-2959-CAE4-6EDF-E1F331741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45F2EA-EE29-A29D-DAB6-0CA788490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FA6C57-9BB2-EC49-9A44-EEF18D85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1BFBDB-9970-EEFD-AFF9-384AA3BA8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9FEBA49-47AE-278E-8759-5C5060FE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0461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BAFDE4-FF6A-A192-78C4-88D5CDD5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73DA2C-484E-D349-3FD3-D8391145A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5C41AF8-C367-58D9-4D5E-EDAEB074B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6F1D548-A4DA-8B0D-5FD4-E101BA20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7086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76021D4-F728-1407-4043-9A32EE57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5E16D2-ACA7-32DC-697D-F86B5E66F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A53074-F876-41ED-B412-FA238E79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3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8C848C-6E1A-177E-B477-796B608C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BF329A-720E-F138-2047-FD7A3A939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1744B2-A54E-D49A-7ABC-4AF7F3BF1E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DCF1EE-06D6-7EE6-BA7A-7FDED981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721D61-E20E-D27C-E6A3-91D7DEE21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ACD276-9E74-8C51-D183-4302C1432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2994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048A76-D2D9-E9CA-3A54-1ADBB5BA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840791E-EA65-D91A-6BF0-CD11F90AB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04F2A2-5DA7-936F-ABC2-0BA8F908DC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0A4599-C11C-1526-1376-F8000898C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A33BD3-3E0A-CED3-FDB2-D8600E72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174A39-547B-92D2-EB01-F319093CE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5065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7A3169-E24D-DAAA-E5E8-AC9EFFCE2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B8AAF0-A885-EE48-CD4D-348474885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8088D3-6E5A-A8E1-20F8-987F05397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8231D5-5459-422D-A153-2CC6BCB3B09F}" type="datetimeFigureOut">
              <a:rPr lang="es-CR" smtClean="0"/>
              <a:t>27/6/2026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A682E-9D10-E918-5E7F-E3309D3B0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8CCD3F-1D27-B990-001A-C17D6FA2E4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6DC5C-2756-4394-A4A3-C05E1D9F190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1222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B5EB32C-30B3-5FB9-FBCE-F5FFEC20B94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5A4DEC7-C0F7-C63A-2BB4-8BF377FE51C9}"/>
              </a:ext>
            </a:extLst>
          </p:cNvPr>
          <p:cNvSpPr/>
          <p:nvPr/>
        </p:nvSpPr>
        <p:spPr>
          <a:xfrm>
            <a:off x="0" y="0"/>
            <a:ext cx="8290560" cy="6858000"/>
          </a:xfrm>
          <a:prstGeom prst="rect">
            <a:avLst/>
          </a:prstGeom>
          <a:solidFill>
            <a:srgbClr val="0A2346">
              <a:alpha val="92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E4C5D88-3360-7CC8-4D72-DBA6EC973D7D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6C56B54-A742-050C-6B59-49AFD9CFC257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6632C9F-7545-9302-2FF7-374DCF3B1E62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BF01E77-6132-E95F-8485-0DBE390C1D38}"/>
              </a:ext>
            </a:extLst>
          </p:cNvPr>
          <p:cNvSpPr/>
          <p:nvPr/>
        </p:nvSpPr>
        <p:spPr>
          <a:xfrm>
            <a:off x="8382000" y="101600"/>
            <a:ext cx="3708400" cy="381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1DFFFC-F8BE-41D8-975F-819F1DA41476}"/>
              </a:ext>
            </a:extLst>
          </p:cNvPr>
          <p:cNvSpPr txBox="1"/>
          <p:nvPr/>
        </p:nvSpPr>
        <p:spPr>
          <a:xfrm>
            <a:off x="8407400" y="152400"/>
            <a:ext cx="3657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>
                <a:solidFill>
                  <a:srgbClr val="C9A550"/>
                </a:solidFill>
                <a:latin typeface="Calibri" panose="020F0502020204030204" pitchFamily="34" charset="0"/>
              </a:rPr>
              <a:t>CONFIDENCIAL — SOLO INVERSIONISTAS CALIFICADOS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B26D62-598F-C8DA-E7A7-6465477F8BA1}"/>
              </a:ext>
            </a:extLst>
          </p:cNvPr>
          <p:cNvSpPr txBox="1"/>
          <p:nvPr/>
        </p:nvSpPr>
        <p:spPr>
          <a:xfrm>
            <a:off x="190500" y="1587500"/>
            <a:ext cx="736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6800" b="1">
                <a:solidFill>
                  <a:srgbClr val="FFFFFF"/>
                </a:solidFill>
                <a:latin typeface="Calibri" panose="020F0502020204030204" pitchFamily="34" charset="0"/>
              </a:rPr>
              <a:t>NAUTICA HOTEL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45F0B40-8B67-8C83-C5DD-F9014A5E478D}"/>
              </a:ext>
            </a:extLst>
          </p:cNvPr>
          <p:cNvSpPr/>
          <p:nvPr/>
        </p:nvSpPr>
        <p:spPr>
          <a:xfrm>
            <a:off x="190500" y="3492500"/>
            <a:ext cx="5715000" cy="50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8F9CBC2-CAB2-11B4-8DC1-78BF7866F7B8}"/>
              </a:ext>
            </a:extLst>
          </p:cNvPr>
          <p:cNvSpPr txBox="1"/>
          <p:nvPr/>
        </p:nvSpPr>
        <p:spPr>
          <a:xfrm>
            <a:off x="190500" y="3581400"/>
            <a:ext cx="711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900">
                <a:solidFill>
                  <a:srgbClr val="E8C878"/>
                </a:solidFill>
                <a:latin typeface="Calibri Light" panose="020F0302020204030204" pitchFamily="34" charset="0"/>
              </a:rPr>
              <a:t>DESARROLLO HOTELERO &amp; RESORT CARIBEÑO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22824E-E0CB-E14A-6671-28A36D1C1FC7}"/>
              </a:ext>
            </a:extLst>
          </p:cNvPr>
          <p:cNvSpPr txBox="1"/>
          <p:nvPr/>
        </p:nvSpPr>
        <p:spPr>
          <a:xfrm>
            <a:off x="190500" y="4191000"/>
            <a:ext cx="71120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500">
                <a:solidFill>
                  <a:srgbClr val="FCF8EB"/>
                </a:solidFill>
                <a:latin typeface="Calibri" panose="020F0502020204030204" pitchFamily="34" charset="0"/>
              </a:rPr>
              <a:t>Trujillo, Colón, Honduras  ·  Costa Caribeña</a:t>
            </a:r>
            <a:endParaRPr lang="es-CR" sz="15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83DD853-8B91-0D27-5615-74DB257F143C}"/>
              </a:ext>
            </a:extLst>
          </p:cNvPr>
          <p:cNvSpPr/>
          <p:nvPr/>
        </p:nvSpPr>
        <p:spPr>
          <a:xfrm>
            <a:off x="190500" y="4724400"/>
            <a:ext cx="4953000" cy="660400"/>
          </a:xfrm>
          <a:prstGeom prst="rect">
            <a:avLst/>
          </a:prstGeom>
          <a:solidFill>
            <a:srgbClr val="0A2346"/>
          </a:solidFill>
          <a:ln w="1905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78C6113-E904-4941-CDBA-B2F3A28434FC}"/>
              </a:ext>
            </a:extLst>
          </p:cNvPr>
          <p:cNvSpPr txBox="1"/>
          <p:nvPr/>
        </p:nvSpPr>
        <p:spPr>
          <a:xfrm>
            <a:off x="228600" y="4775200"/>
            <a:ext cx="4876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500" b="1" dirty="0">
                <a:solidFill>
                  <a:srgbClr val="C9A550"/>
                </a:solidFill>
                <a:latin typeface="Calibri" panose="020F0502020204030204" pitchFamily="34" charset="0"/>
              </a:rPr>
              <a:t>HNL 20,500,000  (~USD $</a:t>
            </a:r>
            <a:r>
              <a:rPr lang="es-CR" sz="1500" b="1" u="sng" dirty="0">
                <a:solidFill>
                  <a:srgbClr val="C9A550"/>
                </a:solidFill>
                <a:latin typeface="Calibri" panose="020F0502020204030204" pitchFamily="34" charset="0"/>
              </a:rPr>
              <a:t>767,000</a:t>
            </a:r>
            <a:r>
              <a:rPr lang="es-CR" sz="1500" b="1" dirty="0">
                <a:solidFill>
                  <a:srgbClr val="C9A550"/>
                </a:solidFill>
                <a:latin typeface="Calibri" panose="020F0502020204030204" pitchFamily="34" charset="0"/>
              </a:rPr>
              <a:t>*)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A1AE594-7007-3A89-4917-2754C8F5DB3E}"/>
              </a:ext>
            </a:extLst>
          </p:cNvPr>
          <p:cNvSpPr txBox="1"/>
          <p:nvPr/>
        </p:nvSpPr>
        <p:spPr>
          <a:xfrm>
            <a:off x="228600" y="5118100"/>
            <a:ext cx="4876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PRECIO DE VENTA  ·  Negociable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2FA9D33-A7BB-5ED8-5453-C62C17644A7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98016"/>
            <a:ext cx="2032000" cy="9144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15125A45-9306-5F4D-DC10-1C7ECB5E5AEB}"/>
              </a:ext>
            </a:extLst>
          </p:cNvPr>
          <p:cNvSpPr txBox="1"/>
          <p:nvPr/>
        </p:nvSpPr>
        <p:spPr>
          <a:xfrm>
            <a:off x="190500" y="6604000"/>
            <a:ext cx="508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000">
                <a:solidFill>
                  <a:srgbClr val="BEC3CD"/>
                </a:solidFill>
                <a:latin typeface="Calibri" panose="020F0502020204030204" pitchFamily="34" charset="0"/>
              </a:rPr>
              <a:t>Presentado por  CLOTTER REALSTATE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C7FB8FE-E6BB-E1F7-9267-F9B95D966549}"/>
              </a:ext>
            </a:extLst>
          </p:cNvPr>
          <p:cNvSpPr txBox="1"/>
          <p:nvPr/>
        </p:nvSpPr>
        <p:spPr>
          <a:xfrm>
            <a:off x="190500" y="6375400"/>
            <a:ext cx="1181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800">
                <a:solidFill>
                  <a:srgbClr val="BEC3CD"/>
                </a:solidFill>
                <a:latin typeface="Calibri" panose="020F0502020204030204" pitchFamily="34" charset="0"/>
              </a:rPr>
              <a:t>*Actualizar USD antes de distribución: www.bch.hn</a:t>
            </a:r>
            <a:endParaRPr lang="es-CR" sz="8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824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E7166F1-BAE6-8621-DB32-65620806565C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B436FE3-C78E-D65D-1922-DEDECAEFF04C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8CD6FC7-58D2-8AC0-97BE-2B56F71EA3F4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2400" b="1">
                <a:solidFill>
                  <a:srgbClr val="C9A550"/>
                </a:solidFill>
                <a:latin typeface="Calibri" panose="020F0502020204030204" pitchFamily="34" charset="0"/>
              </a:rPr>
              <a:t>ESTADO ACTUAL DE CONSTRUCCIÓN  ~65%</a:t>
            </a:r>
            <a:endParaRPr lang="es-CR" sz="24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0ED25F-9BF7-0BB2-D84C-522678416871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300">
                <a:solidFill>
                  <a:srgbClr val="BEC3CD"/>
                </a:solidFill>
                <a:latin typeface="Calibri" panose="020F0502020204030204" pitchFamily="34" charset="0"/>
              </a:rPr>
              <a:t>Fotografías reales del proyecto  ·  Junio 2026</a:t>
            </a:r>
            <a:endParaRPr lang="es-CR" sz="13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DB345F3-AA9C-A7FE-1151-F19859CB663C}"/>
              </a:ext>
            </a:extLst>
          </p:cNvPr>
          <p:cNvSpPr/>
          <p:nvPr/>
        </p:nvSpPr>
        <p:spPr>
          <a:xfrm>
            <a:off x="1270000" y="914400"/>
            <a:ext cx="965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D0A2B39-7C2E-2AA0-0E24-B6DCD735593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5943600" cy="28067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8C62D38-486D-8882-9D13-22297C94238B}"/>
              </a:ext>
            </a:extLst>
          </p:cNvPr>
          <p:cNvSpPr/>
          <p:nvPr/>
        </p:nvSpPr>
        <p:spPr>
          <a:xfrm>
            <a:off x="101600" y="3543300"/>
            <a:ext cx="5943600" cy="2794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3B684D9-0C16-99AB-67C7-B6566588867F}"/>
              </a:ext>
            </a:extLst>
          </p:cNvPr>
          <p:cNvSpPr txBox="1"/>
          <p:nvPr/>
        </p:nvSpPr>
        <p:spPr>
          <a:xfrm>
            <a:off x="127000" y="3556000"/>
            <a:ext cx="5892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Vista Exterior General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6E85BCF-E431-8D7C-5A7F-F4AE64BE900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016000"/>
            <a:ext cx="5943600" cy="28067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1B6FC9E8-6425-3A8F-71D1-5EEE436C08F5}"/>
              </a:ext>
            </a:extLst>
          </p:cNvPr>
          <p:cNvSpPr/>
          <p:nvPr/>
        </p:nvSpPr>
        <p:spPr>
          <a:xfrm>
            <a:off x="6146800" y="3543300"/>
            <a:ext cx="5943600" cy="2794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DBDB2B6-E171-579D-8AE1-B5A109641F76}"/>
              </a:ext>
            </a:extLst>
          </p:cNvPr>
          <p:cNvSpPr txBox="1"/>
          <p:nvPr/>
        </p:nvSpPr>
        <p:spPr>
          <a:xfrm>
            <a:off x="6172200" y="3556000"/>
            <a:ext cx="5892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Estructura Principal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F98E54A-6404-DA67-BE2B-69E6599C6107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3924300"/>
            <a:ext cx="5943600" cy="280670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DF660410-5468-C593-4F66-8BE9B3259BB0}"/>
              </a:ext>
            </a:extLst>
          </p:cNvPr>
          <p:cNvSpPr/>
          <p:nvPr/>
        </p:nvSpPr>
        <p:spPr>
          <a:xfrm>
            <a:off x="101600" y="6451600"/>
            <a:ext cx="5943600" cy="2794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A854965-2D44-D251-7C7A-3CA4ED8475D4}"/>
              </a:ext>
            </a:extLst>
          </p:cNvPr>
          <p:cNvSpPr txBox="1"/>
          <p:nvPr/>
        </p:nvSpPr>
        <p:spPr>
          <a:xfrm>
            <a:off x="127000" y="6464300"/>
            <a:ext cx="5892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Piscina en Construcción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7C52F520-9848-9C1D-B4B6-971F66AA7BB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3924300"/>
            <a:ext cx="5943600" cy="280670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D2DFA0E3-013F-93C3-8699-0E1A9CEBD324}"/>
              </a:ext>
            </a:extLst>
          </p:cNvPr>
          <p:cNvSpPr/>
          <p:nvPr/>
        </p:nvSpPr>
        <p:spPr>
          <a:xfrm>
            <a:off x="6146800" y="6451600"/>
            <a:ext cx="5943600" cy="2794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D416246-1E12-56F5-9D1A-B8D48868398D}"/>
              </a:ext>
            </a:extLst>
          </p:cNvPr>
          <p:cNvSpPr txBox="1"/>
          <p:nvPr/>
        </p:nvSpPr>
        <p:spPr>
          <a:xfrm>
            <a:off x="6172200" y="6464300"/>
            <a:ext cx="5892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Interior — Arcos Coloniales</a:t>
            </a:r>
          </a:p>
        </p:txBody>
      </p:sp>
    </p:spTree>
    <p:extLst>
      <p:ext uri="{BB962C8B-B14F-4D97-AF65-F5344CB8AC3E}">
        <p14:creationId xmlns:p14="http://schemas.microsoft.com/office/powerpoint/2010/main" val="1945911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596CA9F-E8C8-9993-5CE5-9D4EEED72C21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513BB1C-899E-6ED8-BE6F-0DF39ED2DEA2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8B6F884-B95C-88B4-A5C7-C76BBE7EAE56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E9D9E2C-858C-4A6B-CF76-1908F3A96D4B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INFRAESTRUCTURA INSTALADA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D7D09D7-F951-8CF1-2568-9DF73D18696E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Todo lo difícil de instalar ya está hecho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2CD34DB-E64D-B11A-813E-9073A77C5115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682C89B-5E81-5655-C07D-D70D4E297924}"/>
              </a:ext>
            </a:extLst>
          </p:cNvPr>
          <p:cNvSpPr/>
          <p:nvPr/>
        </p:nvSpPr>
        <p:spPr>
          <a:xfrm>
            <a:off x="101600" y="11430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A6D3C83-04BA-64B0-28D9-85BE51D10F3E}"/>
              </a:ext>
            </a:extLst>
          </p:cNvPr>
          <p:cNvSpPr txBox="1"/>
          <p:nvPr/>
        </p:nvSpPr>
        <p:spPr>
          <a:xfrm>
            <a:off x="165100" y="12192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⚡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EC35E67-291E-1745-75A2-FB4B6AAB4B0C}"/>
              </a:ext>
            </a:extLst>
          </p:cNvPr>
          <p:cNvSpPr txBox="1"/>
          <p:nvPr/>
        </p:nvSpPr>
        <p:spPr>
          <a:xfrm>
            <a:off x="635000" y="12446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Electricidad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F01456-38AE-66CA-392E-D43268975F82}"/>
              </a:ext>
            </a:extLst>
          </p:cNvPr>
          <p:cNvSpPr txBox="1"/>
          <p:nvPr/>
        </p:nvSpPr>
        <p:spPr>
          <a:xfrm>
            <a:off x="635000" y="15494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CF8EB"/>
                </a:solidFill>
                <a:latin typeface="Calibri" panose="020F0502020204030204" pitchFamily="34" charset="0"/>
              </a:rPr>
              <a:t>Conectada a la red nacional</a:t>
            </a:r>
            <a:endParaRPr lang="es-CR" sz="11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E3F66D4-94EB-3EB7-4032-E3A4E4E8F537}"/>
              </a:ext>
            </a:extLst>
          </p:cNvPr>
          <p:cNvSpPr txBox="1"/>
          <p:nvPr/>
        </p:nvSpPr>
        <p:spPr>
          <a:xfrm>
            <a:off x="165100" y="18923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E62F990-7A12-4B29-18FA-3582A2CAECB8}"/>
              </a:ext>
            </a:extLst>
          </p:cNvPr>
          <p:cNvSpPr/>
          <p:nvPr/>
        </p:nvSpPr>
        <p:spPr>
          <a:xfrm>
            <a:off x="3060700" y="11430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4202F6A-7227-FEF4-4EFB-0A9862BC5D92}"/>
              </a:ext>
            </a:extLst>
          </p:cNvPr>
          <p:cNvSpPr txBox="1"/>
          <p:nvPr/>
        </p:nvSpPr>
        <p:spPr>
          <a:xfrm>
            <a:off x="3124200" y="12192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💧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347BF23-9ADC-3DD4-44DF-53FEF48B938C}"/>
              </a:ext>
            </a:extLst>
          </p:cNvPr>
          <p:cNvSpPr txBox="1"/>
          <p:nvPr/>
        </p:nvSpPr>
        <p:spPr>
          <a:xfrm>
            <a:off x="3594100" y="12446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Agua Municipal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EA265E-EFCF-2D34-C3DF-363A50521D2B}"/>
              </a:ext>
            </a:extLst>
          </p:cNvPr>
          <p:cNvSpPr txBox="1"/>
          <p:nvPr/>
        </p:nvSpPr>
        <p:spPr>
          <a:xfrm>
            <a:off x="3594100" y="15494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Conexión activa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A3D7D0F-680D-3DA6-FB1B-26958C70C155}"/>
              </a:ext>
            </a:extLst>
          </p:cNvPr>
          <p:cNvSpPr txBox="1"/>
          <p:nvPr/>
        </p:nvSpPr>
        <p:spPr>
          <a:xfrm>
            <a:off x="3124200" y="18923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0FDD085-3E62-B6D1-3FCF-45FFDB9ABAB9}"/>
              </a:ext>
            </a:extLst>
          </p:cNvPr>
          <p:cNvSpPr/>
          <p:nvPr/>
        </p:nvSpPr>
        <p:spPr>
          <a:xfrm>
            <a:off x="6019800" y="11430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46948B3-968A-A5B4-B91D-896669EB8A9D}"/>
              </a:ext>
            </a:extLst>
          </p:cNvPr>
          <p:cNvSpPr txBox="1"/>
          <p:nvPr/>
        </p:nvSpPr>
        <p:spPr>
          <a:xfrm>
            <a:off x="6083300" y="12192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⛏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AC1BC33-82CC-241A-5FCC-97E7F854E852}"/>
              </a:ext>
            </a:extLst>
          </p:cNvPr>
          <p:cNvSpPr txBox="1"/>
          <p:nvPr/>
        </p:nvSpPr>
        <p:spPr>
          <a:xfrm>
            <a:off x="6553200" y="12446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Pozo Privado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158676F-467A-9382-FD2C-69E34C13F848}"/>
              </a:ext>
            </a:extLst>
          </p:cNvPr>
          <p:cNvSpPr txBox="1"/>
          <p:nvPr/>
        </p:nvSpPr>
        <p:spPr>
          <a:xfrm>
            <a:off x="6553200" y="15494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Independencia hídrica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0BC8D76-D140-5E82-D76D-5119E03788C6}"/>
              </a:ext>
            </a:extLst>
          </p:cNvPr>
          <p:cNvSpPr txBox="1"/>
          <p:nvPr/>
        </p:nvSpPr>
        <p:spPr>
          <a:xfrm>
            <a:off x="6083300" y="18923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DC1B75D-FA10-0B67-3DA9-5AE807E9E41E}"/>
              </a:ext>
            </a:extLst>
          </p:cNvPr>
          <p:cNvSpPr/>
          <p:nvPr/>
        </p:nvSpPr>
        <p:spPr>
          <a:xfrm>
            <a:off x="8978900" y="11430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94875EB-A8A8-DE6E-B525-1878FA51937E}"/>
              </a:ext>
            </a:extLst>
          </p:cNvPr>
          <p:cNvSpPr txBox="1"/>
          <p:nvPr/>
        </p:nvSpPr>
        <p:spPr>
          <a:xfrm>
            <a:off x="9042400" y="12192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📡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5E3CF2F-D3AF-48CF-B4BC-AB4F8C569C50}"/>
              </a:ext>
            </a:extLst>
          </p:cNvPr>
          <p:cNvSpPr txBox="1"/>
          <p:nvPr/>
        </p:nvSpPr>
        <p:spPr>
          <a:xfrm>
            <a:off x="9512300" y="12446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Fibra Óptica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F1AA9C5-D565-37EF-E783-F71B99C65A68}"/>
              </a:ext>
            </a:extLst>
          </p:cNvPr>
          <p:cNvSpPr txBox="1"/>
          <p:nvPr/>
        </p:nvSpPr>
        <p:spPr>
          <a:xfrm>
            <a:off x="9512300" y="15494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Internet alta velocidad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EE28102-3341-ACEE-155F-DFA4E9B5D9EB}"/>
              </a:ext>
            </a:extLst>
          </p:cNvPr>
          <p:cNvSpPr txBox="1"/>
          <p:nvPr/>
        </p:nvSpPr>
        <p:spPr>
          <a:xfrm>
            <a:off x="9042400" y="18923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4AC24799-E9AC-9961-44B1-3B7137EA9441}"/>
              </a:ext>
            </a:extLst>
          </p:cNvPr>
          <p:cNvSpPr/>
          <p:nvPr/>
        </p:nvSpPr>
        <p:spPr>
          <a:xfrm>
            <a:off x="101600" y="23114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5509E74-10A0-E913-4D8B-429FADE0340A}"/>
              </a:ext>
            </a:extLst>
          </p:cNvPr>
          <p:cNvSpPr txBox="1"/>
          <p:nvPr/>
        </p:nvSpPr>
        <p:spPr>
          <a:xfrm>
            <a:off x="165100" y="23876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🔌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D833C6F-81DA-A6D4-E42D-D95C5AE24787}"/>
              </a:ext>
            </a:extLst>
          </p:cNvPr>
          <p:cNvSpPr txBox="1"/>
          <p:nvPr/>
        </p:nvSpPr>
        <p:spPr>
          <a:xfrm>
            <a:off x="635000" y="24130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Sistema Eléctrico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75D52A5-70DD-74DE-CFE9-EFC2E8683E7A}"/>
              </a:ext>
            </a:extLst>
          </p:cNvPr>
          <p:cNvSpPr txBox="1"/>
          <p:nvPr/>
        </p:nvSpPr>
        <p:spPr>
          <a:xfrm>
            <a:off x="635000" y="27178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Instalación eléctrica completa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F8B32F6-85DD-254F-EF38-8F27D8C7E1F1}"/>
              </a:ext>
            </a:extLst>
          </p:cNvPr>
          <p:cNvSpPr txBox="1"/>
          <p:nvPr/>
        </p:nvSpPr>
        <p:spPr>
          <a:xfrm>
            <a:off x="165100" y="30607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7C0DA70C-3A8C-0EE9-30B3-95795AD03714}"/>
              </a:ext>
            </a:extLst>
          </p:cNvPr>
          <p:cNvSpPr/>
          <p:nvPr/>
        </p:nvSpPr>
        <p:spPr>
          <a:xfrm>
            <a:off x="3060700" y="23114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3895383-FAF7-2C51-9C37-B6E18990745C}"/>
              </a:ext>
            </a:extLst>
          </p:cNvPr>
          <p:cNvSpPr txBox="1"/>
          <p:nvPr/>
        </p:nvSpPr>
        <p:spPr>
          <a:xfrm>
            <a:off x="3124200" y="23876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🚿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2FF7E03-6C63-4C33-2CBE-B8BD81694DEE}"/>
              </a:ext>
            </a:extLst>
          </p:cNvPr>
          <p:cNvSpPr txBox="1"/>
          <p:nvPr/>
        </p:nvSpPr>
        <p:spPr>
          <a:xfrm>
            <a:off x="3594100" y="24130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Plomería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BBD4CB8-844F-AE79-5C00-DDE0271E9DE1}"/>
              </a:ext>
            </a:extLst>
          </p:cNvPr>
          <p:cNvSpPr txBox="1"/>
          <p:nvPr/>
        </p:nvSpPr>
        <p:spPr>
          <a:xfrm>
            <a:off x="3594100" y="27178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Instalación aproximada completa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F01ECEE-ED7C-B071-3C07-4581C7F4ED2A}"/>
              </a:ext>
            </a:extLst>
          </p:cNvPr>
          <p:cNvSpPr txBox="1"/>
          <p:nvPr/>
        </p:nvSpPr>
        <p:spPr>
          <a:xfrm>
            <a:off x="3124200" y="30607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68B33A2A-8CAC-AE5D-1728-E3560FF7C76B}"/>
              </a:ext>
            </a:extLst>
          </p:cNvPr>
          <p:cNvSpPr/>
          <p:nvPr/>
        </p:nvSpPr>
        <p:spPr>
          <a:xfrm>
            <a:off x="6019800" y="23114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1059F460-E944-AA06-2635-6F067D38D5D7}"/>
              </a:ext>
            </a:extLst>
          </p:cNvPr>
          <p:cNvSpPr txBox="1"/>
          <p:nvPr/>
        </p:nvSpPr>
        <p:spPr>
          <a:xfrm>
            <a:off x="6083300" y="23876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♻️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3A1EFB6A-224F-ED16-CE87-9276CE31237B}"/>
              </a:ext>
            </a:extLst>
          </p:cNvPr>
          <p:cNvSpPr txBox="1"/>
          <p:nvPr/>
        </p:nvSpPr>
        <p:spPr>
          <a:xfrm>
            <a:off x="6553200" y="24130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Sistema Séptico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C1276F9-56B2-68A6-9D04-AF627908E17D}"/>
              </a:ext>
            </a:extLst>
          </p:cNvPr>
          <p:cNvSpPr txBox="1"/>
          <p:nvPr/>
        </p:nvSpPr>
        <p:spPr>
          <a:xfrm>
            <a:off x="6553200" y="27178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Instalado y operativo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8CAAC0F3-AC77-D3A6-8452-31040394FB9F}"/>
              </a:ext>
            </a:extLst>
          </p:cNvPr>
          <p:cNvSpPr txBox="1"/>
          <p:nvPr/>
        </p:nvSpPr>
        <p:spPr>
          <a:xfrm>
            <a:off x="6083300" y="30607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F6B27BE-BDFB-D13A-6971-FA32725BA804}"/>
              </a:ext>
            </a:extLst>
          </p:cNvPr>
          <p:cNvSpPr/>
          <p:nvPr/>
        </p:nvSpPr>
        <p:spPr>
          <a:xfrm>
            <a:off x="8978900" y="2311400"/>
            <a:ext cx="2844800" cy="1016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44D67AAC-001B-A074-6009-27E09418DDF6}"/>
              </a:ext>
            </a:extLst>
          </p:cNvPr>
          <p:cNvSpPr txBox="1"/>
          <p:nvPr/>
        </p:nvSpPr>
        <p:spPr>
          <a:xfrm>
            <a:off x="9042400" y="23876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🛣️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F5598B89-48D5-FD4D-0CBD-05E5DC5FA4AF}"/>
              </a:ext>
            </a:extLst>
          </p:cNvPr>
          <p:cNvSpPr txBox="1"/>
          <p:nvPr/>
        </p:nvSpPr>
        <p:spPr>
          <a:xfrm>
            <a:off x="9512300" y="24130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Acceso Vial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F0C5676-9E91-1E03-9E1B-8BCABDF39CF7}"/>
              </a:ext>
            </a:extLst>
          </p:cNvPr>
          <p:cNvSpPr txBox="1"/>
          <p:nvPr/>
        </p:nvSpPr>
        <p:spPr>
          <a:xfrm>
            <a:off x="9512300" y="2717800"/>
            <a:ext cx="2209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Frente a vía principal pavimentada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08020EDF-C6F8-31F5-CC7E-25422B39D92C}"/>
              </a:ext>
            </a:extLst>
          </p:cNvPr>
          <p:cNvSpPr txBox="1"/>
          <p:nvPr/>
        </p:nvSpPr>
        <p:spPr>
          <a:xfrm>
            <a:off x="9042400" y="3060700"/>
            <a:ext cx="2717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50" b="1">
                <a:solidFill>
                  <a:srgbClr val="2EA043"/>
                </a:solidFill>
                <a:latin typeface="Calibri" panose="020F0502020204030204" pitchFamily="34" charset="0"/>
              </a:rPr>
              <a:t>✓ INSTALADO</a:t>
            </a:r>
          </a:p>
        </p:txBody>
      </p:sp>
    </p:spTree>
    <p:extLst>
      <p:ext uri="{BB962C8B-B14F-4D97-AF65-F5344CB8AC3E}">
        <p14:creationId xmlns:p14="http://schemas.microsoft.com/office/powerpoint/2010/main" val="2047480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7530BFB-A9CE-829C-32C5-8F38A0572843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FE81BA4-B892-B908-AE30-E01C714EFBC8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FE9B22-CB76-5FE1-3467-CE16484941FD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800" b="1">
                <a:solidFill>
                  <a:srgbClr val="C9A550"/>
                </a:solidFill>
                <a:latin typeface="Calibri" panose="020F0502020204030204" pitchFamily="34" charset="0"/>
              </a:rPr>
              <a:t>UBICACIÓN DEL PROYECTO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DAA70E8-49BE-72AF-7CC6-93FD854EAADF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200">
                <a:solidFill>
                  <a:srgbClr val="BEC3CD"/>
                </a:solidFill>
                <a:latin typeface="Calibri" panose="020F0502020204030204" pitchFamily="34" charset="0"/>
              </a:rPr>
              <a:t>Honduras · Costa Caribeña · Trujillo, Colón — Mapa de 3 escalas con tiles reales OSM</a:t>
            </a:r>
            <a:endParaRPr lang="es-CR" sz="12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4F66155-FE97-40EB-84EC-480B09D428DD}"/>
              </a:ext>
            </a:extLst>
          </p:cNvPr>
          <p:cNvSpPr/>
          <p:nvPr/>
        </p:nvSpPr>
        <p:spPr>
          <a:xfrm>
            <a:off x="635000" y="914400"/>
            <a:ext cx="1092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77C6B0-7357-4E64-58F4-6B06BBD4517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11988800" cy="56134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7F7F11A-EBBE-17FF-856D-472D75466155}"/>
              </a:ext>
            </a:extLst>
          </p:cNvPr>
          <p:cNvSpPr/>
          <p:nvPr/>
        </p:nvSpPr>
        <p:spPr>
          <a:xfrm>
            <a:off x="127000" y="1066800"/>
            <a:ext cx="3886200" cy="279400"/>
          </a:xfrm>
          <a:prstGeom prst="rect">
            <a:avLst/>
          </a:prstGeom>
          <a:solidFill>
            <a:srgbClr val="0A2346">
              <a:alpha val="7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D057346-D060-B0B8-4D55-4706BBF28EAD}"/>
              </a:ext>
            </a:extLst>
          </p:cNvPr>
          <p:cNvSpPr txBox="1"/>
          <p:nvPr/>
        </p:nvSpPr>
        <p:spPr>
          <a:xfrm>
            <a:off x="152400" y="1092200"/>
            <a:ext cx="383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Contexto Regional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920F7B3-280D-0564-0C50-D77862072604}"/>
              </a:ext>
            </a:extLst>
          </p:cNvPr>
          <p:cNvSpPr/>
          <p:nvPr/>
        </p:nvSpPr>
        <p:spPr>
          <a:xfrm>
            <a:off x="4127500" y="1066800"/>
            <a:ext cx="3886200" cy="279400"/>
          </a:xfrm>
          <a:prstGeom prst="rect">
            <a:avLst/>
          </a:prstGeom>
          <a:solidFill>
            <a:srgbClr val="0A2346">
              <a:alpha val="7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BBB833-6CB5-7078-2521-8F16379C38B5}"/>
              </a:ext>
            </a:extLst>
          </p:cNvPr>
          <p:cNvSpPr txBox="1"/>
          <p:nvPr/>
        </p:nvSpPr>
        <p:spPr>
          <a:xfrm>
            <a:off x="4152900" y="1092200"/>
            <a:ext cx="383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Ciudad de Trujillo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7FB7108-A1E9-DE00-6BD2-EC70F2295D07}"/>
              </a:ext>
            </a:extLst>
          </p:cNvPr>
          <p:cNvSpPr/>
          <p:nvPr/>
        </p:nvSpPr>
        <p:spPr>
          <a:xfrm>
            <a:off x="8128000" y="1066800"/>
            <a:ext cx="3886200" cy="279400"/>
          </a:xfrm>
          <a:prstGeom prst="rect">
            <a:avLst/>
          </a:prstGeom>
          <a:solidFill>
            <a:srgbClr val="0A2346">
              <a:alpha val="7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508634-EDC0-799F-249F-31F2D0E76CBA}"/>
              </a:ext>
            </a:extLst>
          </p:cNvPr>
          <p:cNvSpPr txBox="1"/>
          <p:nvPr/>
        </p:nvSpPr>
        <p:spPr>
          <a:xfrm>
            <a:off x="8153400" y="1092200"/>
            <a:ext cx="383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 b="1">
                <a:solidFill>
                  <a:srgbClr val="C9A550"/>
                </a:solidFill>
                <a:latin typeface="Calibri" panose="020F0502020204030204" pitchFamily="34" charset="0"/>
              </a:rPr>
              <a:t>Sitio del Proyecto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8EA2DED-6C10-92D4-AEF3-2ADF39128132}"/>
              </a:ext>
            </a:extLst>
          </p:cNvPr>
          <p:cNvSpPr txBox="1"/>
          <p:nvPr/>
        </p:nvSpPr>
        <p:spPr>
          <a:xfrm>
            <a:off x="9271000" y="6502400"/>
            <a:ext cx="279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s-CR" sz="900">
                <a:solidFill>
                  <a:srgbClr val="BEC3CD"/>
                </a:solidFill>
                <a:latin typeface="Calibri" panose="020F0502020204030204" pitchFamily="34" charset="0"/>
              </a:rPr>
              <a:t>© OpenStreetMap contributors</a:t>
            </a:r>
          </a:p>
        </p:txBody>
      </p:sp>
    </p:spTree>
    <p:extLst>
      <p:ext uri="{BB962C8B-B14F-4D97-AF65-F5344CB8AC3E}">
        <p14:creationId xmlns:p14="http://schemas.microsoft.com/office/powerpoint/2010/main" val="2499265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66BD947-73ED-D9D7-E865-FD8CAF9787D1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D6E0D87-1B7E-98A5-8B05-8452A14DDBB4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D5DEF7-1BC2-9684-B4CA-71B106D0CC8B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2400" b="1">
                <a:solidFill>
                  <a:srgbClr val="C9A550"/>
                </a:solidFill>
                <a:latin typeface="Calibri" panose="020F0502020204030204" pitchFamily="34" charset="0"/>
              </a:rPr>
              <a:t>TRUJILLO — MAPA DE LA CIUDAD Y EL PROYECTO</a:t>
            </a:r>
            <a:endParaRPr lang="es-CR" sz="24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34E124-D386-ED87-9B3A-FE46B8C80BC1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sz="1200">
                <a:solidFill>
                  <a:srgbClr val="BEC3CD"/>
                </a:solidFill>
                <a:latin typeface="Calibri" panose="020F0502020204030204" pitchFamily="34" charset="0"/>
              </a:rPr>
              <a:t>Mapa real · OpenStreetMap · PIN: 15°55'21.1"N, 85°56'37.8"W</a:t>
            </a:r>
            <a:endParaRPr lang="es-CR" sz="12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AAC6A77-0688-E9DB-283B-0BFBF769F393}"/>
              </a:ext>
            </a:extLst>
          </p:cNvPr>
          <p:cNvSpPr/>
          <p:nvPr/>
        </p:nvSpPr>
        <p:spPr>
          <a:xfrm>
            <a:off x="635000" y="914400"/>
            <a:ext cx="1092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DE794CC-616B-C284-3A2B-83A2275C686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7747000" cy="56134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0A233D4-3BED-87F4-1121-44D3547AEE64}"/>
              </a:ext>
            </a:extLst>
          </p:cNvPr>
          <p:cNvSpPr/>
          <p:nvPr/>
        </p:nvSpPr>
        <p:spPr>
          <a:xfrm>
            <a:off x="7924800" y="1016000"/>
            <a:ext cx="4165600" cy="56134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92AED4-0FF2-5279-1176-9B8D83C8C831}"/>
              </a:ext>
            </a:extLst>
          </p:cNvPr>
          <p:cNvSpPr txBox="1"/>
          <p:nvPr/>
        </p:nvSpPr>
        <p:spPr>
          <a:xfrm>
            <a:off x="7975600" y="10922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PUNTOS DE INTERÉS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A3318FF-2430-9BDC-59EA-624C26750463}"/>
              </a:ext>
            </a:extLst>
          </p:cNvPr>
          <p:cNvSpPr/>
          <p:nvPr/>
        </p:nvSpPr>
        <p:spPr>
          <a:xfrm>
            <a:off x="8001000" y="1422400"/>
            <a:ext cx="41148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0E607BD-658B-E553-7C70-2FC358C07923}"/>
              </a:ext>
            </a:extLst>
          </p:cNvPr>
          <p:cNvSpPr txBox="1"/>
          <p:nvPr/>
        </p:nvSpPr>
        <p:spPr>
          <a:xfrm>
            <a:off x="7975600" y="14986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🏰 Fortaleza Santa Bárbara (colonial)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2C5F41-F422-81EE-0695-A8D4F51C5487}"/>
              </a:ext>
            </a:extLst>
          </p:cNvPr>
          <p:cNvSpPr txBox="1"/>
          <p:nvPr/>
        </p:nvSpPr>
        <p:spPr>
          <a:xfrm>
            <a:off x="7975600" y="19050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FFFFF"/>
                </a:solidFill>
                <a:latin typeface="Calibri" panose="020F0502020204030204" pitchFamily="34" charset="0"/>
              </a:rPr>
              <a:t>🌿 Parque Nacional Capiro y Calentura</a:t>
            </a:r>
            <a:endParaRPr lang="es-C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FA26266-A3E8-5AD9-F9C0-2B67FF81CAD9}"/>
              </a:ext>
            </a:extLst>
          </p:cNvPr>
          <p:cNvSpPr txBox="1"/>
          <p:nvPr/>
        </p:nvSpPr>
        <p:spPr>
          <a:xfrm>
            <a:off x="7975600" y="23114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⚓ Puerto de Cruceros (activo)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C6921A2-7FBE-6016-3CA0-8ACE0D87CD0F}"/>
              </a:ext>
            </a:extLst>
          </p:cNvPr>
          <p:cNvSpPr txBox="1"/>
          <p:nvPr/>
        </p:nvSpPr>
        <p:spPr>
          <a:xfrm>
            <a:off x="7975600" y="27178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FFFFF"/>
                </a:solidFill>
                <a:latin typeface="Calibri" panose="020F0502020204030204" pitchFamily="34" charset="0"/>
              </a:rPr>
              <a:t>🏖️ Playa caribeña (acceso cercano)</a:t>
            </a:r>
            <a:endParaRPr lang="es-C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E9BB835-A9D8-D0FB-1560-2217607A43FE}"/>
              </a:ext>
            </a:extLst>
          </p:cNvPr>
          <p:cNvSpPr txBox="1"/>
          <p:nvPr/>
        </p:nvSpPr>
        <p:spPr>
          <a:xfrm>
            <a:off x="7975600" y="31242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🎭 Comunidades Garífunas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BFBD387-F7DE-566C-DCE2-13050E14A73A}"/>
              </a:ext>
            </a:extLst>
          </p:cNvPr>
          <p:cNvSpPr txBox="1"/>
          <p:nvPr/>
        </p:nvSpPr>
        <p:spPr>
          <a:xfrm>
            <a:off x="7975600" y="35306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🏛️ Centro histórico de Trujillo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BA06709-FC67-B629-4AAC-BAABCDA6556A}"/>
              </a:ext>
            </a:extLst>
          </p:cNvPr>
          <p:cNvSpPr txBox="1"/>
          <p:nvPr/>
        </p:nvSpPr>
        <p:spPr>
          <a:xfrm>
            <a:off x="7924800" y="6502400"/>
            <a:ext cx="419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00">
                <a:solidFill>
                  <a:srgbClr val="BEC3CD"/>
                </a:solidFill>
                <a:latin typeface="Calibri" panose="020F0502020204030204" pitchFamily="34" charset="0"/>
              </a:rPr>
              <a:t>© OpenStreetMap contributors</a:t>
            </a:r>
          </a:p>
        </p:txBody>
      </p:sp>
    </p:spTree>
    <p:extLst>
      <p:ext uri="{BB962C8B-B14F-4D97-AF65-F5344CB8AC3E}">
        <p14:creationId xmlns:p14="http://schemas.microsoft.com/office/powerpoint/2010/main" val="1121858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8CD2A3F-AC98-4AAA-5C4A-D1FE0A8651A7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E683C41-6D18-7167-549A-E22E7484C5E1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F1D0CEB-84A5-0C31-537E-5A12BC6C21F7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2400" b="1">
                <a:solidFill>
                  <a:srgbClr val="C9A550"/>
                </a:solidFill>
                <a:latin typeface="Calibri" panose="020F0502020204030204" pitchFamily="34" charset="0"/>
              </a:rPr>
              <a:t>LOCALIZACIÓN EXACTA DE LA PROPIEDAD</a:t>
            </a:r>
            <a:endParaRPr lang="es-CR" sz="24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7A91D0-B56B-B962-72B7-6A2B686CE0E4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Zoom 17 · Mapa real OpenStreetMap · Zona comercial · Frente a vía principal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FED5EB5-0D4D-0071-CAE6-FC48EB4EEBD5}"/>
              </a:ext>
            </a:extLst>
          </p:cNvPr>
          <p:cNvSpPr/>
          <p:nvPr/>
        </p:nvSpPr>
        <p:spPr>
          <a:xfrm>
            <a:off x="635000" y="914400"/>
            <a:ext cx="1092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091BFB5-19A7-CCE7-3810-6D3CCE5374E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7747000" cy="56134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58ACBE57-8FF6-0AC4-12FD-7274F2B33095}"/>
              </a:ext>
            </a:extLst>
          </p:cNvPr>
          <p:cNvSpPr/>
          <p:nvPr/>
        </p:nvSpPr>
        <p:spPr>
          <a:xfrm>
            <a:off x="7924800" y="1016000"/>
            <a:ext cx="4165600" cy="56134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D1A310E-10C2-CBCB-B836-E5AB7AFFCDB7}"/>
              </a:ext>
            </a:extLst>
          </p:cNvPr>
          <p:cNvSpPr txBox="1"/>
          <p:nvPr/>
        </p:nvSpPr>
        <p:spPr>
          <a:xfrm>
            <a:off x="7975600" y="10922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DETALLES DEL INMUEBLE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17591F-7EB5-6AD5-3CE5-73FA8F47ECBC}"/>
              </a:ext>
            </a:extLst>
          </p:cNvPr>
          <p:cNvSpPr/>
          <p:nvPr/>
        </p:nvSpPr>
        <p:spPr>
          <a:xfrm>
            <a:off x="8001000" y="1422400"/>
            <a:ext cx="41148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7B530F6-AD40-E74F-AEF4-F71EA17A5299}"/>
              </a:ext>
            </a:extLst>
          </p:cNvPr>
          <p:cNvSpPr txBox="1"/>
          <p:nvPr/>
        </p:nvSpPr>
        <p:spPr>
          <a:xfrm>
            <a:off x="7975600" y="14986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📍 15°55'21.1"N   85°56'37.8"W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6954D0F-9FD8-8624-A3F0-A096427A877F}"/>
              </a:ext>
            </a:extLst>
          </p:cNvPr>
          <p:cNvSpPr txBox="1"/>
          <p:nvPr/>
        </p:nvSpPr>
        <p:spPr>
          <a:xfrm>
            <a:off x="7975600" y="19558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FFFFFF"/>
                </a:solidFill>
                <a:latin typeface="Calibri" panose="020F0502020204030204" pitchFamily="34" charset="0"/>
              </a:rPr>
              <a:t>🏗️ Terreno: 1,638 m²  ·  Construcción: 931 m²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417119E-26B0-F651-4C1B-F6CAB3BAB504}"/>
              </a:ext>
            </a:extLst>
          </p:cNvPr>
          <p:cNvSpPr txBox="1"/>
          <p:nvPr/>
        </p:nvSpPr>
        <p:spPr>
          <a:xfrm>
            <a:off x="7975600" y="24130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🛣️ Frente a vía principal pavimentada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7B1E31F-DF0A-A439-BE75-05F799BC28F2}"/>
              </a:ext>
            </a:extLst>
          </p:cNvPr>
          <p:cNvSpPr txBox="1"/>
          <p:nvPr/>
        </p:nvSpPr>
        <p:spPr>
          <a:xfrm>
            <a:off x="7975600" y="28702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🏪 Zona comercial activa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2F72D2-B83E-AF82-75CB-D6560FC6883D}"/>
              </a:ext>
            </a:extLst>
          </p:cNvPr>
          <p:cNvSpPr txBox="1"/>
          <p:nvPr/>
        </p:nvSpPr>
        <p:spPr>
          <a:xfrm>
            <a:off x="7975600" y="3327400"/>
            <a:ext cx="4114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🌊 Costa Caribeña — Honduras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20119D3-880F-33DA-69BC-6A18EA49ABD6}"/>
              </a:ext>
            </a:extLst>
          </p:cNvPr>
          <p:cNvSpPr/>
          <p:nvPr/>
        </p:nvSpPr>
        <p:spPr>
          <a:xfrm>
            <a:off x="7975600" y="3911600"/>
            <a:ext cx="4114800" cy="533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92325F3-D8CC-FC3F-5ACE-28F4434306FE}"/>
              </a:ext>
            </a:extLst>
          </p:cNvPr>
          <p:cNvSpPr txBox="1"/>
          <p:nvPr/>
        </p:nvSpPr>
        <p:spPr>
          <a:xfrm>
            <a:off x="8001000" y="3962400"/>
            <a:ext cx="4089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0A2346"/>
                </a:solidFill>
                <a:latin typeface="Calibri" panose="020F0502020204030204" pitchFamily="34" charset="0"/>
              </a:rPr>
              <a:t>ZONA COMERCIAL — VÍA PRINCIPAL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379D8AA-D63A-8070-0D50-A85E1F7446AD}"/>
              </a:ext>
            </a:extLst>
          </p:cNvPr>
          <p:cNvSpPr txBox="1"/>
          <p:nvPr/>
        </p:nvSpPr>
        <p:spPr>
          <a:xfrm>
            <a:off x="8001000" y="4165600"/>
            <a:ext cx="4089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0A2346"/>
                </a:solidFill>
                <a:latin typeface="Calibri" panose="020F0502020204030204" pitchFamily="34" charset="0"/>
              </a:rPr>
              <a:t>15°55'21.1"N  ·  85°56'37.8"W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DB8D5C4-70B4-E7A4-0F27-A1BD8C7D3AB2}"/>
              </a:ext>
            </a:extLst>
          </p:cNvPr>
          <p:cNvSpPr txBox="1"/>
          <p:nvPr/>
        </p:nvSpPr>
        <p:spPr>
          <a:xfrm>
            <a:off x="7924800" y="6502400"/>
            <a:ext cx="419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900">
                <a:solidFill>
                  <a:srgbClr val="BEC3CD"/>
                </a:solidFill>
                <a:latin typeface="Calibri" panose="020F0502020204030204" pitchFamily="34" charset="0"/>
              </a:rPr>
              <a:t>© OpenStreetMap contributors</a:t>
            </a:r>
          </a:p>
        </p:txBody>
      </p:sp>
    </p:spTree>
    <p:extLst>
      <p:ext uri="{BB962C8B-B14F-4D97-AF65-F5344CB8AC3E}">
        <p14:creationId xmlns:p14="http://schemas.microsoft.com/office/powerpoint/2010/main" val="281783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A322B5B-2971-149E-CFBF-285EF27FD796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69B7ED6-40E1-41C4-8343-9B4F14993A56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9451780-B762-1D04-1834-7B669EA959A9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F6FA9BF-EE04-7F57-7581-D96E18A5167D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ECONOMÍA DE ADQUISICIÓN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CAE654-B318-FC76-7601-4C3D57E67548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Por qué los números son convincentes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C30ADB8-821B-86AC-CD4C-65EAE38CFCE9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EAA1332-D7FF-AB77-21BD-0594A1DBF5C1}"/>
              </a:ext>
            </a:extLst>
          </p:cNvPr>
          <p:cNvSpPr/>
          <p:nvPr/>
        </p:nvSpPr>
        <p:spPr>
          <a:xfrm>
            <a:off x="101600" y="1143000"/>
            <a:ext cx="3911600" cy="1371600"/>
          </a:xfrm>
          <a:prstGeom prst="rect">
            <a:avLst/>
          </a:prstGeom>
          <a:solidFill>
            <a:srgbClr val="10325F"/>
          </a:solidFill>
          <a:ln w="254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62A3860-C98F-479B-C674-29DC51C4C7E7}"/>
              </a:ext>
            </a:extLst>
          </p:cNvPr>
          <p:cNvSpPr txBox="1"/>
          <p:nvPr/>
        </p:nvSpPr>
        <p:spPr>
          <a:xfrm>
            <a:off x="152400" y="12192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600" b="1" dirty="0">
                <a:solidFill>
                  <a:srgbClr val="C9A550"/>
                </a:solidFill>
                <a:latin typeface="Calibri" panose="020F0502020204030204" pitchFamily="34" charset="0"/>
              </a:rPr>
              <a:t>~USD $767,000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14E721A-CAA1-A93F-0ACA-793A37D29530}"/>
              </a:ext>
            </a:extLst>
          </p:cNvPr>
          <p:cNvSpPr txBox="1"/>
          <p:nvPr/>
        </p:nvSpPr>
        <p:spPr>
          <a:xfrm>
            <a:off x="152400" y="18542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BEC3CD"/>
                </a:solidFill>
                <a:latin typeface="Calibri Light" panose="020F0302020204030204" pitchFamily="34" charset="0"/>
              </a:rPr>
              <a:t>PRECIO DE ADQUISICIÓN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7B3BA8-B5E9-FDC1-4EED-C081AEE4D411}"/>
              </a:ext>
            </a:extLst>
          </p:cNvPr>
          <p:cNvSpPr txBox="1"/>
          <p:nvPr/>
        </p:nvSpPr>
        <p:spPr>
          <a:xfrm>
            <a:off x="152400" y="21336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FCF8EB"/>
                </a:solidFill>
                <a:latin typeface="Calibri" panose="020F0502020204030204" pitchFamily="34" charset="0"/>
              </a:rPr>
              <a:t>HNL 20,500,000  ·  Negociable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7B084CC-B706-8DC6-9A51-442465F654C9}"/>
              </a:ext>
            </a:extLst>
          </p:cNvPr>
          <p:cNvSpPr/>
          <p:nvPr/>
        </p:nvSpPr>
        <p:spPr>
          <a:xfrm>
            <a:off x="4114800" y="1143000"/>
            <a:ext cx="3911600" cy="1371600"/>
          </a:xfrm>
          <a:prstGeom prst="rect">
            <a:avLst/>
          </a:prstGeom>
          <a:solidFill>
            <a:srgbClr val="10325F"/>
          </a:solidFill>
          <a:ln w="254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204729A-6CA2-6CA8-F1B8-19FA2D663E94}"/>
              </a:ext>
            </a:extLst>
          </p:cNvPr>
          <p:cNvSpPr txBox="1"/>
          <p:nvPr/>
        </p:nvSpPr>
        <p:spPr>
          <a:xfrm>
            <a:off x="4165600" y="12192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600" b="1">
                <a:solidFill>
                  <a:srgbClr val="FFFFFF"/>
                </a:solidFill>
                <a:latin typeface="Calibri" panose="020F0502020204030204" pitchFamily="34" charset="0"/>
              </a:rPr>
              <a:t>$215K – $440K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5FC27E9-FDCF-32E5-F3B0-5AA204D8B574}"/>
              </a:ext>
            </a:extLst>
          </p:cNvPr>
          <p:cNvSpPr txBox="1"/>
          <p:nvPr/>
        </p:nvSpPr>
        <p:spPr>
          <a:xfrm>
            <a:off x="4165600" y="18542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BEC3CD"/>
                </a:solidFill>
                <a:latin typeface="Calibri Light" panose="020F0302020204030204" pitchFamily="34" charset="0"/>
              </a:rPr>
              <a:t>COSTO EST. DE TERMINACIÓN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71640DD-795A-77B5-D3B0-47FB00D4D8EE}"/>
              </a:ext>
            </a:extLst>
          </p:cNvPr>
          <p:cNvSpPr txBox="1"/>
          <p:nvPr/>
        </p:nvSpPr>
        <p:spPr>
          <a:xfrm>
            <a:off x="4165600" y="21336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pt-BR" sz="1000">
                <a:solidFill>
                  <a:srgbClr val="FCF8EB"/>
                </a:solidFill>
                <a:latin typeface="Calibri" panose="020F0502020204030204" pitchFamily="34" charset="0"/>
              </a:rPr>
              <a:t>20 hab. · acabados · piscina · FF&amp;E</a:t>
            </a:r>
            <a:endParaRPr lang="es-CR" sz="10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416D85F-D4D8-9936-F88A-465C71861D68}"/>
              </a:ext>
            </a:extLst>
          </p:cNvPr>
          <p:cNvSpPr/>
          <p:nvPr/>
        </p:nvSpPr>
        <p:spPr>
          <a:xfrm>
            <a:off x="8128000" y="1143000"/>
            <a:ext cx="3911600" cy="1371600"/>
          </a:xfrm>
          <a:prstGeom prst="rect">
            <a:avLst/>
          </a:prstGeom>
          <a:solidFill>
            <a:srgbClr val="C9A550"/>
          </a:solidFill>
          <a:ln w="254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3F0E1FA-ED5A-07B0-6134-75B1E616F98C}"/>
              </a:ext>
            </a:extLst>
          </p:cNvPr>
          <p:cNvSpPr txBox="1"/>
          <p:nvPr/>
        </p:nvSpPr>
        <p:spPr>
          <a:xfrm>
            <a:off x="8178800" y="12192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600" b="1">
                <a:solidFill>
                  <a:srgbClr val="0A2346"/>
                </a:solidFill>
                <a:latin typeface="Calibri" panose="020F0502020204030204" pitchFamily="34" charset="0"/>
              </a:rPr>
              <a:t>~$1.0M – $1.25M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D5E8948-E8CB-E565-1106-A7208C9B0285}"/>
              </a:ext>
            </a:extLst>
          </p:cNvPr>
          <p:cNvSpPr txBox="1"/>
          <p:nvPr/>
        </p:nvSpPr>
        <p:spPr>
          <a:xfrm>
            <a:off x="8178800" y="18542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0A2346"/>
                </a:solidFill>
                <a:latin typeface="Calibri Light" panose="020F0302020204030204" pitchFamily="34" charset="0"/>
              </a:rPr>
              <a:t>INVERSIÓN TOTAL ESTIMADA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6D7F57-A4B2-5A54-17B5-85D9DCE5AE2E}"/>
              </a:ext>
            </a:extLst>
          </p:cNvPr>
          <p:cNvSpPr txBox="1"/>
          <p:nvPr/>
        </p:nvSpPr>
        <p:spPr>
          <a:xfrm>
            <a:off x="8178800" y="2133600"/>
            <a:ext cx="381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10325F"/>
                </a:solidFill>
                <a:latin typeface="Calibri" panose="020F0502020204030204" pitchFamily="34" charset="0"/>
              </a:rPr>
              <a:t>Todo incluido — 20 habitaciones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AE92E19-5DB4-1530-8F17-2CDA03B3EC7E}"/>
              </a:ext>
            </a:extLst>
          </p:cNvPr>
          <p:cNvSpPr/>
          <p:nvPr/>
        </p:nvSpPr>
        <p:spPr>
          <a:xfrm>
            <a:off x="101600" y="2616200"/>
            <a:ext cx="11988800" cy="3810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18AF97E-2881-7549-E84D-1B7D9DBCDE04}"/>
              </a:ext>
            </a:extLst>
          </p:cNvPr>
          <p:cNvSpPr txBox="1"/>
          <p:nvPr/>
        </p:nvSpPr>
        <p:spPr>
          <a:xfrm>
            <a:off x="152400" y="26670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COMPARACIÓN: COSTO POR HABITACIÓN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1775C3D-563E-299E-ABBF-A42B869F0061}"/>
              </a:ext>
            </a:extLst>
          </p:cNvPr>
          <p:cNvSpPr/>
          <p:nvPr/>
        </p:nvSpPr>
        <p:spPr>
          <a:xfrm>
            <a:off x="101600" y="3048000"/>
            <a:ext cx="119888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B6F72BB-CCDA-77A4-7F4D-197FC5DA0996}"/>
              </a:ext>
            </a:extLst>
          </p:cNvPr>
          <p:cNvSpPr txBox="1"/>
          <p:nvPr/>
        </p:nvSpPr>
        <p:spPr>
          <a:xfrm>
            <a:off x="152400" y="3098800"/>
            <a:ext cx="7302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FFFFF"/>
                </a:solidFill>
                <a:latin typeface="Calibri" panose="020F0502020204030204" pitchFamily="34" charset="0"/>
              </a:rPr>
              <a:t>Hotel caribeño de presupuesto (constr. nueva)</a:t>
            </a:r>
            <a:endParaRPr lang="es-C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E66D45F-59E7-6E4E-0FE7-03085114D665}"/>
              </a:ext>
            </a:extLst>
          </p:cNvPr>
          <p:cNvSpPr txBox="1"/>
          <p:nvPr/>
        </p:nvSpPr>
        <p:spPr>
          <a:xfrm>
            <a:off x="7493000" y="3098800"/>
            <a:ext cx="457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s-CR" sz="1200">
                <a:solidFill>
                  <a:srgbClr val="C9A550"/>
                </a:solidFill>
                <a:latin typeface="Calibri" panose="020F0502020204030204" pitchFamily="34" charset="0"/>
              </a:rPr>
              <a:t>$80,000 – $120,000 / hab.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5DD54855-C872-71A5-FA27-1CC1727A1863}"/>
              </a:ext>
            </a:extLst>
          </p:cNvPr>
          <p:cNvSpPr/>
          <p:nvPr/>
        </p:nvSpPr>
        <p:spPr>
          <a:xfrm>
            <a:off x="101600" y="3429000"/>
            <a:ext cx="119888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C4AB661-1F30-992B-11ED-7513E44AFFF8}"/>
              </a:ext>
            </a:extLst>
          </p:cNvPr>
          <p:cNvSpPr txBox="1"/>
          <p:nvPr/>
        </p:nvSpPr>
        <p:spPr>
          <a:xfrm>
            <a:off x="152400" y="3479800"/>
            <a:ext cx="7302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FFFFF"/>
                </a:solidFill>
                <a:latin typeface="Calibri" panose="020F0502020204030204" pitchFamily="34" charset="0"/>
              </a:rPr>
              <a:t>Hotel caribeño escala media (constr. nueva)</a:t>
            </a:r>
            <a:endParaRPr lang="es-C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510E08E-84F3-71B4-479A-256590384BF1}"/>
              </a:ext>
            </a:extLst>
          </p:cNvPr>
          <p:cNvSpPr txBox="1"/>
          <p:nvPr/>
        </p:nvSpPr>
        <p:spPr>
          <a:xfrm>
            <a:off x="7493000" y="3479800"/>
            <a:ext cx="457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s-CR" sz="1200">
                <a:solidFill>
                  <a:srgbClr val="C9A550"/>
                </a:solidFill>
                <a:latin typeface="Calibri" panose="020F0502020204030204" pitchFamily="34" charset="0"/>
              </a:rPr>
              <a:t>$120,000 – $180,000 / hab.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12F3AA91-1E8A-07E4-F424-6F4EBA5DBDF6}"/>
              </a:ext>
            </a:extLst>
          </p:cNvPr>
          <p:cNvSpPr/>
          <p:nvPr/>
        </p:nvSpPr>
        <p:spPr>
          <a:xfrm>
            <a:off x="101600" y="3810000"/>
            <a:ext cx="119888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720BDCB-D31E-D3AC-6C3E-CE0FE5BB10FD}"/>
              </a:ext>
            </a:extLst>
          </p:cNvPr>
          <p:cNvSpPr txBox="1"/>
          <p:nvPr/>
        </p:nvSpPr>
        <p:spPr>
          <a:xfrm>
            <a:off x="152400" y="3860800"/>
            <a:ext cx="7302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FFFFF"/>
                </a:solidFill>
                <a:latin typeface="Calibri" panose="020F0502020204030204" pitchFamily="34" charset="0"/>
              </a:rPr>
              <a:t>Resort caribeño de lujo (constr. nueva)</a:t>
            </a:r>
            <a:endParaRPr lang="es-CR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14BBE24-5082-EE5C-3ECF-09C4A4D07A43}"/>
              </a:ext>
            </a:extLst>
          </p:cNvPr>
          <p:cNvSpPr txBox="1"/>
          <p:nvPr/>
        </p:nvSpPr>
        <p:spPr>
          <a:xfrm>
            <a:off x="7493000" y="3860800"/>
            <a:ext cx="457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s-CR" sz="1200">
                <a:solidFill>
                  <a:srgbClr val="C9A550"/>
                </a:solidFill>
                <a:latin typeface="Calibri" panose="020F0502020204030204" pitchFamily="34" charset="0"/>
              </a:rPr>
              <a:t>$180,000 – $350,000+ / hab.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6F2F19E4-3EB9-F4C8-BD19-4092017DCD20}"/>
              </a:ext>
            </a:extLst>
          </p:cNvPr>
          <p:cNvSpPr/>
          <p:nvPr/>
        </p:nvSpPr>
        <p:spPr>
          <a:xfrm>
            <a:off x="101600" y="4191000"/>
            <a:ext cx="11988800" cy="3556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398CEB7-24BC-CEB3-B3FA-0A335E945084}"/>
              </a:ext>
            </a:extLst>
          </p:cNvPr>
          <p:cNvSpPr txBox="1"/>
          <p:nvPr/>
        </p:nvSpPr>
        <p:spPr>
          <a:xfrm>
            <a:off x="152400" y="4241800"/>
            <a:ext cx="7302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✨ NAUTICA HOTEL — Adquisición + Terminación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6902165-7FAE-BD95-2288-DE1947E7A7AB}"/>
              </a:ext>
            </a:extLst>
          </p:cNvPr>
          <p:cNvSpPr txBox="1"/>
          <p:nvPr/>
        </p:nvSpPr>
        <p:spPr>
          <a:xfrm>
            <a:off x="7493000" y="4241800"/>
            <a:ext cx="457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~$51,000 – $63,000 / hab.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D87D633-211C-5470-3F94-F0183CC15237}"/>
              </a:ext>
            </a:extLst>
          </p:cNvPr>
          <p:cNvSpPr txBox="1"/>
          <p:nvPr/>
        </p:nvSpPr>
        <p:spPr>
          <a:xfrm>
            <a:off x="101600" y="4648200"/>
            <a:ext cx="5080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 b="1">
                <a:solidFill>
                  <a:srgbClr val="FFFFFF"/>
                </a:solidFill>
                <a:latin typeface="Calibri" panose="020F0502020204030204" pitchFamily="34" charset="0"/>
              </a:rPr>
              <a:t>DESCUENTO VS. COSTO MÁS BAJO:</a:t>
            </a:r>
            <a:endParaRPr lang="es-CR" sz="13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6AC744F6-8F8F-324D-955A-9F42B24F267E}"/>
              </a:ext>
            </a:extLst>
          </p:cNvPr>
          <p:cNvSpPr txBox="1"/>
          <p:nvPr/>
        </p:nvSpPr>
        <p:spPr>
          <a:xfrm>
            <a:off x="5181600" y="4648200"/>
            <a:ext cx="6908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r"/>
            <a:r>
              <a:rPr lang="es-CR" b="1">
                <a:solidFill>
                  <a:srgbClr val="C9A550"/>
                </a:solidFill>
                <a:latin typeface="Calibri" panose="020F0502020204030204" pitchFamily="34" charset="0"/>
              </a:rPr>
              <a:t>~ 37% – 56%</a:t>
            </a:r>
          </a:p>
        </p:txBody>
      </p:sp>
    </p:spTree>
    <p:extLst>
      <p:ext uri="{BB962C8B-B14F-4D97-AF65-F5344CB8AC3E}">
        <p14:creationId xmlns:p14="http://schemas.microsoft.com/office/powerpoint/2010/main" val="3236628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BD16FDF-0949-0E0B-BB79-A91B9BBC3BEB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68D8F58-5145-7A18-867E-47DF52D3C7A6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31A03DF-85D8-DE67-0CFE-D4E37CE5E82D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95497A6-29E2-E914-B80A-E501F6BCFCF6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ESCENARIOS DE RETORNO  (ILUSTRATIVOS)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B8C1CD1-5F42-74EB-535B-70F1E8A37744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Basados en benchmarks públicos del sector hotelero caribeño — No son garantía de rendimiento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4CFD0B8-E332-1DDF-2F12-7FD16954F465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6692BB2-336E-45EC-32BD-FB54A6D15EDF}"/>
              </a:ext>
            </a:extLst>
          </p:cNvPr>
          <p:cNvSpPr/>
          <p:nvPr/>
        </p:nvSpPr>
        <p:spPr>
          <a:xfrm>
            <a:off x="101600" y="1143000"/>
            <a:ext cx="11988800" cy="406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F353949-8B4C-F43B-2F42-447BA84A347B}"/>
              </a:ext>
            </a:extLst>
          </p:cNvPr>
          <p:cNvSpPr txBox="1"/>
          <p:nvPr/>
        </p:nvSpPr>
        <p:spPr>
          <a:xfrm>
            <a:off x="165100" y="1168400"/>
            <a:ext cx="2857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PARÁMETRO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272B430-8240-379B-3DCB-4842B47CEA4B}"/>
              </a:ext>
            </a:extLst>
          </p:cNvPr>
          <p:cNvSpPr/>
          <p:nvPr/>
        </p:nvSpPr>
        <p:spPr>
          <a:xfrm>
            <a:off x="3124200" y="1143000"/>
            <a:ext cx="2921000" cy="406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CB46688-8835-E512-8036-CE3A1F482D19}"/>
              </a:ext>
            </a:extLst>
          </p:cNvPr>
          <p:cNvSpPr txBox="1"/>
          <p:nvPr/>
        </p:nvSpPr>
        <p:spPr>
          <a:xfrm>
            <a:off x="3187700" y="1168400"/>
            <a:ext cx="279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CONSERVADOR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E0031A2-9D6E-80F4-67EE-0F8C818F68C1}"/>
              </a:ext>
            </a:extLst>
          </p:cNvPr>
          <p:cNvSpPr/>
          <p:nvPr/>
        </p:nvSpPr>
        <p:spPr>
          <a:xfrm>
            <a:off x="6146800" y="1143000"/>
            <a:ext cx="2921000" cy="406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A727348-F838-DF26-D8B3-6CC4959BB957}"/>
              </a:ext>
            </a:extLst>
          </p:cNvPr>
          <p:cNvSpPr txBox="1"/>
          <p:nvPr/>
        </p:nvSpPr>
        <p:spPr>
          <a:xfrm>
            <a:off x="6210300" y="1168400"/>
            <a:ext cx="279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BASE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90D1AAB-E266-8A0D-4007-F6A34D2228D6}"/>
              </a:ext>
            </a:extLst>
          </p:cNvPr>
          <p:cNvSpPr/>
          <p:nvPr/>
        </p:nvSpPr>
        <p:spPr>
          <a:xfrm>
            <a:off x="9169400" y="1143000"/>
            <a:ext cx="2921000" cy="406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EDCB76-E2B6-572D-0F85-4C4E2C5D29D2}"/>
              </a:ext>
            </a:extLst>
          </p:cNvPr>
          <p:cNvSpPr txBox="1"/>
          <p:nvPr/>
        </p:nvSpPr>
        <p:spPr>
          <a:xfrm>
            <a:off x="9232900" y="1168400"/>
            <a:ext cx="279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0A2346"/>
                </a:solidFill>
                <a:latin typeface="Calibri" panose="020F0502020204030204" pitchFamily="34" charset="0"/>
              </a:rPr>
              <a:t>OPTIMISTA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FF23A8B-5639-DDBF-30C0-F530FC028B21}"/>
              </a:ext>
            </a:extLst>
          </p:cNvPr>
          <p:cNvSpPr/>
          <p:nvPr/>
        </p:nvSpPr>
        <p:spPr>
          <a:xfrm>
            <a:off x="101600" y="1600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8EEBB3F-5617-6BA3-108B-A37A432A7949}"/>
              </a:ext>
            </a:extLst>
          </p:cNvPr>
          <p:cNvSpPr txBox="1"/>
          <p:nvPr/>
        </p:nvSpPr>
        <p:spPr>
          <a:xfrm>
            <a:off x="152400" y="1651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ADR (Tarifa Diaria Promedio)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A29CB4B-88E9-9BEB-832E-93AD3D61B2E8}"/>
              </a:ext>
            </a:extLst>
          </p:cNvPr>
          <p:cNvSpPr/>
          <p:nvPr/>
        </p:nvSpPr>
        <p:spPr>
          <a:xfrm>
            <a:off x="3200400" y="1600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C8F88B7-9C30-CC34-629B-EFBBC18B7292}"/>
              </a:ext>
            </a:extLst>
          </p:cNvPr>
          <p:cNvSpPr txBox="1"/>
          <p:nvPr/>
        </p:nvSpPr>
        <p:spPr>
          <a:xfrm>
            <a:off x="3225800" y="1651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$85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14E201B-6054-2865-5397-BFCC6AC84CDB}"/>
              </a:ext>
            </a:extLst>
          </p:cNvPr>
          <p:cNvSpPr/>
          <p:nvPr/>
        </p:nvSpPr>
        <p:spPr>
          <a:xfrm>
            <a:off x="6299200" y="1600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5DF8614-F7EB-6D57-CCDA-E32D61D19696}"/>
              </a:ext>
            </a:extLst>
          </p:cNvPr>
          <p:cNvSpPr txBox="1"/>
          <p:nvPr/>
        </p:nvSpPr>
        <p:spPr>
          <a:xfrm>
            <a:off x="6324600" y="1651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$110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ED65531-87D2-2BD5-8EB0-E95082C6E163}"/>
              </a:ext>
            </a:extLst>
          </p:cNvPr>
          <p:cNvSpPr/>
          <p:nvPr/>
        </p:nvSpPr>
        <p:spPr>
          <a:xfrm>
            <a:off x="9398000" y="1600200"/>
            <a:ext cx="2692400" cy="3556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DFA9135-98F1-E306-7B0D-F5FCA5930274}"/>
              </a:ext>
            </a:extLst>
          </p:cNvPr>
          <p:cNvSpPr txBox="1"/>
          <p:nvPr/>
        </p:nvSpPr>
        <p:spPr>
          <a:xfrm>
            <a:off x="9423400" y="1651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$150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6654E5C-E9D1-0DF2-20D6-0D3692D81B3A}"/>
              </a:ext>
            </a:extLst>
          </p:cNvPr>
          <p:cNvSpPr/>
          <p:nvPr/>
        </p:nvSpPr>
        <p:spPr>
          <a:xfrm>
            <a:off x="101600" y="1981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09C6752-C4FF-23D2-C050-B3FD59BEA3A1}"/>
              </a:ext>
            </a:extLst>
          </p:cNvPr>
          <p:cNvSpPr txBox="1"/>
          <p:nvPr/>
        </p:nvSpPr>
        <p:spPr>
          <a:xfrm>
            <a:off x="152400" y="2032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Ocupación (estabilizado)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BAAC35A-8BEC-22F7-8905-CF8CC2813527}"/>
              </a:ext>
            </a:extLst>
          </p:cNvPr>
          <p:cNvSpPr/>
          <p:nvPr/>
        </p:nvSpPr>
        <p:spPr>
          <a:xfrm>
            <a:off x="3200400" y="1981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3E9199D-3A67-4CE2-18CD-ECDB71F1073A}"/>
              </a:ext>
            </a:extLst>
          </p:cNvPr>
          <p:cNvSpPr txBox="1"/>
          <p:nvPr/>
        </p:nvSpPr>
        <p:spPr>
          <a:xfrm>
            <a:off x="3225800" y="2032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45%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5B45D33-974F-122F-5A94-F044FBCBD266}"/>
              </a:ext>
            </a:extLst>
          </p:cNvPr>
          <p:cNvSpPr/>
          <p:nvPr/>
        </p:nvSpPr>
        <p:spPr>
          <a:xfrm>
            <a:off x="6299200" y="1981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69BD42D-BD41-6EC1-1883-04AF487DB2A7}"/>
              </a:ext>
            </a:extLst>
          </p:cNvPr>
          <p:cNvSpPr txBox="1"/>
          <p:nvPr/>
        </p:nvSpPr>
        <p:spPr>
          <a:xfrm>
            <a:off x="6324600" y="2032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62%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853A665-06E8-2AE8-A989-15FEE26ED775}"/>
              </a:ext>
            </a:extLst>
          </p:cNvPr>
          <p:cNvSpPr/>
          <p:nvPr/>
        </p:nvSpPr>
        <p:spPr>
          <a:xfrm>
            <a:off x="9398000" y="1981200"/>
            <a:ext cx="2692400" cy="355600"/>
          </a:xfrm>
          <a:prstGeom prst="rect">
            <a:avLst/>
          </a:prstGeom>
          <a:solidFill>
            <a:srgbClr val="B4913C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1B65A63-0130-167D-E107-8D359CE78875}"/>
              </a:ext>
            </a:extLst>
          </p:cNvPr>
          <p:cNvSpPr txBox="1"/>
          <p:nvPr/>
        </p:nvSpPr>
        <p:spPr>
          <a:xfrm>
            <a:off x="9423400" y="2032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72%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C189CEFF-C255-71BE-88BF-7DA37AAA2EC4}"/>
              </a:ext>
            </a:extLst>
          </p:cNvPr>
          <p:cNvSpPr/>
          <p:nvPr/>
        </p:nvSpPr>
        <p:spPr>
          <a:xfrm>
            <a:off x="101600" y="2362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6DFD975-6300-59DE-169E-9953659C8029}"/>
              </a:ext>
            </a:extLst>
          </p:cNvPr>
          <p:cNvSpPr txBox="1"/>
          <p:nvPr/>
        </p:nvSpPr>
        <p:spPr>
          <a:xfrm>
            <a:off x="152400" y="2413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NOI Anual (estabilizado)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76339576-840B-EBBB-15B7-BE8AC758B1FE}"/>
              </a:ext>
            </a:extLst>
          </p:cNvPr>
          <p:cNvSpPr/>
          <p:nvPr/>
        </p:nvSpPr>
        <p:spPr>
          <a:xfrm>
            <a:off x="3200400" y="2362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FB3990E-1FA8-18B5-3251-801DD1ECA4FE}"/>
              </a:ext>
            </a:extLst>
          </p:cNvPr>
          <p:cNvSpPr txBox="1"/>
          <p:nvPr/>
        </p:nvSpPr>
        <p:spPr>
          <a:xfrm>
            <a:off x="3225800" y="2413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~$150,000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764A2E1A-1C29-B7B2-FEAD-E362A53CC576}"/>
              </a:ext>
            </a:extLst>
          </p:cNvPr>
          <p:cNvSpPr/>
          <p:nvPr/>
        </p:nvSpPr>
        <p:spPr>
          <a:xfrm>
            <a:off x="6299200" y="2362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04F9354-F798-FB38-F42F-349271F186ED}"/>
              </a:ext>
            </a:extLst>
          </p:cNvPr>
          <p:cNvSpPr txBox="1"/>
          <p:nvPr/>
        </p:nvSpPr>
        <p:spPr>
          <a:xfrm>
            <a:off x="6324600" y="2413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~$300,000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AD47D8-34F7-B34F-B598-923FF18EF809}"/>
              </a:ext>
            </a:extLst>
          </p:cNvPr>
          <p:cNvSpPr/>
          <p:nvPr/>
        </p:nvSpPr>
        <p:spPr>
          <a:xfrm>
            <a:off x="9398000" y="2362200"/>
            <a:ext cx="2692400" cy="3556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875AE529-2148-3081-08D1-4B1F8A049E83}"/>
              </a:ext>
            </a:extLst>
          </p:cNvPr>
          <p:cNvSpPr txBox="1"/>
          <p:nvPr/>
        </p:nvSpPr>
        <p:spPr>
          <a:xfrm>
            <a:off x="9423400" y="2413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~$544,000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5E42F94D-2B87-E72E-0151-0CF7AF49257E}"/>
              </a:ext>
            </a:extLst>
          </p:cNvPr>
          <p:cNvSpPr/>
          <p:nvPr/>
        </p:nvSpPr>
        <p:spPr>
          <a:xfrm>
            <a:off x="101600" y="2743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15FB116-5510-2E66-9A12-340925FD5A0A}"/>
              </a:ext>
            </a:extLst>
          </p:cNvPr>
          <p:cNvSpPr txBox="1"/>
          <p:nvPr/>
        </p:nvSpPr>
        <p:spPr>
          <a:xfrm>
            <a:off x="152400" y="2794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Retorno sobre Capital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C138B25-188D-AA3C-1F39-102BC799401B}"/>
              </a:ext>
            </a:extLst>
          </p:cNvPr>
          <p:cNvSpPr/>
          <p:nvPr/>
        </p:nvSpPr>
        <p:spPr>
          <a:xfrm>
            <a:off x="3200400" y="2743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2AF3366-E528-4B52-2CEA-A835E693E6B2}"/>
              </a:ext>
            </a:extLst>
          </p:cNvPr>
          <p:cNvSpPr txBox="1"/>
          <p:nvPr/>
        </p:nvSpPr>
        <p:spPr>
          <a:xfrm>
            <a:off x="3225800" y="2794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~14-15%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15384506-1395-F04F-8172-1A631DC3B17D}"/>
              </a:ext>
            </a:extLst>
          </p:cNvPr>
          <p:cNvSpPr/>
          <p:nvPr/>
        </p:nvSpPr>
        <p:spPr>
          <a:xfrm>
            <a:off x="6299200" y="2743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EF8F9DE-B31C-4CF8-0BF8-318EDD429499}"/>
              </a:ext>
            </a:extLst>
          </p:cNvPr>
          <p:cNvSpPr txBox="1"/>
          <p:nvPr/>
        </p:nvSpPr>
        <p:spPr>
          <a:xfrm>
            <a:off x="6324600" y="2794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~26%</a:t>
            </a: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1F8EA5E-6D28-C3BF-C04F-39684CB425C3}"/>
              </a:ext>
            </a:extLst>
          </p:cNvPr>
          <p:cNvSpPr/>
          <p:nvPr/>
        </p:nvSpPr>
        <p:spPr>
          <a:xfrm>
            <a:off x="9398000" y="2743200"/>
            <a:ext cx="2692400" cy="355600"/>
          </a:xfrm>
          <a:prstGeom prst="rect">
            <a:avLst/>
          </a:prstGeom>
          <a:solidFill>
            <a:srgbClr val="B4913C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4B1BE6B8-E4B5-5792-83D7-82F59B80FBAA}"/>
              </a:ext>
            </a:extLst>
          </p:cNvPr>
          <p:cNvSpPr txBox="1"/>
          <p:nvPr/>
        </p:nvSpPr>
        <p:spPr>
          <a:xfrm>
            <a:off x="9423400" y="2794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~43%</a:t>
            </a: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DF99B695-3731-E06F-DBBF-3E168F08CC4C}"/>
              </a:ext>
            </a:extLst>
          </p:cNvPr>
          <p:cNvSpPr/>
          <p:nvPr/>
        </p:nvSpPr>
        <p:spPr>
          <a:xfrm>
            <a:off x="101600" y="3124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2BB890C9-78F3-AB89-04BC-E5D0865E2625}"/>
              </a:ext>
            </a:extLst>
          </p:cNvPr>
          <p:cNvSpPr txBox="1"/>
          <p:nvPr/>
        </p:nvSpPr>
        <p:spPr>
          <a:xfrm>
            <a:off x="152400" y="3175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TIR Estimada 5 Años</a:t>
            </a: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A758458B-111D-A603-623F-2FE4CA201961}"/>
              </a:ext>
            </a:extLst>
          </p:cNvPr>
          <p:cNvSpPr/>
          <p:nvPr/>
        </p:nvSpPr>
        <p:spPr>
          <a:xfrm>
            <a:off x="3200400" y="3124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D7E7969D-1AFE-9222-E663-2A40ADE261E0}"/>
              </a:ext>
            </a:extLst>
          </p:cNvPr>
          <p:cNvSpPr txBox="1"/>
          <p:nvPr/>
        </p:nvSpPr>
        <p:spPr>
          <a:xfrm>
            <a:off x="3225800" y="3175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18–22%</a:t>
            </a:r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F895EC4E-745E-6942-2B10-99B865DC63DF}"/>
              </a:ext>
            </a:extLst>
          </p:cNvPr>
          <p:cNvSpPr/>
          <p:nvPr/>
        </p:nvSpPr>
        <p:spPr>
          <a:xfrm>
            <a:off x="6299200" y="3124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B172ADB9-9138-9BB8-C3C9-38FE1EBFDE8B}"/>
              </a:ext>
            </a:extLst>
          </p:cNvPr>
          <p:cNvSpPr txBox="1"/>
          <p:nvPr/>
        </p:nvSpPr>
        <p:spPr>
          <a:xfrm>
            <a:off x="6324600" y="3175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28–35%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A24C035B-9F83-310C-1503-18FF5C1FBFD7}"/>
              </a:ext>
            </a:extLst>
          </p:cNvPr>
          <p:cNvSpPr/>
          <p:nvPr/>
        </p:nvSpPr>
        <p:spPr>
          <a:xfrm>
            <a:off x="9398000" y="3124200"/>
            <a:ext cx="2692400" cy="3556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03CF546-114D-66BD-43A7-4142F024C488}"/>
              </a:ext>
            </a:extLst>
          </p:cNvPr>
          <p:cNvSpPr txBox="1"/>
          <p:nvPr/>
        </p:nvSpPr>
        <p:spPr>
          <a:xfrm>
            <a:off x="9423400" y="3175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40–50%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AE829A91-9320-DEF1-95E0-4B5BFA157B38}"/>
              </a:ext>
            </a:extLst>
          </p:cNvPr>
          <p:cNvSpPr/>
          <p:nvPr/>
        </p:nvSpPr>
        <p:spPr>
          <a:xfrm>
            <a:off x="101600" y="3505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69EA2D2E-35C7-16D7-8325-ABDF43F5E6B0}"/>
              </a:ext>
            </a:extLst>
          </p:cNvPr>
          <p:cNvSpPr txBox="1"/>
          <p:nvPr/>
        </p:nvSpPr>
        <p:spPr>
          <a:xfrm>
            <a:off x="152400" y="3556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Valor de Salida Estimado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470766F7-84CE-3BA9-DD6F-55D92A89C5C6}"/>
              </a:ext>
            </a:extLst>
          </p:cNvPr>
          <p:cNvSpPr/>
          <p:nvPr/>
        </p:nvSpPr>
        <p:spPr>
          <a:xfrm>
            <a:off x="3200400" y="3505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D672835-0AC5-69C3-10A0-AF77499137BC}"/>
              </a:ext>
            </a:extLst>
          </p:cNvPr>
          <p:cNvSpPr txBox="1"/>
          <p:nvPr/>
        </p:nvSpPr>
        <p:spPr>
          <a:xfrm>
            <a:off x="3225800" y="3556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~$1.35M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6078C47B-A8E8-93C0-BABF-5C0766158880}"/>
              </a:ext>
            </a:extLst>
          </p:cNvPr>
          <p:cNvSpPr/>
          <p:nvPr/>
        </p:nvSpPr>
        <p:spPr>
          <a:xfrm>
            <a:off x="6299200" y="3505200"/>
            <a:ext cx="3009900" cy="355600"/>
          </a:xfrm>
          <a:prstGeom prst="rect">
            <a:avLst/>
          </a:prstGeom>
          <a:solidFill>
            <a:srgbClr val="0A2346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2A1EE223-4CD0-3131-69EF-720E2781CD29}"/>
              </a:ext>
            </a:extLst>
          </p:cNvPr>
          <p:cNvSpPr txBox="1"/>
          <p:nvPr/>
        </p:nvSpPr>
        <p:spPr>
          <a:xfrm>
            <a:off x="6324600" y="3556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~$2.7M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8F4ED35C-CC23-B03A-B12E-D0EC25CD24C1}"/>
              </a:ext>
            </a:extLst>
          </p:cNvPr>
          <p:cNvSpPr/>
          <p:nvPr/>
        </p:nvSpPr>
        <p:spPr>
          <a:xfrm>
            <a:off x="9398000" y="3505200"/>
            <a:ext cx="2692400" cy="355600"/>
          </a:xfrm>
          <a:prstGeom prst="rect">
            <a:avLst/>
          </a:prstGeom>
          <a:solidFill>
            <a:srgbClr val="B4913C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5B975DD-8FF0-CA50-79EF-D4B57B4F6731}"/>
              </a:ext>
            </a:extLst>
          </p:cNvPr>
          <p:cNvSpPr txBox="1"/>
          <p:nvPr/>
        </p:nvSpPr>
        <p:spPr>
          <a:xfrm>
            <a:off x="9423400" y="3556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~$5.4M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1CBBA25C-A978-92CE-B748-5606D23EED74}"/>
              </a:ext>
            </a:extLst>
          </p:cNvPr>
          <p:cNvSpPr/>
          <p:nvPr/>
        </p:nvSpPr>
        <p:spPr>
          <a:xfrm>
            <a:off x="101600" y="3886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530FD16-A433-F77B-D95A-69C18322E3D9}"/>
              </a:ext>
            </a:extLst>
          </p:cNvPr>
          <p:cNvSpPr txBox="1"/>
          <p:nvPr/>
        </p:nvSpPr>
        <p:spPr>
          <a:xfrm>
            <a:off x="152400" y="3937000"/>
            <a:ext cx="2946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Múltiplo de Capital 5Y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4C1FCECF-D333-9F15-9866-E7B30D8953F1}"/>
              </a:ext>
            </a:extLst>
          </p:cNvPr>
          <p:cNvSpPr/>
          <p:nvPr/>
        </p:nvSpPr>
        <p:spPr>
          <a:xfrm>
            <a:off x="3200400" y="3886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B425EAFB-ABDB-554A-A29B-7A43904B8B44}"/>
              </a:ext>
            </a:extLst>
          </p:cNvPr>
          <p:cNvSpPr txBox="1"/>
          <p:nvPr/>
        </p:nvSpPr>
        <p:spPr>
          <a:xfrm>
            <a:off x="3225800" y="3937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BEC3CD"/>
                </a:solidFill>
                <a:latin typeface="Calibri" panose="020F0502020204030204" pitchFamily="34" charset="0"/>
              </a:rPr>
              <a:t>~2.1x</a:t>
            </a: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50854CEB-0DAD-3487-DE3E-D94746C48416}"/>
              </a:ext>
            </a:extLst>
          </p:cNvPr>
          <p:cNvSpPr/>
          <p:nvPr/>
        </p:nvSpPr>
        <p:spPr>
          <a:xfrm>
            <a:off x="6299200" y="3886200"/>
            <a:ext cx="3009900" cy="3556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F234C1A8-2C9E-C009-6C63-B0A2531E7923}"/>
              </a:ext>
            </a:extLst>
          </p:cNvPr>
          <p:cNvSpPr txBox="1"/>
          <p:nvPr/>
        </p:nvSpPr>
        <p:spPr>
          <a:xfrm>
            <a:off x="6324600" y="3937000"/>
            <a:ext cx="29591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~3.7x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6B304F44-9DA8-2B5B-C999-C73226AA1095}"/>
              </a:ext>
            </a:extLst>
          </p:cNvPr>
          <p:cNvSpPr/>
          <p:nvPr/>
        </p:nvSpPr>
        <p:spPr>
          <a:xfrm>
            <a:off x="9398000" y="3886200"/>
            <a:ext cx="2692400" cy="3556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18B3E597-E97E-1ACB-9E59-F5E7D9CEC8C2}"/>
              </a:ext>
            </a:extLst>
          </p:cNvPr>
          <p:cNvSpPr txBox="1"/>
          <p:nvPr/>
        </p:nvSpPr>
        <p:spPr>
          <a:xfrm>
            <a:off x="9423400" y="3937000"/>
            <a:ext cx="2628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0A2346"/>
                </a:solidFill>
                <a:latin typeface="Calibri" panose="020F0502020204030204" pitchFamily="34" charset="0"/>
              </a:rPr>
              <a:t>~5.4x</a:t>
            </a:r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773FC79B-986E-AF0F-81F7-5EDEB2CF5BE9}"/>
              </a:ext>
            </a:extLst>
          </p:cNvPr>
          <p:cNvSpPr/>
          <p:nvPr/>
        </p:nvSpPr>
        <p:spPr>
          <a:xfrm>
            <a:off x="101600" y="4318000"/>
            <a:ext cx="11988800" cy="4318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867BD807-CDA3-DFCD-33CF-A7D5C25FC0D8}"/>
              </a:ext>
            </a:extLst>
          </p:cNvPr>
          <p:cNvSpPr txBox="1"/>
          <p:nvPr/>
        </p:nvSpPr>
        <p:spPr>
          <a:xfrm>
            <a:off x="152400" y="4368800"/>
            <a:ext cx="118872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900">
                <a:solidFill>
                  <a:srgbClr val="E8C878"/>
                </a:solidFill>
                <a:latin typeface="Calibri" panose="020F0502020204030204" pitchFamily="34" charset="0"/>
              </a:rPr>
              <a:t>⚠ Proyecciones ilustrativas. Benchmarks: STR Global, CTO, HVS. No son estados financieros auditados. Encargue estudio de factibilidad independiente.</a:t>
            </a:r>
            <a:endParaRPr lang="es-CR" sz="900">
              <a:solidFill>
                <a:srgbClr val="E8C87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45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D19933A-C5F0-DE48-2BB9-88A1AB73A005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CE67904-ABED-15EA-CA5A-63C560BD74AF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D9F970A-F1AC-846B-4A1F-153F4D2E81A4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2737B6A-1A27-3118-329C-E8AA1799CC2F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MODELOS DE NEGOCIO DISPONIBLES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1A4C1A-34DC-58FB-351F-19AF9A37C7F9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Flexibilidad total para el inversionista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904A818-75E7-1B41-BA55-27D7E8592B4A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8B42DBF-7459-868E-F3EB-8E9806355E56}"/>
              </a:ext>
            </a:extLst>
          </p:cNvPr>
          <p:cNvSpPr/>
          <p:nvPr/>
        </p:nvSpPr>
        <p:spPr>
          <a:xfrm>
            <a:off x="101600" y="1168400"/>
            <a:ext cx="3759200" cy="1524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68BA692-BEF6-73E3-15F8-1C88F8ECAF5C}"/>
              </a:ext>
            </a:extLst>
          </p:cNvPr>
          <p:cNvSpPr txBox="1"/>
          <p:nvPr/>
        </p:nvSpPr>
        <p:spPr>
          <a:xfrm>
            <a:off x="203200" y="1295400"/>
            <a:ext cx="571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800">
                <a:solidFill>
                  <a:srgbClr val="FFFFFF"/>
                </a:solidFill>
                <a:latin typeface="Calibri" panose="020F0502020204030204" pitchFamily="34" charset="0"/>
              </a:rPr>
              <a:t>🏨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D11029-96A3-0589-FEC7-F5FBB2F76AC9}"/>
              </a:ext>
            </a:extLst>
          </p:cNvPr>
          <p:cNvSpPr txBox="1"/>
          <p:nvPr/>
        </p:nvSpPr>
        <p:spPr>
          <a:xfrm>
            <a:off x="838200" y="12954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Hotel Boutique
Independiente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A71765B-0E3C-34E2-4090-528ABBC82EE1}"/>
              </a:ext>
            </a:extLst>
          </p:cNvPr>
          <p:cNvSpPr txBox="1"/>
          <p:nvPr/>
        </p:nvSpPr>
        <p:spPr>
          <a:xfrm>
            <a:off x="838200" y="19050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ADR: $100–$150
Ocup. objetivo: 55-65%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6EA8FC0-DCEE-B744-F8E1-2490198C99E4}"/>
              </a:ext>
            </a:extLst>
          </p:cNvPr>
          <p:cNvSpPr/>
          <p:nvPr/>
        </p:nvSpPr>
        <p:spPr>
          <a:xfrm>
            <a:off x="3962400" y="1168400"/>
            <a:ext cx="3759200" cy="1524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3DF1446-249C-DC8B-EA32-9BB1FB8F3583}"/>
              </a:ext>
            </a:extLst>
          </p:cNvPr>
          <p:cNvSpPr txBox="1"/>
          <p:nvPr/>
        </p:nvSpPr>
        <p:spPr>
          <a:xfrm>
            <a:off x="4064000" y="1295400"/>
            <a:ext cx="571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800">
                <a:solidFill>
                  <a:srgbClr val="FFFFFF"/>
                </a:solidFill>
                <a:latin typeface="Calibri" panose="020F0502020204030204" pitchFamily="34" charset="0"/>
              </a:rPr>
              <a:t>🏷️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1AE1A03-431D-B669-1FDF-D78EA4F83085}"/>
              </a:ext>
            </a:extLst>
          </p:cNvPr>
          <p:cNvSpPr txBox="1"/>
          <p:nvPr/>
        </p:nvSpPr>
        <p:spPr>
          <a:xfrm>
            <a:off x="4699000" y="12954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Afiliación con
Marca Hotelera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3A86886-C98A-A584-0EFA-1522843E3348}"/>
              </a:ext>
            </a:extLst>
          </p:cNvPr>
          <p:cNvSpPr txBox="1"/>
          <p:nvPr/>
        </p:nvSpPr>
        <p:spPr>
          <a:xfrm>
            <a:off x="4699000" y="19050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Wyndham Trademark
Choice Ascend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5DD0714-D159-C646-4A23-E92BBD4F6E91}"/>
              </a:ext>
            </a:extLst>
          </p:cNvPr>
          <p:cNvSpPr/>
          <p:nvPr/>
        </p:nvSpPr>
        <p:spPr>
          <a:xfrm>
            <a:off x="7823200" y="1168400"/>
            <a:ext cx="3759200" cy="1524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38391DE-7E2A-4F80-8399-A9ABF8DCE9F9}"/>
              </a:ext>
            </a:extLst>
          </p:cNvPr>
          <p:cNvSpPr txBox="1"/>
          <p:nvPr/>
        </p:nvSpPr>
        <p:spPr>
          <a:xfrm>
            <a:off x="7924800" y="1295400"/>
            <a:ext cx="571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800">
                <a:solidFill>
                  <a:srgbClr val="FFFFFF"/>
                </a:solidFill>
                <a:latin typeface="Calibri" panose="020F0502020204030204" pitchFamily="34" charset="0"/>
              </a:rPr>
              <a:t>🤿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1E5D0CA-0469-4520-1EE9-2F417746EF2B}"/>
              </a:ext>
            </a:extLst>
          </p:cNvPr>
          <p:cNvSpPr txBox="1"/>
          <p:nvPr/>
        </p:nvSpPr>
        <p:spPr>
          <a:xfrm>
            <a:off x="8559800" y="12954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Resort de
Buceo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7A311CD-FF9E-83A0-9924-577CDD7B12F6}"/>
              </a:ext>
            </a:extLst>
          </p:cNvPr>
          <p:cNvSpPr txBox="1"/>
          <p:nvPr/>
        </p:nvSpPr>
        <p:spPr>
          <a:xfrm>
            <a:off x="8559800" y="19050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pt-BR" sz="1100">
                <a:solidFill>
                  <a:srgbClr val="FCF8EB"/>
                </a:solidFill>
                <a:latin typeface="Calibri" panose="020F0502020204030204" pitchFamily="34" charset="0"/>
              </a:rPr>
              <a:t>Paquetes: $1,200–$2,500/sem
Mercado PADI</a:t>
            </a:r>
            <a:endParaRPr lang="es-CR" sz="11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DF2DF55-CFE1-AB98-C4FC-050C0ED88FFD}"/>
              </a:ext>
            </a:extLst>
          </p:cNvPr>
          <p:cNvSpPr/>
          <p:nvPr/>
        </p:nvSpPr>
        <p:spPr>
          <a:xfrm>
            <a:off x="101600" y="2844800"/>
            <a:ext cx="3759200" cy="1524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0BC942-31F0-B827-1D9F-90AA958AA906}"/>
              </a:ext>
            </a:extLst>
          </p:cNvPr>
          <p:cNvSpPr txBox="1"/>
          <p:nvPr/>
        </p:nvSpPr>
        <p:spPr>
          <a:xfrm>
            <a:off x="203200" y="2971800"/>
            <a:ext cx="571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800">
                <a:solidFill>
                  <a:srgbClr val="FFFFFF"/>
                </a:solidFill>
                <a:latin typeface="Calibri" panose="020F0502020204030204" pitchFamily="34" charset="0"/>
              </a:rPr>
              <a:t>🧘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1A274D0-03B7-107F-0421-2207832723DB}"/>
              </a:ext>
            </a:extLst>
          </p:cNvPr>
          <p:cNvSpPr txBox="1"/>
          <p:nvPr/>
        </p:nvSpPr>
        <p:spPr>
          <a:xfrm>
            <a:off x="838200" y="29718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Retiro de
Bienestar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F39FC48-03DA-35E6-A2B3-F3FDCB320E89}"/>
              </a:ext>
            </a:extLst>
          </p:cNvPr>
          <p:cNvSpPr txBox="1"/>
          <p:nvPr/>
        </p:nvSpPr>
        <p:spPr>
          <a:xfrm>
            <a:off x="838200" y="35814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ADR: $150–$300
12% crecimiento anual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72ACFCB-3D98-1F5E-7688-92BE39A62602}"/>
              </a:ext>
            </a:extLst>
          </p:cNvPr>
          <p:cNvSpPr/>
          <p:nvPr/>
        </p:nvSpPr>
        <p:spPr>
          <a:xfrm>
            <a:off x="3962400" y="2844800"/>
            <a:ext cx="3759200" cy="1524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20FB735-50B7-874B-7973-A9AFF70AA774}"/>
              </a:ext>
            </a:extLst>
          </p:cNvPr>
          <p:cNvSpPr txBox="1"/>
          <p:nvPr/>
        </p:nvSpPr>
        <p:spPr>
          <a:xfrm>
            <a:off x="4064000" y="2971800"/>
            <a:ext cx="571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800">
                <a:solidFill>
                  <a:srgbClr val="FFFFFF"/>
                </a:solidFill>
                <a:latin typeface="Calibri" panose="020F0502020204030204" pitchFamily="34" charset="0"/>
              </a:rPr>
              <a:t>🏖️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B5257DB-52E1-060B-D35B-6D223DEF5EEB}"/>
              </a:ext>
            </a:extLst>
          </p:cNvPr>
          <p:cNvSpPr txBox="1"/>
          <p:nvPr/>
        </p:nvSpPr>
        <p:spPr>
          <a:xfrm>
            <a:off x="4699000" y="29718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Alquiler Vacacional
de Lujo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3BA3CC3-C483-945D-EDD2-8E84D93D973C}"/>
              </a:ext>
            </a:extLst>
          </p:cNvPr>
          <p:cNvSpPr txBox="1"/>
          <p:nvPr/>
        </p:nvSpPr>
        <p:spPr>
          <a:xfrm>
            <a:off x="4699000" y="35814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Airbnb Luxe / Vrbo
$500–$2,000/noche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FA3CB7AF-FDA9-072A-DDC7-150FD2A23F5A}"/>
              </a:ext>
            </a:extLst>
          </p:cNvPr>
          <p:cNvSpPr/>
          <p:nvPr/>
        </p:nvSpPr>
        <p:spPr>
          <a:xfrm>
            <a:off x="7823200" y="2844800"/>
            <a:ext cx="3759200" cy="1524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D698D78-DB8F-1263-DECC-71DD71EA168C}"/>
              </a:ext>
            </a:extLst>
          </p:cNvPr>
          <p:cNvSpPr txBox="1"/>
          <p:nvPr/>
        </p:nvSpPr>
        <p:spPr>
          <a:xfrm>
            <a:off x="7924800" y="2971800"/>
            <a:ext cx="571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800">
                <a:solidFill>
                  <a:srgbClr val="FFFFFF"/>
                </a:solidFill>
                <a:latin typeface="Calibri" panose="020F0502020204030204" pitchFamily="34" charset="0"/>
              </a:rPr>
              <a:t>🌴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952A292-FD6F-69AF-CC71-F059E2BC95CC}"/>
              </a:ext>
            </a:extLst>
          </p:cNvPr>
          <p:cNvSpPr txBox="1"/>
          <p:nvPr/>
        </p:nvSpPr>
        <p:spPr>
          <a:xfrm>
            <a:off x="8559800" y="29718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Comunidad de
Retiro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1FA4A5C-B8E9-D077-82B8-4405183DD2EF}"/>
              </a:ext>
            </a:extLst>
          </p:cNvPr>
          <p:cNvSpPr txBox="1"/>
          <p:nvPr/>
        </p:nvSpPr>
        <p:spPr>
          <a:xfrm>
            <a:off x="8559800" y="3581400"/>
            <a:ext cx="292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Programa jubilados Honduras
Mercado norteam.</a:t>
            </a:r>
          </a:p>
        </p:txBody>
      </p:sp>
    </p:spTree>
    <p:extLst>
      <p:ext uri="{BB962C8B-B14F-4D97-AF65-F5344CB8AC3E}">
        <p14:creationId xmlns:p14="http://schemas.microsoft.com/office/powerpoint/2010/main" val="2236009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F5155A4-24E0-C686-DC98-8E77184A9C5A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C32BFDC-9C52-72E2-06AD-3CC8C6CECFF2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12DEA7F-25C6-9E53-6266-099822691644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134906-FD04-B825-A7A0-A7BFDBC1A3FB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COMPRADORES Y MERCADOS OBJETIVO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3D0360-ADE5-B58A-FA40-F7E1865F111B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Perfiles de inversionistas para los que este proyecto es ideal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53C496F-A2EF-F9E6-597B-AF0A462F34EF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7AE99FF-3F69-116E-F739-5EA1ACB84E00}"/>
              </a:ext>
            </a:extLst>
          </p:cNvPr>
          <p:cNvSpPr/>
          <p:nvPr/>
        </p:nvSpPr>
        <p:spPr>
          <a:xfrm>
            <a:off x="101600" y="1117600"/>
            <a:ext cx="5791200" cy="54610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382D7B-0BF3-5072-0C7F-476297A9E047}"/>
              </a:ext>
            </a:extLst>
          </p:cNvPr>
          <p:cNvSpPr txBox="1"/>
          <p:nvPr/>
        </p:nvSpPr>
        <p:spPr>
          <a:xfrm>
            <a:off x="152400" y="1168400"/>
            <a:ext cx="568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TIPOS DE COMPRADOR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B5EC136-AA0C-2952-4DC5-914B6ECA8766}"/>
              </a:ext>
            </a:extLst>
          </p:cNvPr>
          <p:cNvSpPr/>
          <p:nvPr/>
        </p:nvSpPr>
        <p:spPr>
          <a:xfrm>
            <a:off x="177800" y="1498600"/>
            <a:ext cx="56896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FD73C96-E4FF-BA84-4772-06ECBD489D10}"/>
              </a:ext>
            </a:extLst>
          </p:cNvPr>
          <p:cNvSpPr txBox="1"/>
          <p:nvPr/>
        </p:nvSpPr>
        <p:spPr>
          <a:xfrm>
            <a:off x="152400" y="15748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FFFFFF"/>
                </a:solidFill>
                <a:latin typeface="Calibri" panose="020F0502020204030204" pitchFamily="34" charset="0"/>
              </a:rPr>
              <a:t>🏨 Cadenas hoteleras int'l (franquicia/gestión)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A6754E-765A-E7EF-E681-BE49C62E715F}"/>
              </a:ext>
            </a:extLst>
          </p:cNvPr>
          <p:cNvSpPr txBox="1"/>
          <p:nvPr/>
        </p:nvSpPr>
        <p:spPr>
          <a:xfrm>
            <a:off x="152400" y="20320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FFFFFF"/>
                </a:solidFill>
                <a:latin typeface="Calibri" panose="020F0502020204030204" pitchFamily="34" charset="0"/>
              </a:rPr>
              <a:t>🏗️ Desarrolladores de hotel boutique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12CCBE1-8ED3-2D82-7CF6-415C6171FC67}"/>
              </a:ext>
            </a:extLst>
          </p:cNvPr>
          <p:cNvSpPr txBox="1"/>
          <p:nvPr/>
        </p:nvSpPr>
        <p:spPr>
          <a:xfrm>
            <a:off x="152400" y="24892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FFFFFF"/>
                </a:solidFill>
                <a:latin typeface="Calibri" panose="020F0502020204030204" pitchFamily="34" charset="0"/>
              </a:rPr>
              <a:t>💼 Fondos de inversión en hospitalidad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9AA4913-430E-DE30-D5DA-91A03154B5FA}"/>
              </a:ext>
            </a:extLst>
          </p:cNvPr>
          <p:cNvSpPr txBox="1"/>
          <p:nvPr/>
        </p:nvSpPr>
        <p:spPr>
          <a:xfrm>
            <a:off x="152400" y="29464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n-US" sz="1300">
                <a:solidFill>
                  <a:srgbClr val="FFFFFF"/>
                </a:solidFill>
                <a:latin typeface="Calibri" panose="020F0502020204030204" pitchFamily="34" charset="0"/>
              </a:rPr>
              <a:t>👨‍👩‍👧 Family offices (activos reales + lifestyle)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0B7460E-1209-5373-045C-96BF3E3807A2}"/>
              </a:ext>
            </a:extLst>
          </p:cNvPr>
          <p:cNvSpPr txBox="1"/>
          <p:nvPr/>
        </p:nvSpPr>
        <p:spPr>
          <a:xfrm>
            <a:off x="152400" y="34036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FFFFFF"/>
                </a:solidFill>
                <a:latin typeface="Calibri" panose="020F0502020204030204" pitchFamily="34" charset="0"/>
              </a:rPr>
              <a:t>🌿 Desarrolladores de eco-resort / bienestar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E69EEB-7D66-B723-85EB-FB19BDB528DB}"/>
              </a:ext>
            </a:extLst>
          </p:cNvPr>
          <p:cNvSpPr txBox="1"/>
          <p:nvPr/>
        </p:nvSpPr>
        <p:spPr>
          <a:xfrm>
            <a:off x="152400" y="38608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🤿 Operadores de resort de buceo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B68EB8E-5F2B-31D9-B7D5-949DB0E30418}"/>
              </a:ext>
            </a:extLst>
          </p:cNvPr>
          <p:cNvSpPr txBox="1"/>
          <p:nvPr/>
        </p:nvSpPr>
        <p:spPr>
          <a:xfrm>
            <a:off x="152400" y="43180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FFFFFF"/>
                </a:solidFill>
                <a:latin typeface="Calibri" panose="020F0502020204030204" pitchFamily="34" charset="0"/>
              </a:rPr>
              <a:t>🏖️ Operadores de alquiler vacacional de lujo</a:t>
            </a:r>
            <a:endParaRPr lang="es-CR" sz="13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49CE72D-B177-45FB-73F0-E54FB4B8261A}"/>
              </a:ext>
            </a:extLst>
          </p:cNvPr>
          <p:cNvSpPr txBox="1"/>
          <p:nvPr/>
        </p:nvSpPr>
        <p:spPr>
          <a:xfrm>
            <a:off x="152400" y="47752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🌴 Desarrolladores de comunidades de retiro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781AD80-623C-1131-6EC7-C220037469C8}"/>
              </a:ext>
            </a:extLst>
          </p:cNvPr>
          <p:cNvSpPr txBox="1"/>
          <p:nvPr/>
        </p:nvSpPr>
        <p:spPr>
          <a:xfrm>
            <a:off x="152400" y="5232400"/>
            <a:ext cx="56896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FFFFFF"/>
                </a:solidFill>
                <a:latin typeface="Calibri" panose="020F0502020204030204" pitchFamily="34" charset="0"/>
              </a:rPr>
              <a:t>📊 Capital privado — estrategia valor agregado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CE7597B-143F-AB97-FB07-68926B65F284}"/>
              </a:ext>
            </a:extLst>
          </p:cNvPr>
          <p:cNvSpPr/>
          <p:nvPr/>
        </p:nvSpPr>
        <p:spPr>
          <a:xfrm>
            <a:off x="5994400" y="1117600"/>
            <a:ext cx="6096000" cy="54610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0250EDB-F806-BF72-F440-C69EA540B4AF}"/>
              </a:ext>
            </a:extLst>
          </p:cNvPr>
          <p:cNvSpPr txBox="1"/>
          <p:nvPr/>
        </p:nvSpPr>
        <p:spPr>
          <a:xfrm>
            <a:off x="6045200" y="1168400"/>
            <a:ext cx="60452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MERCADOS DE ORIGEN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1143612-DF0F-F240-B7D7-4D28299602FF}"/>
              </a:ext>
            </a:extLst>
          </p:cNvPr>
          <p:cNvSpPr/>
          <p:nvPr/>
        </p:nvSpPr>
        <p:spPr>
          <a:xfrm>
            <a:off x="6045200" y="1498600"/>
            <a:ext cx="60452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F48540E-320A-5EF0-AF29-25F6EDFF27CC}"/>
              </a:ext>
            </a:extLst>
          </p:cNvPr>
          <p:cNvSpPr txBox="1"/>
          <p:nvPr/>
        </p:nvSpPr>
        <p:spPr>
          <a:xfrm>
            <a:off x="6045200" y="15748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🇺🇸 EE.UU.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313DD95-340C-9B56-B430-20BC7240CD64}"/>
              </a:ext>
            </a:extLst>
          </p:cNvPr>
          <p:cNvSpPr txBox="1"/>
          <p:nvPr/>
        </p:nvSpPr>
        <p:spPr>
          <a:xfrm>
            <a:off x="6045200" y="19812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🇨🇦 Canadá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2966419-4C54-BF4E-8A18-42E5D6401F1D}"/>
              </a:ext>
            </a:extLst>
          </p:cNvPr>
          <p:cNvSpPr txBox="1"/>
          <p:nvPr/>
        </p:nvSpPr>
        <p:spPr>
          <a:xfrm>
            <a:off x="6045200" y="23876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🇪🇸 España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F269ABB-E1B5-0CE9-F66E-60C5120014A2}"/>
              </a:ext>
            </a:extLst>
          </p:cNvPr>
          <p:cNvSpPr txBox="1"/>
          <p:nvPr/>
        </p:nvSpPr>
        <p:spPr>
          <a:xfrm>
            <a:off x="6045200" y="27940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🇩🇪 Alemania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E011550-89CE-0FF8-2C36-A6F168E92550}"/>
              </a:ext>
            </a:extLst>
          </p:cNvPr>
          <p:cNvSpPr txBox="1"/>
          <p:nvPr/>
        </p:nvSpPr>
        <p:spPr>
          <a:xfrm>
            <a:off x="6045200" y="32004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🇨🇭 Suiza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E1C974F-4957-9FF0-8AA1-E1A90B512207}"/>
              </a:ext>
            </a:extLst>
          </p:cNvPr>
          <p:cNvSpPr txBox="1"/>
          <p:nvPr/>
        </p:nvSpPr>
        <p:spPr>
          <a:xfrm>
            <a:off x="6045200" y="36068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🇫🇷 Francia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84BE30F-8817-4858-5CEE-B173971C3443}"/>
              </a:ext>
            </a:extLst>
          </p:cNvPr>
          <p:cNvSpPr txBox="1"/>
          <p:nvPr/>
        </p:nvSpPr>
        <p:spPr>
          <a:xfrm>
            <a:off x="6045200" y="40132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🇳🇱 P. Bajos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F349859-BADC-8579-BBDC-B0CD587088A1}"/>
              </a:ext>
            </a:extLst>
          </p:cNvPr>
          <p:cNvSpPr txBox="1"/>
          <p:nvPr/>
        </p:nvSpPr>
        <p:spPr>
          <a:xfrm>
            <a:off x="6045200" y="44196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🇮🇹 Italia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C36DADF-2A7A-CB6C-9CB9-AF4FD17F1E1A}"/>
              </a:ext>
            </a:extLst>
          </p:cNvPr>
          <p:cNvSpPr txBox="1"/>
          <p:nvPr/>
        </p:nvSpPr>
        <p:spPr>
          <a:xfrm>
            <a:off x="6045200" y="48260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🇲🇽 México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11F97DB-10AF-5E49-B981-45C3D2A634A9}"/>
              </a:ext>
            </a:extLst>
          </p:cNvPr>
          <p:cNvSpPr txBox="1"/>
          <p:nvPr/>
        </p:nvSpPr>
        <p:spPr>
          <a:xfrm>
            <a:off x="6045200" y="52324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🇵🇦 Panamá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E1082EBE-A413-4C72-CE0A-E8B4690F02E1}"/>
              </a:ext>
            </a:extLst>
          </p:cNvPr>
          <p:cNvSpPr txBox="1"/>
          <p:nvPr/>
        </p:nvSpPr>
        <p:spPr>
          <a:xfrm>
            <a:off x="6045200" y="56388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🇦🇪 EAU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2D9885D5-C877-BA3D-3AE3-B2D797E387F2}"/>
              </a:ext>
            </a:extLst>
          </p:cNvPr>
          <p:cNvSpPr txBox="1"/>
          <p:nvPr/>
        </p:nvSpPr>
        <p:spPr>
          <a:xfrm>
            <a:off x="6045200" y="6045200"/>
            <a:ext cx="6045200" cy="3810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🌎 América Latina</a:t>
            </a:r>
          </a:p>
        </p:txBody>
      </p:sp>
    </p:spTree>
    <p:extLst>
      <p:ext uri="{BB962C8B-B14F-4D97-AF65-F5344CB8AC3E}">
        <p14:creationId xmlns:p14="http://schemas.microsoft.com/office/powerpoint/2010/main" val="3127540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28F1898-4DA6-D2FD-D1C5-88ADAC772C6E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FEED0C3-89F4-A33D-85EF-6FF2526E4BB9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80C5533-E8DD-A64B-988F-62C91E6F0B06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554A7DD-358D-2A77-D3CC-690E07982F27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2600" b="1">
                <a:solidFill>
                  <a:srgbClr val="C9A550"/>
                </a:solidFill>
                <a:latin typeface="Calibri" panose="020F0502020204030204" pitchFamily="34" charset="0"/>
              </a:rPr>
              <a:t>INVERSIÓN EN HONDURAS — MARCO LEGAL</a:t>
            </a:r>
            <a:endParaRPr lang="es-CR" sz="26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CB5DA5F-4BD5-5606-CE68-FB760C969C1E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Protecciones robustas para inversionistas extranjeros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F764154-DF03-43F3-622C-4D6228166FB3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16FA151-668B-FC74-4A07-0732AA54827D}"/>
              </a:ext>
            </a:extLst>
          </p:cNvPr>
          <p:cNvSpPr/>
          <p:nvPr/>
        </p:nvSpPr>
        <p:spPr>
          <a:xfrm>
            <a:off x="101600" y="1143000"/>
            <a:ext cx="11988800" cy="787400"/>
          </a:xfrm>
          <a:prstGeom prst="rect">
            <a:avLst/>
          </a:prstGeom>
          <a:solidFill>
            <a:srgbClr val="10325F"/>
          </a:solidFill>
          <a:ln w="12700">
            <a:solidFill>
              <a:srgbClr val="1641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9D812D-8377-543A-4E0C-5B1B150A076C}"/>
              </a:ext>
            </a:extLst>
          </p:cNvPr>
          <p:cNvSpPr txBox="1"/>
          <p:nvPr/>
        </p:nvSpPr>
        <p:spPr>
          <a:xfrm>
            <a:off x="152400" y="13335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BE25F57-9888-CBB1-714D-BF545380EE24}"/>
              </a:ext>
            </a:extLst>
          </p:cNvPr>
          <p:cNvSpPr txBox="1"/>
          <p:nvPr/>
        </p:nvSpPr>
        <p:spPr>
          <a:xfrm>
            <a:off x="635000" y="12446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Propiedad extranjera PERMITIDA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3DD6A2-667A-E38D-C679-9C27F9AB6ACE}"/>
              </a:ext>
            </a:extLst>
          </p:cNvPr>
          <p:cNvSpPr txBox="1"/>
          <p:nvPr/>
        </p:nvSpPr>
        <p:spPr>
          <a:xfrm>
            <a:off x="635000" y="15748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CF8EB"/>
                </a:solidFill>
                <a:latin typeface="Calibri" panose="020F0502020204030204" pitchFamily="34" charset="0"/>
              </a:rPr>
              <a:t>Los extranjeros tienen los mismos derechos que los nacionales hondureños</a:t>
            </a:r>
            <a:endParaRPr lang="es-CR" sz="12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EF07B3E-A965-0B0D-769C-4FDA0AB350CF}"/>
              </a:ext>
            </a:extLst>
          </p:cNvPr>
          <p:cNvSpPr/>
          <p:nvPr/>
        </p:nvSpPr>
        <p:spPr>
          <a:xfrm>
            <a:off x="101600" y="2006600"/>
            <a:ext cx="11988800" cy="787400"/>
          </a:xfrm>
          <a:prstGeom prst="rect">
            <a:avLst/>
          </a:prstGeom>
          <a:solidFill>
            <a:srgbClr val="10325F"/>
          </a:solidFill>
          <a:ln w="12700">
            <a:solidFill>
              <a:srgbClr val="1641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D2CD030-92C4-BE7E-1BD1-06D6471D2247}"/>
              </a:ext>
            </a:extLst>
          </p:cNvPr>
          <p:cNvSpPr txBox="1"/>
          <p:nvPr/>
        </p:nvSpPr>
        <p:spPr>
          <a:xfrm>
            <a:off x="152400" y="21971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6519B99-0ACA-A716-8B47-1B56DAD9C6FC}"/>
              </a:ext>
            </a:extLst>
          </p:cNvPr>
          <p:cNvSpPr txBox="1"/>
          <p:nvPr/>
        </p:nvSpPr>
        <p:spPr>
          <a:xfrm>
            <a:off x="635000" y="21082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Repatriación de utilidades GARANTIZADA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41D2AC5-74F3-5964-F7D0-00E84E56CE4C}"/>
              </a:ext>
            </a:extLst>
          </p:cNvPr>
          <p:cNvSpPr txBox="1"/>
          <p:nvPr/>
        </p:nvSpPr>
        <p:spPr>
          <a:xfrm>
            <a:off x="635000" y="24384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CF8EB"/>
                </a:solidFill>
                <a:latin typeface="Calibri" panose="020F0502020204030204" pitchFamily="34" charset="0"/>
              </a:rPr>
              <a:t>Ley de Inversiones — Moneda de libre convertibilidad</a:t>
            </a:r>
            <a:endParaRPr lang="es-CR" sz="12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26CD4C0-EB36-FF7E-C0D4-7479239B4548}"/>
              </a:ext>
            </a:extLst>
          </p:cNvPr>
          <p:cNvSpPr/>
          <p:nvPr/>
        </p:nvSpPr>
        <p:spPr>
          <a:xfrm>
            <a:off x="101600" y="2870200"/>
            <a:ext cx="11988800" cy="787400"/>
          </a:xfrm>
          <a:prstGeom prst="rect">
            <a:avLst/>
          </a:prstGeom>
          <a:solidFill>
            <a:srgbClr val="10325F"/>
          </a:solidFill>
          <a:ln w="12700">
            <a:solidFill>
              <a:srgbClr val="1641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A9F7D22-0EE0-FCFF-48B0-5980099973C2}"/>
              </a:ext>
            </a:extLst>
          </p:cNvPr>
          <p:cNvSpPr txBox="1"/>
          <p:nvPr/>
        </p:nvSpPr>
        <p:spPr>
          <a:xfrm>
            <a:off x="152400" y="30607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B7F3265-6501-F5D4-A169-5E6C8FD8564C}"/>
              </a:ext>
            </a:extLst>
          </p:cNvPr>
          <p:cNvSpPr txBox="1"/>
          <p:nvPr/>
        </p:nvSpPr>
        <p:spPr>
          <a:xfrm>
            <a:off x="635000" y="29718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 b="1">
                <a:solidFill>
                  <a:srgbClr val="C9A550"/>
                </a:solidFill>
                <a:latin typeface="Calibri" panose="020F0502020204030204" pitchFamily="34" charset="0"/>
              </a:rPr>
              <a:t>Ley de Incentivos al Turismo</a:t>
            </a:r>
            <a:endParaRPr lang="es-CR" sz="13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92C4197-832C-6D4A-B95A-E863BA1084D8}"/>
              </a:ext>
            </a:extLst>
          </p:cNvPr>
          <p:cNvSpPr txBox="1"/>
          <p:nvPr/>
        </p:nvSpPr>
        <p:spPr>
          <a:xfrm>
            <a:off x="635000" y="33020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CF8EB"/>
                </a:solidFill>
                <a:latin typeface="Calibri" panose="020F0502020204030204" pitchFamily="34" charset="0"/>
              </a:rPr>
              <a:t>Exenciones derechos importación + ISR para proyectos calificados</a:t>
            </a:r>
            <a:endParaRPr lang="es-CR" sz="12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19C7C0E-ACCE-4870-07D1-45700354C616}"/>
              </a:ext>
            </a:extLst>
          </p:cNvPr>
          <p:cNvSpPr/>
          <p:nvPr/>
        </p:nvSpPr>
        <p:spPr>
          <a:xfrm>
            <a:off x="101600" y="3733800"/>
            <a:ext cx="11988800" cy="787400"/>
          </a:xfrm>
          <a:prstGeom prst="rect">
            <a:avLst/>
          </a:prstGeom>
          <a:solidFill>
            <a:srgbClr val="10325F"/>
          </a:solidFill>
          <a:ln w="12700">
            <a:solidFill>
              <a:srgbClr val="1641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FD865E5-C1BA-88C8-F50C-704122DB27C0}"/>
              </a:ext>
            </a:extLst>
          </p:cNvPr>
          <p:cNvSpPr txBox="1"/>
          <p:nvPr/>
        </p:nvSpPr>
        <p:spPr>
          <a:xfrm>
            <a:off x="152400" y="39243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5708FBF-C95E-DEBA-B8F3-D5032B396314}"/>
              </a:ext>
            </a:extLst>
          </p:cNvPr>
          <p:cNvSpPr txBox="1"/>
          <p:nvPr/>
        </p:nvSpPr>
        <p:spPr>
          <a:xfrm>
            <a:off x="635000" y="38354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 b="1">
                <a:solidFill>
                  <a:srgbClr val="C9A550"/>
                </a:solidFill>
                <a:latin typeface="Calibri" panose="020F0502020204030204" pitchFamily="34" charset="0"/>
              </a:rPr>
              <a:t>Tratados Bilaterales de Inversión (TBI)</a:t>
            </a:r>
            <a:endParaRPr lang="es-CR" sz="13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53FCF51-93BF-1B7D-9AD5-27E327CE6BE7}"/>
              </a:ext>
            </a:extLst>
          </p:cNvPr>
          <p:cNvSpPr txBox="1"/>
          <p:nvPr/>
        </p:nvSpPr>
        <p:spPr>
          <a:xfrm>
            <a:off x="635000" y="41656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CF8EB"/>
                </a:solidFill>
                <a:latin typeface="Calibri" panose="020F0502020204030204" pitchFamily="34" charset="0"/>
              </a:rPr>
              <a:t>Con EE.UU., Alemania, Suiza, Francia, P. Bajos, España y otros</a:t>
            </a:r>
            <a:endParaRPr lang="es-CR" sz="12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6808E18-8EFE-775B-38A1-45D4E73E543D}"/>
              </a:ext>
            </a:extLst>
          </p:cNvPr>
          <p:cNvSpPr/>
          <p:nvPr/>
        </p:nvSpPr>
        <p:spPr>
          <a:xfrm>
            <a:off x="101600" y="4597400"/>
            <a:ext cx="11988800" cy="787400"/>
          </a:xfrm>
          <a:prstGeom prst="rect">
            <a:avLst/>
          </a:prstGeom>
          <a:solidFill>
            <a:srgbClr val="10325F"/>
          </a:solidFill>
          <a:ln w="12700">
            <a:solidFill>
              <a:srgbClr val="1641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5917ECC-2691-D8A6-4EF7-EDC9EDB1696E}"/>
              </a:ext>
            </a:extLst>
          </p:cNvPr>
          <p:cNvSpPr txBox="1"/>
          <p:nvPr/>
        </p:nvSpPr>
        <p:spPr>
          <a:xfrm>
            <a:off x="152400" y="47879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05339D3-B635-4CCE-D36B-682CB0F12244}"/>
              </a:ext>
            </a:extLst>
          </p:cNvPr>
          <p:cNvSpPr txBox="1"/>
          <p:nvPr/>
        </p:nvSpPr>
        <p:spPr>
          <a:xfrm>
            <a:off x="635000" y="46990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Protección constitucional de propiedad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3C0989E-D5C1-D075-7D2C-2346919E1B8E}"/>
              </a:ext>
            </a:extLst>
          </p:cNvPr>
          <p:cNvSpPr txBox="1"/>
          <p:nvPr/>
        </p:nvSpPr>
        <p:spPr>
          <a:xfrm>
            <a:off x="635000" y="50292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CF8EB"/>
                </a:solidFill>
                <a:latin typeface="Calibri" panose="020F0502020204030204" pitchFamily="34" charset="0"/>
              </a:rPr>
              <a:t>Expropiación solo con compensación justa — arbitraje internacional</a:t>
            </a:r>
            <a:endParaRPr lang="es-CR" sz="12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3E33CE3A-73B8-9525-28D0-8E79D4D5A810}"/>
              </a:ext>
            </a:extLst>
          </p:cNvPr>
          <p:cNvSpPr/>
          <p:nvPr/>
        </p:nvSpPr>
        <p:spPr>
          <a:xfrm>
            <a:off x="101600" y="5461000"/>
            <a:ext cx="11988800" cy="787400"/>
          </a:xfrm>
          <a:prstGeom prst="rect">
            <a:avLst/>
          </a:prstGeom>
          <a:solidFill>
            <a:srgbClr val="10325F"/>
          </a:solidFill>
          <a:ln w="12700">
            <a:solidFill>
              <a:srgbClr val="1641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4E16862-EE79-9C61-2988-8FE4EE5B22BD}"/>
              </a:ext>
            </a:extLst>
          </p:cNvPr>
          <p:cNvSpPr txBox="1"/>
          <p:nvPr/>
        </p:nvSpPr>
        <p:spPr>
          <a:xfrm>
            <a:off x="152400" y="56515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2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A341BF2-00A7-AA82-6558-F5CD13182A74}"/>
              </a:ext>
            </a:extLst>
          </p:cNvPr>
          <p:cNvSpPr txBox="1"/>
          <p:nvPr/>
        </p:nvSpPr>
        <p:spPr>
          <a:xfrm>
            <a:off x="635000" y="55626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INVEST-Honduras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2F56412-4B3C-F481-8012-6EFBCA2FF060}"/>
              </a:ext>
            </a:extLst>
          </p:cNvPr>
          <p:cNvSpPr txBox="1"/>
          <p:nvPr/>
        </p:nvSpPr>
        <p:spPr>
          <a:xfrm>
            <a:off x="635000" y="5892800"/>
            <a:ext cx="11404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200">
                <a:solidFill>
                  <a:srgbClr val="FCF8EB"/>
                </a:solidFill>
                <a:latin typeface="Calibri" panose="020F0502020204030204" pitchFamily="34" charset="0"/>
              </a:rPr>
              <a:t>Agencia gubernamental de facilitación de inversiones: www.investinhonduras.com</a:t>
            </a:r>
            <a:endParaRPr lang="es-CR" sz="12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64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F09820-9D25-56E9-7B69-8BDCB1DA2F26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AE0FB7A-90AB-8F4F-F577-1E590F268C29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461143-502F-85C0-2AC6-8A174C0F6EF5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75A1E02-C4CE-7A13-0E35-C60E3FD23059}"/>
              </a:ext>
            </a:extLst>
          </p:cNvPr>
          <p:cNvSpPr txBox="1"/>
          <p:nvPr/>
        </p:nvSpPr>
        <p:spPr>
          <a:xfrm>
            <a:off x="635000" y="444500"/>
            <a:ext cx="1092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800" b="1">
                <a:solidFill>
                  <a:srgbClr val="C9A550"/>
                </a:solidFill>
                <a:latin typeface="Calibri" panose="020F0502020204030204" pitchFamily="34" charset="0"/>
              </a:rPr>
              <a:t>AVISO DE CONFIDENCIALIDAD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365903-A962-E2FD-D459-1A9806E703F1}"/>
              </a:ext>
            </a:extLst>
          </p:cNvPr>
          <p:cNvSpPr/>
          <p:nvPr/>
        </p:nvSpPr>
        <p:spPr>
          <a:xfrm>
            <a:off x="2540000" y="1193800"/>
            <a:ext cx="711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DA7EE74-E4F2-83E2-1C9A-05A30D66240F}"/>
              </a:ext>
            </a:extLst>
          </p:cNvPr>
          <p:cNvSpPr txBox="1"/>
          <p:nvPr/>
        </p:nvSpPr>
        <p:spPr>
          <a:xfrm>
            <a:off x="762000" y="1333500"/>
            <a:ext cx="10668000" cy="18415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300" dirty="0">
                <a:solidFill>
                  <a:srgbClr val="FCF8EB"/>
                </a:solidFill>
                <a:latin typeface="Calibri" panose="020F0502020204030204" pitchFamily="34" charset="0"/>
              </a:rPr>
              <a:t>1</a:t>
            </a:r>
            <a:r>
              <a:rPr lang="es-ES" sz="1300" b="1" dirty="0">
                <a:latin typeface="Calibri" panose="020F0502020204030204" pitchFamily="34" charset="0"/>
              </a:rPr>
              <a:t>.  Este documento NO constituye una oferta pública de valores.
2.  Proyecciones financieras son ILUSTRATIVAS — basadas en </a:t>
            </a:r>
            <a:r>
              <a:rPr lang="es-ES" sz="1300" b="1" dirty="0" err="1">
                <a:latin typeface="Calibri" panose="020F0502020204030204" pitchFamily="34" charset="0"/>
              </a:rPr>
              <a:t>benchmarks</a:t>
            </a:r>
            <a:r>
              <a:rPr lang="es-ES" sz="1300" b="1" dirty="0">
                <a:latin typeface="Calibri" panose="020F0502020204030204" pitchFamily="34" charset="0"/>
              </a:rPr>
              <a:t> públicos.
3.  No son estados financieros auditados ni garantía de rendimiento futuro.
4.  El inversionista debe realizar su propia debida diligencia independiente.
5.  Al recibir, el destinatario acepta mantener estricta confidencialidad.</a:t>
            </a:r>
            <a:endParaRPr lang="es-CR" sz="1300" b="1" dirty="0">
              <a:latin typeface="Calibri" panose="020F050202020403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1B6BBA1-4F2E-FA2B-2CD5-46F34B5DD739}"/>
              </a:ext>
            </a:extLst>
          </p:cNvPr>
          <p:cNvSpPr/>
          <p:nvPr/>
        </p:nvSpPr>
        <p:spPr>
          <a:xfrm>
            <a:off x="698500" y="3683000"/>
            <a:ext cx="10795000" cy="5334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609A7D4-A6F3-3F75-D03C-0D5FB7F13F5B}"/>
              </a:ext>
            </a:extLst>
          </p:cNvPr>
          <p:cNvSpPr txBox="1"/>
          <p:nvPr/>
        </p:nvSpPr>
        <p:spPr>
          <a:xfrm>
            <a:off x="825500" y="3784600"/>
            <a:ext cx="1054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100">
                <a:solidFill>
                  <a:srgbClr val="E8C878"/>
                </a:solidFill>
                <a:latin typeface="Calibri" panose="020F0502020204030204" pitchFamily="34" charset="0"/>
              </a:rPr>
              <a:t>⚠  Equivalente USD actualizable en: www.bch.hn  (Ref: 1 USD = 25.20 HNL, Jun 2026)</a:t>
            </a:r>
            <a:endParaRPr lang="es-CR" sz="1100">
              <a:solidFill>
                <a:srgbClr val="E8C87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17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B6098BA-E168-34FB-C7FF-C983546E4ACA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3E52A8F-F397-8B01-11AB-809186AC3705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A92CFB2-7445-47B8-AB6F-D9A2DD7F879C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07D3BE-58F5-EE4B-A1C8-684E49E86A67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PROCESO DE ADQUISICIÓN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7B27BE-E942-5C59-9ABC-D0DBE9FD539A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De interés inicial a propiedad registrada en ~2–4 meses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E0809EC-1B67-C899-1DEE-D374FACE25F4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4BBD944-91F9-5B58-960A-DDE5A639CA7D}"/>
              </a:ext>
            </a:extLst>
          </p:cNvPr>
          <p:cNvSpPr/>
          <p:nvPr/>
        </p:nvSpPr>
        <p:spPr>
          <a:xfrm>
            <a:off x="101600" y="1524000"/>
            <a:ext cx="119888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94BB3F8-A4B4-AEB3-893E-E9083454FB53}"/>
              </a:ext>
            </a:extLst>
          </p:cNvPr>
          <p:cNvSpPr/>
          <p:nvPr/>
        </p:nvSpPr>
        <p:spPr>
          <a:xfrm>
            <a:off x="101600" y="1143000"/>
            <a:ext cx="1981200" cy="3810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F877346-5423-A3A7-F1B0-474824C72EEB}"/>
              </a:ext>
            </a:extLst>
          </p:cNvPr>
          <p:cNvSpPr/>
          <p:nvPr/>
        </p:nvSpPr>
        <p:spPr>
          <a:xfrm>
            <a:off x="876300" y="1244600"/>
            <a:ext cx="431800" cy="43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9365D56-C27E-7AA5-7171-197405C79A51}"/>
              </a:ext>
            </a:extLst>
          </p:cNvPr>
          <p:cNvSpPr txBox="1"/>
          <p:nvPr/>
        </p:nvSpPr>
        <p:spPr>
          <a:xfrm>
            <a:off x="876300" y="1244600"/>
            <a:ext cx="43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b="1">
                <a:solidFill>
                  <a:srgbClr val="0A2346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4BC3C13-8B66-9D4D-5655-11109CE396BA}"/>
              </a:ext>
            </a:extLst>
          </p:cNvPr>
          <p:cNvSpPr txBox="1"/>
          <p:nvPr/>
        </p:nvSpPr>
        <p:spPr>
          <a:xfrm>
            <a:off x="152400" y="17780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Firmar NDA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9359283-F3AE-B736-9799-EFF3773CD71E}"/>
              </a:ext>
            </a:extLst>
          </p:cNvPr>
          <p:cNvSpPr txBox="1"/>
          <p:nvPr/>
        </p:nvSpPr>
        <p:spPr>
          <a:xfrm>
            <a:off x="152400" y="22352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FCF8EB"/>
                </a:solidFill>
                <a:latin typeface="Calibri" panose="020F0502020204030204" pitchFamily="34" charset="0"/>
              </a:rPr>
              <a:t>Recibir paquete
completo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888D0C7-E31E-E055-3766-C8ED3FFBCD9C}"/>
              </a:ext>
            </a:extLst>
          </p:cNvPr>
          <p:cNvSpPr/>
          <p:nvPr/>
        </p:nvSpPr>
        <p:spPr>
          <a:xfrm>
            <a:off x="2146300" y="1143000"/>
            <a:ext cx="1981200" cy="3810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A9E0EA3-5D95-A5B5-E6E7-F87E613A59BC}"/>
              </a:ext>
            </a:extLst>
          </p:cNvPr>
          <p:cNvSpPr/>
          <p:nvPr/>
        </p:nvSpPr>
        <p:spPr>
          <a:xfrm>
            <a:off x="2921000" y="1244600"/>
            <a:ext cx="431800" cy="43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7F73C6D-643C-E94A-3710-F3CEC190E265}"/>
              </a:ext>
            </a:extLst>
          </p:cNvPr>
          <p:cNvSpPr txBox="1"/>
          <p:nvPr/>
        </p:nvSpPr>
        <p:spPr>
          <a:xfrm>
            <a:off x="2921000" y="1244600"/>
            <a:ext cx="43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b="1">
                <a:solidFill>
                  <a:srgbClr val="0A2346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4E97CB3-2A72-1CD9-0929-4A946C6BC6BC}"/>
              </a:ext>
            </a:extLst>
          </p:cNvPr>
          <p:cNvSpPr txBox="1"/>
          <p:nvPr/>
        </p:nvSpPr>
        <p:spPr>
          <a:xfrm>
            <a:off x="2197100" y="17780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Visita al Sitio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C849B17-A1EC-E80C-9DF3-BF22FB17D996}"/>
              </a:ext>
            </a:extLst>
          </p:cNvPr>
          <p:cNvSpPr txBox="1"/>
          <p:nvPr/>
        </p:nvSpPr>
        <p:spPr>
          <a:xfrm>
            <a:off x="2197100" y="22352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FCF8EB"/>
                </a:solidFill>
                <a:latin typeface="Calibri" panose="020F0502020204030204" pitchFamily="34" charset="0"/>
              </a:rPr>
              <a:t>Inspección física
en Trujillo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47D5A9A-DD78-733E-FFDC-BFB02DC13154}"/>
              </a:ext>
            </a:extLst>
          </p:cNvPr>
          <p:cNvSpPr/>
          <p:nvPr/>
        </p:nvSpPr>
        <p:spPr>
          <a:xfrm>
            <a:off x="4191000" y="1143000"/>
            <a:ext cx="1981200" cy="3810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8229F87-82C1-4ABD-344B-34CF57C4C0DA}"/>
              </a:ext>
            </a:extLst>
          </p:cNvPr>
          <p:cNvSpPr/>
          <p:nvPr/>
        </p:nvSpPr>
        <p:spPr>
          <a:xfrm>
            <a:off x="4965700" y="1244600"/>
            <a:ext cx="431800" cy="43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7779C45-7040-63B4-436C-01BBCC084B63}"/>
              </a:ext>
            </a:extLst>
          </p:cNvPr>
          <p:cNvSpPr txBox="1"/>
          <p:nvPr/>
        </p:nvSpPr>
        <p:spPr>
          <a:xfrm>
            <a:off x="4965700" y="1244600"/>
            <a:ext cx="43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b="1">
                <a:solidFill>
                  <a:srgbClr val="0A2346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148F83D-9DC4-B400-80ED-49ECBCC9D00D}"/>
              </a:ext>
            </a:extLst>
          </p:cNvPr>
          <p:cNvSpPr txBox="1"/>
          <p:nvPr/>
        </p:nvSpPr>
        <p:spPr>
          <a:xfrm>
            <a:off x="4241800" y="17780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Carta de Intención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9F1F49B-07FC-7EB1-EF21-1093E916C6AD}"/>
              </a:ext>
            </a:extLst>
          </p:cNvPr>
          <p:cNvSpPr txBox="1"/>
          <p:nvPr/>
        </p:nvSpPr>
        <p:spPr>
          <a:xfrm>
            <a:off x="4241800" y="22352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FCF8EB"/>
                </a:solidFill>
                <a:latin typeface="Calibri" panose="020F0502020204030204" pitchFamily="34" charset="0"/>
              </a:rPr>
              <a:t>Términos propuestos
negociables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4AEC505F-9384-7DEC-C79B-AD57F5A96704}"/>
              </a:ext>
            </a:extLst>
          </p:cNvPr>
          <p:cNvSpPr/>
          <p:nvPr/>
        </p:nvSpPr>
        <p:spPr>
          <a:xfrm>
            <a:off x="6235700" y="1143000"/>
            <a:ext cx="1981200" cy="3810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A3EC6ECB-EDCE-6F3E-5D4F-87487D614769}"/>
              </a:ext>
            </a:extLst>
          </p:cNvPr>
          <p:cNvSpPr/>
          <p:nvPr/>
        </p:nvSpPr>
        <p:spPr>
          <a:xfrm>
            <a:off x="7010400" y="1244600"/>
            <a:ext cx="431800" cy="43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D57D2FE-06AC-FCEB-B6E9-4B266619CC90}"/>
              </a:ext>
            </a:extLst>
          </p:cNvPr>
          <p:cNvSpPr txBox="1"/>
          <p:nvPr/>
        </p:nvSpPr>
        <p:spPr>
          <a:xfrm>
            <a:off x="7010400" y="1244600"/>
            <a:ext cx="43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b="1">
                <a:solidFill>
                  <a:srgbClr val="0A2346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5DA10A5-0DA3-7A0F-6099-A50B85ABD51C}"/>
              </a:ext>
            </a:extLst>
          </p:cNvPr>
          <p:cNvSpPr txBox="1"/>
          <p:nvPr/>
        </p:nvSpPr>
        <p:spPr>
          <a:xfrm>
            <a:off x="6286500" y="17780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Debida Diligencia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E718800-D94D-7FF3-F309-D752C7F8664E}"/>
              </a:ext>
            </a:extLst>
          </p:cNvPr>
          <p:cNvSpPr txBox="1"/>
          <p:nvPr/>
        </p:nvSpPr>
        <p:spPr>
          <a:xfrm>
            <a:off x="6286500" y="22352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000">
                <a:solidFill>
                  <a:srgbClr val="FCF8EB"/>
                </a:solidFill>
                <a:latin typeface="Calibri" panose="020F0502020204030204" pitchFamily="34" charset="0"/>
              </a:rPr>
              <a:t>30–60 días: legal,
técnica, financiera</a:t>
            </a:r>
            <a:endParaRPr lang="es-CR" sz="10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9DE7EB3-1BDC-FEDD-3EE4-0A0F5930238B}"/>
              </a:ext>
            </a:extLst>
          </p:cNvPr>
          <p:cNvSpPr/>
          <p:nvPr/>
        </p:nvSpPr>
        <p:spPr>
          <a:xfrm>
            <a:off x="8280400" y="1143000"/>
            <a:ext cx="1981200" cy="3810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8EBF5324-F914-AA79-18FB-A44A29EB918A}"/>
              </a:ext>
            </a:extLst>
          </p:cNvPr>
          <p:cNvSpPr/>
          <p:nvPr/>
        </p:nvSpPr>
        <p:spPr>
          <a:xfrm>
            <a:off x="9055100" y="1244600"/>
            <a:ext cx="431800" cy="43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3E0F588-1B22-540B-706D-B24372DCE379}"/>
              </a:ext>
            </a:extLst>
          </p:cNvPr>
          <p:cNvSpPr txBox="1"/>
          <p:nvPr/>
        </p:nvSpPr>
        <p:spPr>
          <a:xfrm>
            <a:off x="9055100" y="1244600"/>
            <a:ext cx="43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b="1">
                <a:solidFill>
                  <a:srgbClr val="0A2346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CE2E6BF-995C-A201-31E5-A353CE6492A4}"/>
              </a:ext>
            </a:extLst>
          </p:cNvPr>
          <p:cNvSpPr txBox="1"/>
          <p:nvPr/>
        </p:nvSpPr>
        <p:spPr>
          <a:xfrm>
            <a:off x="8331200" y="17780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Contrato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0CD0D96-86FD-8E82-4B1E-E969260ACD53}"/>
              </a:ext>
            </a:extLst>
          </p:cNvPr>
          <p:cNvSpPr txBox="1"/>
          <p:nvPr/>
        </p:nvSpPr>
        <p:spPr>
          <a:xfrm>
            <a:off x="8331200" y="22352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FCF8EB"/>
                </a:solidFill>
                <a:latin typeface="Calibri" panose="020F0502020204030204" pitchFamily="34" charset="0"/>
              </a:rPr>
              <a:t>Firma del contrato
+ depósito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8B2EE10A-AB59-4B03-82DE-39963842E34E}"/>
              </a:ext>
            </a:extLst>
          </p:cNvPr>
          <p:cNvSpPr/>
          <p:nvPr/>
        </p:nvSpPr>
        <p:spPr>
          <a:xfrm>
            <a:off x="10325100" y="1143000"/>
            <a:ext cx="1981200" cy="38100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0B7CE3F-5BC5-2E99-36B5-22CE18CB193C}"/>
              </a:ext>
            </a:extLst>
          </p:cNvPr>
          <p:cNvSpPr/>
          <p:nvPr/>
        </p:nvSpPr>
        <p:spPr>
          <a:xfrm>
            <a:off x="11099800" y="1244600"/>
            <a:ext cx="431800" cy="43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B25C3F6-88A5-B2FF-8F0B-2CF0B389FCED}"/>
              </a:ext>
            </a:extLst>
          </p:cNvPr>
          <p:cNvSpPr txBox="1"/>
          <p:nvPr/>
        </p:nvSpPr>
        <p:spPr>
          <a:xfrm>
            <a:off x="11099800" y="1244600"/>
            <a:ext cx="43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b="1">
                <a:solidFill>
                  <a:srgbClr val="0A2346"/>
                </a:solidFill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5D8D716-F3CC-F3F0-BD1A-B34CAE1E4BF0}"/>
              </a:ext>
            </a:extLst>
          </p:cNvPr>
          <p:cNvSpPr txBox="1"/>
          <p:nvPr/>
        </p:nvSpPr>
        <p:spPr>
          <a:xfrm>
            <a:off x="10375900" y="17780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Cierre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303C0A9-B4B9-E214-A553-8E0B38714881}"/>
              </a:ext>
            </a:extLst>
          </p:cNvPr>
          <p:cNvSpPr txBox="1"/>
          <p:nvPr/>
        </p:nvSpPr>
        <p:spPr>
          <a:xfrm>
            <a:off x="10375900" y="2235200"/>
            <a:ext cx="1879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FCF8EB"/>
                </a:solidFill>
                <a:latin typeface="Calibri" panose="020F0502020204030204" pitchFamily="34" charset="0"/>
              </a:rPr>
              <a:t>Escritura pública
+ registro IP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C6D27325-A51A-19E9-3B9D-F4B30C14114B}"/>
              </a:ext>
            </a:extLst>
          </p:cNvPr>
          <p:cNvSpPr/>
          <p:nvPr/>
        </p:nvSpPr>
        <p:spPr>
          <a:xfrm>
            <a:off x="101600" y="5143500"/>
            <a:ext cx="11988800" cy="6985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C2B9A0EB-2C9F-5D25-30D2-8F7CF1FECA5F}"/>
              </a:ext>
            </a:extLst>
          </p:cNvPr>
          <p:cNvSpPr txBox="1"/>
          <p:nvPr/>
        </p:nvSpPr>
        <p:spPr>
          <a:xfrm>
            <a:off x="152400" y="52070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DOCUMENTOS NECESARIOS: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1FF30F7-3F7E-4D79-E30A-74FCDD97E47D}"/>
              </a:ext>
            </a:extLst>
          </p:cNvPr>
          <p:cNvSpPr txBox="1"/>
          <p:nvPr/>
        </p:nvSpPr>
        <p:spPr>
          <a:xfrm>
            <a:off x="152400" y="54864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CF8EB"/>
                </a:solidFill>
                <a:latin typeface="Calibri" panose="020F0502020204030204" pitchFamily="34" charset="0"/>
              </a:rPr>
              <a:t>Identificación oficial  ·  Comprobante de fondos  ·  Asesor legal hondureño  ·  Consultor de factibilidad hotelera</a:t>
            </a:r>
            <a:endParaRPr lang="es-CR" sz="110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521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E54A296-0F0D-693E-DA2F-9DFEB02692A4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5C4D6E7-B06B-40D4-D669-2B72E9552C9C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F67B797-90FE-9708-24F0-47D19557E8B6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54A836-D5D0-AA66-5A91-AAEBD32956D1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ANÁLISIS FODA ESTRATÉGICO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0163C88-8E30-09D0-4C29-7B7C2CD26A67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Evaluación integral de la oportunidad de inversión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8D7170F-5EE4-6B6C-E251-E4EC93B9604F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AF1973A-AB06-4CF2-E396-F1B94ED68B97}"/>
              </a:ext>
            </a:extLst>
          </p:cNvPr>
          <p:cNvSpPr/>
          <p:nvPr/>
        </p:nvSpPr>
        <p:spPr>
          <a:xfrm>
            <a:off x="101600" y="1117600"/>
            <a:ext cx="5943600" cy="2794000"/>
          </a:xfrm>
          <a:prstGeom prst="rect">
            <a:avLst/>
          </a:prstGeom>
          <a:solidFill>
            <a:srgbClr val="10325F"/>
          </a:solidFill>
          <a:ln w="25400">
            <a:solidFill>
              <a:srgbClr val="2EA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C434086-71A0-DE1A-61D5-91D9BC7E675D}"/>
              </a:ext>
            </a:extLst>
          </p:cNvPr>
          <p:cNvSpPr txBox="1"/>
          <p:nvPr/>
        </p:nvSpPr>
        <p:spPr>
          <a:xfrm>
            <a:off x="203200" y="12192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2EA043"/>
                </a:solidFill>
                <a:latin typeface="Calibri" panose="020F0502020204030204" pitchFamily="34" charset="0"/>
              </a:rPr>
              <a:t>FORTALEZAS ✚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C15D47D-AEE3-D949-27F9-C800FAAFEB1C}"/>
              </a:ext>
            </a:extLst>
          </p:cNvPr>
          <p:cNvSpPr/>
          <p:nvPr/>
        </p:nvSpPr>
        <p:spPr>
          <a:xfrm>
            <a:off x="101600" y="1524000"/>
            <a:ext cx="5943600" cy="25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42C2E34-E214-9143-ED18-88ED8CFED0CE}"/>
              </a:ext>
            </a:extLst>
          </p:cNvPr>
          <p:cNvSpPr txBox="1"/>
          <p:nvPr/>
        </p:nvSpPr>
        <p:spPr>
          <a:xfrm>
            <a:off x="203200" y="16002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Título legal limpio — cero gravámenes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47D4320-A506-DE03-5244-4C4664697D06}"/>
              </a:ext>
            </a:extLst>
          </p:cNvPr>
          <p:cNvSpPr txBox="1"/>
          <p:nvPr/>
        </p:nvSpPr>
        <p:spPr>
          <a:xfrm>
            <a:off x="203200" y="19304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65% completo — obra mayor realizada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4D22261-2C94-F1F2-BA7C-E24F3397FB69}"/>
              </a:ext>
            </a:extLst>
          </p:cNvPr>
          <p:cNvSpPr txBox="1"/>
          <p:nvPr/>
        </p:nvSpPr>
        <p:spPr>
          <a:xfrm>
            <a:off x="203200" y="22606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Toda la infraestructura instalada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91A41ED-3D60-91EA-36E6-18B2096D02FC}"/>
              </a:ext>
            </a:extLst>
          </p:cNvPr>
          <p:cNvSpPr txBox="1"/>
          <p:nvPr/>
        </p:nvSpPr>
        <p:spPr>
          <a:xfrm>
            <a:off x="203200" y="25908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FFFFF"/>
                </a:solidFill>
                <a:latin typeface="Calibri" panose="020F0502020204030204" pitchFamily="34" charset="0"/>
              </a:rPr>
              <a:t>• Por debajo del costo de reposición (37-75%)</a:t>
            </a:r>
            <a:endParaRPr lang="es-C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2A05C94-8640-0604-C7BA-71DC4B92DDE8}"/>
              </a:ext>
            </a:extLst>
          </p:cNvPr>
          <p:cNvSpPr/>
          <p:nvPr/>
        </p:nvSpPr>
        <p:spPr>
          <a:xfrm>
            <a:off x="6146800" y="1117600"/>
            <a:ext cx="5943600" cy="2794000"/>
          </a:xfrm>
          <a:prstGeom prst="rect">
            <a:avLst/>
          </a:prstGeom>
          <a:solidFill>
            <a:srgbClr val="10325F"/>
          </a:solidFill>
          <a:ln w="25400">
            <a:solidFill>
              <a:srgbClr val="DC32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AF6A645-EA1D-EB80-AE40-859B01DD2FCF}"/>
              </a:ext>
            </a:extLst>
          </p:cNvPr>
          <p:cNvSpPr txBox="1"/>
          <p:nvPr/>
        </p:nvSpPr>
        <p:spPr>
          <a:xfrm>
            <a:off x="6248400" y="12192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DC3232"/>
                </a:solidFill>
                <a:latin typeface="Calibri" panose="020F0502020204030204" pitchFamily="34" charset="0"/>
              </a:rPr>
              <a:t>DEBILIDADES −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E9A6CBB-60DC-3AE3-0A72-5CDCB7C7DD36}"/>
              </a:ext>
            </a:extLst>
          </p:cNvPr>
          <p:cNvSpPr/>
          <p:nvPr/>
        </p:nvSpPr>
        <p:spPr>
          <a:xfrm>
            <a:off x="6146800" y="1524000"/>
            <a:ext cx="5943600" cy="25400"/>
          </a:xfrm>
          <a:prstGeom prst="rect">
            <a:avLst/>
          </a:prstGeom>
          <a:solidFill>
            <a:srgbClr val="DC3232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CC39C85-99AC-55C5-E163-C43BA486F5AB}"/>
              </a:ext>
            </a:extLst>
          </p:cNvPr>
          <p:cNvSpPr txBox="1"/>
          <p:nvPr/>
        </p:nvSpPr>
        <p:spPr>
          <a:xfrm>
            <a:off x="6248400" y="16002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Capital adicional requerido para terminar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31E1D14-6FD3-DF80-8565-552AD8CD284E}"/>
              </a:ext>
            </a:extLst>
          </p:cNvPr>
          <p:cNvSpPr txBox="1"/>
          <p:nvPr/>
        </p:nvSpPr>
        <p:spPr>
          <a:xfrm>
            <a:off x="6248400" y="19304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Sin ingresos durante construcción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C8788C9-8653-882B-1599-1FA7D555E6AC}"/>
              </a:ext>
            </a:extLst>
          </p:cNvPr>
          <p:cNvSpPr txBox="1"/>
          <p:nvPr/>
        </p:nvSpPr>
        <p:spPr>
          <a:xfrm>
            <a:off x="6248400" y="22606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FFFFF"/>
                </a:solidFill>
                <a:latin typeface="Calibri" panose="020F0502020204030204" pitchFamily="34" charset="0"/>
              </a:rPr>
              <a:t>• Sin marca ni equipo de gestión aún</a:t>
            </a:r>
            <a:endParaRPr lang="es-C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4CAFFEA-6A4E-E275-D045-A6254F1EF1B1}"/>
              </a:ext>
            </a:extLst>
          </p:cNvPr>
          <p:cNvSpPr txBox="1"/>
          <p:nvPr/>
        </p:nvSpPr>
        <p:spPr>
          <a:xfrm>
            <a:off x="6248400" y="25908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Datos de mercado local limitados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46C21946-6399-1C90-EA48-46CFCDE3F4B5}"/>
              </a:ext>
            </a:extLst>
          </p:cNvPr>
          <p:cNvSpPr/>
          <p:nvPr/>
        </p:nvSpPr>
        <p:spPr>
          <a:xfrm>
            <a:off x="101600" y="4013200"/>
            <a:ext cx="5943600" cy="2794000"/>
          </a:xfrm>
          <a:prstGeom prst="rect">
            <a:avLst/>
          </a:prstGeom>
          <a:solidFill>
            <a:srgbClr val="10325F"/>
          </a:solidFill>
          <a:ln w="25400">
            <a:solidFill>
              <a:srgbClr val="1E64B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BE4D98D-3A39-0038-5DB9-521AF0EFCBFA}"/>
              </a:ext>
            </a:extLst>
          </p:cNvPr>
          <p:cNvSpPr txBox="1"/>
          <p:nvPr/>
        </p:nvSpPr>
        <p:spPr>
          <a:xfrm>
            <a:off x="203200" y="41148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1E64B4"/>
                </a:solidFill>
                <a:latin typeface="Calibri" panose="020F0502020204030204" pitchFamily="34" charset="0"/>
              </a:rPr>
              <a:t>OPORTUNIDADES ▲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C03B1B8-CF35-2AF4-D56A-518B8099DBB3}"/>
              </a:ext>
            </a:extLst>
          </p:cNvPr>
          <p:cNvSpPr/>
          <p:nvPr/>
        </p:nvSpPr>
        <p:spPr>
          <a:xfrm>
            <a:off x="101600" y="4419600"/>
            <a:ext cx="5943600" cy="25400"/>
          </a:xfrm>
          <a:prstGeom prst="rect">
            <a:avLst/>
          </a:prstGeom>
          <a:solidFill>
            <a:srgbClr val="1E64B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A9AB71F-49BF-B75A-14FE-3FE326F68C76}"/>
              </a:ext>
            </a:extLst>
          </p:cNvPr>
          <p:cNvSpPr txBox="1"/>
          <p:nvPr/>
        </p:nvSpPr>
        <p:spPr>
          <a:xfrm>
            <a:off x="203200" y="44958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FFFFF"/>
                </a:solidFill>
                <a:latin typeface="Calibri" panose="020F0502020204030204" pitchFamily="34" charset="0"/>
              </a:rPr>
              <a:t>• Primer operador de calidad en Trujillo</a:t>
            </a:r>
            <a:endParaRPr lang="es-C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39F2548-3B7D-FD84-6C34-EE22F0DC67ED}"/>
              </a:ext>
            </a:extLst>
          </p:cNvPr>
          <p:cNvSpPr txBox="1"/>
          <p:nvPr/>
        </p:nvSpPr>
        <p:spPr>
          <a:xfrm>
            <a:off x="203200" y="48260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FFFFF"/>
                </a:solidFill>
                <a:latin typeface="Calibri" panose="020F0502020204030204" pitchFamily="34" charset="0"/>
              </a:rPr>
              <a:t>• Ley de Incentivos al Turismo Honduras</a:t>
            </a:r>
            <a:endParaRPr lang="es-C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EEECCB4-4C99-5DE1-E52B-000193DC4DD6}"/>
              </a:ext>
            </a:extLst>
          </p:cNvPr>
          <p:cNvSpPr txBox="1"/>
          <p:nvPr/>
        </p:nvSpPr>
        <p:spPr>
          <a:xfrm>
            <a:off x="203200" y="51562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Recuperación turismo caribeño pospandemia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EB602E-863A-DEEC-5563-8B2BD338F2CE}"/>
              </a:ext>
            </a:extLst>
          </p:cNvPr>
          <p:cNvSpPr txBox="1"/>
          <p:nvPr/>
        </p:nvSpPr>
        <p:spPr>
          <a:xfrm>
            <a:off x="203200" y="54864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FFFFF"/>
                </a:solidFill>
                <a:latin typeface="Calibri" panose="020F0502020204030204" pitchFamily="34" charset="0"/>
              </a:rPr>
              <a:t>• Ecoturismo y bienestar en auge global</a:t>
            </a:r>
            <a:endParaRPr lang="es-C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1DEE3295-5211-2A98-9C61-9422BC9EA263}"/>
              </a:ext>
            </a:extLst>
          </p:cNvPr>
          <p:cNvSpPr/>
          <p:nvPr/>
        </p:nvSpPr>
        <p:spPr>
          <a:xfrm>
            <a:off x="6146800" y="4013200"/>
            <a:ext cx="5943600" cy="2794000"/>
          </a:xfrm>
          <a:prstGeom prst="rect">
            <a:avLst/>
          </a:prstGeom>
          <a:solidFill>
            <a:srgbClr val="10325F"/>
          </a:solidFill>
          <a:ln w="25400">
            <a:solidFill>
              <a:srgbClr val="C878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7D7DB5C-913D-48A6-842E-6706FC4A23FD}"/>
              </a:ext>
            </a:extLst>
          </p:cNvPr>
          <p:cNvSpPr txBox="1"/>
          <p:nvPr/>
        </p:nvSpPr>
        <p:spPr>
          <a:xfrm>
            <a:off x="6248400" y="41148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 b="1">
                <a:solidFill>
                  <a:srgbClr val="C87814"/>
                </a:solidFill>
                <a:latin typeface="Calibri" panose="020F0502020204030204" pitchFamily="34" charset="0"/>
              </a:rPr>
              <a:t>AMENAZAS ▼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273F4E4-D6F6-05EF-3605-EA92C5FA64CD}"/>
              </a:ext>
            </a:extLst>
          </p:cNvPr>
          <p:cNvSpPr/>
          <p:nvPr/>
        </p:nvSpPr>
        <p:spPr>
          <a:xfrm>
            <a:off x="6146800" y="4419600"/>
            <a:ext cx="5943600" cy="25400"/>
          </a:xfrm>
          <a:prstGeom prst="rect">
            <a:avLst/>
          </a:prstGeom>
          <a:solidFill>
            <a:srgbClr val="C87814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4BF8AAA-9E54-CD0A-152E-74F3F93ACAC0}"/>
              </a:ext>
            </a:extLst>
          </p:cNvPr>
          <p:cNvSpPr txBox="1"/>
          <p:nvPr/>
        </p:nvSpPr>
        <p:spPr>
          <a:xfrm>
            <a:off x="6248400" y="44958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Zona de huracanes caribeños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7BE7BBC-1382-0E0E-C34B-5B68D87C9D18}"/>
              </a:ext>
            </a:extLst>
          </p:cNvPr>
          <p:cNvSpPr txBox="1"/>
          <p:nvPr/>
        </p:nvSpPr>
        <p:spPr>
          <a:xfrm>
            <a:off x="6248400" y="48260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Riesgo político/cambiario moderado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DA84F59-2303-195A-B4A5-BD1077EA634B}"/>
              </a:ext>
            </a:extLst>
          </p:cNvPr>
          <p:cNvSpPr txBox="1"/>
          <p:nvPr/>
        </p:nvSpPr>
        <p:spPr>
          <a:xfrm>
            <a:off x="6248400" y="51562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100">
                <a:solidFill>
                  <a:srgbClr val="FFFFFF"/>
                </a:solidFill>
                <a:latin typeface="Calibri" panose="020F0502020204030204" pitchFamily="34" charset="0"/>
              </a:rPr>
              <a:t>• Conectividad aérea limitada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29EB684B-F65B-810F-05EC-743C64866018}"/>
              </a:ext>
            </a:extLst>
          </p:cNvPr>
          <p:cNvSpPr txBox="1"/>
          <p:nvPr/>
        </p:nvSpPr>
        <p:spPr>
          <a:xfrm>
            <a:off x="6248400" y="5486400"/>
            <a:ext cx="5740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100">
                <a:solidFill>
                  <a:srgbClr val="FFFFFF"/>
                </a:solidFill>
                <a:latin typeface="Calibri" panose="020F0502020204030204" pitchFamily="34" charset="0"/>
              </a:rPr>
              <a:t>• Cronograma de madurez del mercado</a:t>
            </a:r>
            <a:endParaRPr lang="es-CR" sz="1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226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4724902-B73D-70CF-A128-8D4ED1AE2E0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EA7DADE-E81D-C602-6C3D-B366659AD24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A2346">
              <a:alpha val="72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ECB0ABC-1D0A-FF48-5AD8-CA8CAECDACCA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0C39699-3D3A-95FC-2541-65610269E6BC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E2E9F3E-2D34-7AB3-A62E-1DB1C79EC0FD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786C925-1EBB-58E3-218E-5A506785F393}"/>
              </a:ext>
            </a:extLst>
          </p:cNvPr>
          <p:cNvSpPr txBox="1"/>
          <p:nvPr/>
        </p:nvSpPr>
        <p:spPr>
          <a:xfrm>
            <a:off x="254000" y="228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3400" b="1">
                <a:solidFill>
                  <a:srgbClr val="FFFFFF"/>
                </a:solidFill>
                <a:latin typeface="Calibri" panose="020F0502020204030204" pitchFamily="34" charset="0"/>
              </a:rPr>
              <a:t>PRÓXIMOS PASOS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2654128-A2A8-92B3-2C38-2608F38C6E64}"/>
              </a:ext>
            </a:extLst>
          </p:cNvPr>
          <p:cNvSpPr/>
          <p:nvPr/>
        </p:nvSpPr>
        <p:spPr>
          <a:xfrm>
            <a:off x="254000" y="863600"/>
            <a:ext cx="4572000" cy="50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9505A84-D051-7FC8-786D-355CBA0A273A}"/>
              </a:ext>
            </a:extLst>
          </p:cNvPr>
          <p:cNvSpPr txBox="1"/>
          <p:nvPr/>
        </p:nvSpPr>
        <p:spPr>
          <a:xfrm>
            <a:off x="254000" y="1016000"/>
            <a:ext cx="609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>
                <a:solidFill>
                  <a:srgbClr val="FFFFFF"/>
                </a:solidFill>
                <a:latin typeface="Calibri" panose="020F0502020204030204" pitchFamily="34" charset="0"/>
              </a:rPr>
              <a:t>1️⃣  Firmar el Acuerdo de Confidencialidad (NDA)</a:t>
            </a:r>
            <a:endParaRPr lang="es-CR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DC88C7-A1EF-1CD1-2F04-C672FD4E141E}"/>
              </a:ext>
            </a:extLst>
          </p:cNvPr>
          <p:cNvSpPr txBox="1"/>
          <p:nvPr/>
        </p:nvSpPr>
        <p:spPr>
          <a:xfrm>
            <a:off x="254000" y="1524000"/>
            <a:ext cx="609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>
                <a:solidFill>
                  <a:srgbClr val="FFFFFF"/>
                </a:solidFill>
                <a:latin typeface="Calibri" panose="020F0502020204030204" pitchFamily="34" charset="0"/>
              </a:rPr>
              <a:t>2️⃣  Recibir el Memorándum de Inversión completo</a:t>
            </a:r>
            <a:endParaRPr lang="es-CR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6980ACD-A006-DCDB-8DD9-B65AEA10E04C}"/>
              </a:ext>
            </a:extLst>
          </p:cNvPr>
          <p:cNvSpPr txBox="1"/>
          <p:nvPr/>
        </p:nvSpPr>
        <p:spPr>
          <a:xfrm>
            <a:off x="254000" y="2032000"/>
            <a:ext cx="609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3️⃣  Programar llamada con Clotter Realstate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2AB854A-7B35-7C61-B439-AEC18E218345}"/>
              </a:ext>
            </a:extLst>
          </p:cNvPr>
          <p:cNvSpPr txBox="1"/>
          <p:nvPr/>
        </p:nvSpPr>
        <p:spPr>
          <a:xfrm>
            <a:off x="254000" y="2540000"/>
            <a:ext cx="609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>
                <a:solidFill>
                  <a:srgbClr val="FFFFFF"/>
                </a:solidFill>
                <a:latin typeface="Calibri" panose="020F0502020204030204" pitchFamily="34" charset="0"/>
              </a:rPr>
              <a:t>4️⃣  Visitar el proyecto en Trujillo, Honduras</a:t>
            </a:r>
            <a:endParaRPr lang="es-CR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BD41DF8-EC8C-A10B-5F13-E881954CC851}"/>
              </a:ext>
            </a:extLst>
          </p:cNvPr>
          <p:cNvSpPr txBox="1"/>
          <p:nvPr/>
        </p:nvSpPr>
        <p:spPr>
          <a:xfrm>
            <a:off x="254000" y="3048000"/>
            <a:ext cx="609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>
                <a:solidFill>
                  <a:srgbClr val="FFFFFF"/>
                </a:solidFill>
                <a:latin typeface="Calibri" panose="020F0502020204030204" pitchFamily="34" charset="0"/>
              </a:rPr>
              <a:t>5️⃣  Presentar Carta de Intención (LOI)</a:t>
            </a:r>
            <a:endParaRPr lang="es-CR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0405830-EA38-C865-AC82-8E294A5CB9C7}"/>
              </a:ext>
            </a:extLst>
          </p:cNvPr>
          <p:cNvSpPr txBox="1"/>
          <p:nvPr/>
        </p:nvSpPr>
        <p:spPr>
          <a:xfrm>
            <a:off x="254000" y="3556000"/>
            <a:ext cx="6096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6️⃣  Iniciar proceso de debida diligencia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BDAA354-43BE-83C4-C096-AA664BC26EC4}"/>
              </a:ext>
            </a:extLst>
          </p:cNvPr>
          <p:cNvSpPr/>
          <p:nvPr/>
        </p:nvSpPr>
        <p:spPr>
          <a:xfrm>
            <a:off x="6604000" y="1016000"/>
            <a:ext cx="5486400" cy="5080000"/>
          </a:xfrm>
          <a:prstGeom prst="rect">
            <a:avLst/>
          </a:prstGeom>
          <a:solidFill>
            <a:srgbClr val="10325F"/>
          </a:solidFill>
          <a:ln w="254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EE6FED5-6AFB-6F47-72DB-839D4CD22F39}"/>
              </a:ext>
            </a:extLst>
          </p:cNvPr>
          <p:cNvSpPr txBox="1"/>
          <p:nvPr/>
        </p:nvSpPr>
        <p:spPr>
          <a:xfrm>
            <a:off x="6667500" y="11176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 b="1">
                <a:solidFill>
                  <a:srgbClr val="C9A550"/>
                </a:solidFill>
                <a:latin typeface="Calibri" panose="020F0502020204030204" pitchFamily="34" charset="0"/>
              </a:rPr>
              <a:t>CONTACTO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4CD196B-F670-ED1D-1E7B-9FEB3E76AA58}"/>
              </a:ext>
            </a:extLst>
          </p:cNvPr>
          <p:cNvSpPr/>
          <p:nvPr/>
        </p:nvSpPr>
        <p:spPr>
          <a:xfrm>
            <a:off x="6731000" y="1498600"/>
            <a:ext cx="53594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87A9F4-E508-FBAF-908A-C48D2F9E03E3}"/>
              </a:ext>
            </a:extLst>
          </p:cNvPr>
          <p:cNvSpPr txBox="1"/>
          <p:nvPr/>
        </p:nvSpPr>
        <p:spPr>
          <a:xfrm>
            <a:off x="6667500" y="16002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900" b="1">
                <a:solidFill>
                  <a:srgbClr val="FFFFFF"/>
                </a:solidFill>
                <a:latin typeface="Calibri" panose="020F0502020204030204" pitchFamily="34" charset="0"/>
              </a:rPr>
              <a:t>CLOTTER REALSTATE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6963ABB-D873-4883-2CDD-A6B9F30F816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100" y="2120900"/>
            <a:ext cx="1905000" cy="82550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E7F4A0F-3BA7-AB55-A662-B3EE317C8D0B}"/>
              </a:ext>
            </a:extLst>
          </p:cNvPr>
          <p:cNvSpPr txBox="1"/>
          <p:nvPr/>
        </p:nvSpPr>
        <p:spPr>
          <a:xfrm>
            <a:off x="6667500" y="30734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dirty="0">
                <a:solidFill>
                  <a:srgbClr val="FCF8EB"/>
                </a:solidFill>
                <a:latin typeface="Calibri" panose="020F0502020204030204" pitchFamily="34" charset="0"/>
              </a:rPr>
              <a:t>Jose Fernando Garcia </a:t>
            </a:r>
            <a:r>
              <a:rPr lang="es-CR" sz="1300" dirty="0" err="1">
                <a:solidFill>
                  <a:srgbClr val="FCF8EB"/>
                </a:solidFill>
                <a:latin typeface="Calibri" panose="020F0502020204030204" pitchFamily="34" charset="0"/>
              </a:rPr>
              <a:t>Clotther</a:t>
            </a:r>
            <a:endParaRPr lang="es-CR" sz="1300" dirty="0">
              <a:solidFill>
                <a:srgbClr val="FCF8EB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102CB05-1656-B941-275E-E545864A0BCE}"/>
              </a:ext>
            </a:extLst>
          </p:cNvPr>
          <p:cNvSpPr txBox="1"/>
          <p:nvPr/>
        </p:nvSpPr>
        <p:spPr>
          <a:xfrm>
            <a:off x="6667500" y="34544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dirty="0">
                <a:solidFill>
                  <a:srgbClr val="BEC3CD"/>
                </a:solidFill>
                <a:latin typeface="Calibri" panose="020F0502020204030204" pitchFamily="34" charset="0"/>
              </a:rPr>
              <a:t>Tel: +506 60961440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466D5BA-A283-873A-29BB-B258D7C52302}"/>
              </a:ext>
            </a:extLst>
          </p:cNvPr>
          <p:cNvSpPr txBox="1"/>
          <p:nvPr/>
        </p:nvSpPr>
        <p:spPr>
          <a:xfrm>
            <a:off x="6667500" y="37592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dirty="0">
                <a:solidFill>
                  <a:srgbClr val="BEC3CD"/>
                </a:solidFill>
                <a:latin typeface="Calibri" panose="020F0502020204030204" pitchFamily="34" charset="0"/>
              </a:rPr>
              <a:t>Email:jgarciac265@gmail.com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6EEBE30-28E1-62C2-AFED-71B09CE69143}"/>
              </a:ext>
            </a:extLst>
          </p:cNvPr>
          <p:cNvSpPr txBox="1"/>
          <p:nvPr/>
        </p:nvSpPr>
        <p:spPr>
          <a:xfrm>
            <a:off x="6667500" y="40640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dirty="0">
                <a:solidFill>
                  <a:srgbClr val="BEC3CD"/>
                </a:solidFill>
                <a:latin typeface="Calibri" panose="020F0502020204030204" pitchFamily="34" charset="0"/>
              </a:rPr>
              <a:t>Web: [Insertar sitio web]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560DAE6-04DC-C49F-4F90-DC1992D8F560}"/>
              </a:ext>
            </a:extLst>
          </p:cNvPr>
          <p:cNvSpPr/>
          <p:nvPr/>
        </p:nvSpPr>
        <p:spPr>
          <a:xfrm>
            <a:off x="6731000" y="4470400"/>
            <a:ext cx="53594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D2EAB2A-7249-5243-093D-90DD0BA11320}"/>
              </a:ext>
            </a:extLst>
          </p:cNvPr>
          <p:cNvSpPr txBox="1"/>
          <p:nvPr/>
        </p:nvSpPr>
        <p:spPr>
          <a:xfrm>
            <a:off x="6667500" y="45720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endParaRPr lang="es-CR" sz="1200" b="1" dirty="0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90C5EE9-1E1E-9A26-9ACE-38376FFF2384}"/>
              </a:ext>
            </a:extLst>
          </p:cNvPr>
          <p:cNvSpPr txBox="1"/>
          <p:nvPr/>
        </p:nvSpPr>
        <p:spPr>
          <a:xfrm>
            <a:off x="6667500" y="48895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Financiamiento puede estar disponible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C3F0AEB-D775-B0A1-609F-0FD4D6BE8AAF}"/>
              </a:ext>
            </a:extLst>
          </p:cNvPr>
          <p:cNvSpPr txBox="1"/>
          <p:nvPr/>
        </p:nvSpPr>
        <p:spPr>
          <a:xfrm>
            <a:off x="6667500" y="52070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000">
                <a:solidFill>
                  <a:srgbClr val="BEC3CD"/>
                </a:solidFill>
                <a:latin typeface="Calibri" panose="020F0502020204030204" pitchFamily="34" charset="0"/>
              </a:rPr>
              <a:t>GPS: 15°55'21.1"N  ·  85°56'37.8"W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4A7190C-30F0-CC1F-2186-F80381679043}"/>
              </a:ext>
            </a:extLst>
          </p:cNvPr>
          <p:cNvSpPr txBox="1"/>
          <p:nvPr/>
        </p:nvSpPr>
        <p:spPr>
          <a:xfrm>
            <a:off x="6667500" y="5524500"/>
            <a:ext cx="54229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900">
                <a:solidFill>
                  <a:srgbClr val="BEC3CD"/>
                </a:solidFill>
                <a:latin typeface="Calibri" panose="020F0502020204030204" pitchFamily="34" charset="0"/>
              </a:rPr>
              <a:t>*Actualizar USD antes de distribución: www.bch.hn</a:t>
            </a:r>
            <a:endParaRPr lang="es-CR" sz="9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21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914B4D3-F4BE-CB7B-9310-B41801F42123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C5ECB27-1CE6-67FB-58A1-D8D20A707C0D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8FD6D6-2EB9-7B7A-700F-5FEB99E9A1F4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B87C783-0122-E0DE-7358-0E7994A8DD6E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LA OPORTUNIDAD DE INVERSIÓN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249704-8E75-CC07-C564-E191B627B3B1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Trujillo, Colón, Honduras — Costa Caribeña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511DAB9-0314-A31C-5A16-81B07DFA9499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B23EA37-CAED-466F-2381-A21550C2A7D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0" y="1117600"/>
            <a:ext cx="5842000" cy="551180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9DC676E4-6275-9C7D-4B26-5736D0C50ABD}"/>
              </a:ext>
            </a:extLst>
          </p:cNvPr>
          <p:cNvSpPr/>
          <p:nvPr/>
        </p:nvSpPr>
        <p:spPr>
          <a:xfrm>
            <a:off x="6159500" y="1117600"/>
            <a:ext cx="50800" cy="55118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08A362-F778-5118-39D4-1DC2DAAA5AE9}"/>
              </a:ext>
            </a:extLst>
          </p:cNvPr>
          <p:cNvSpPr txBox="1"/>
          <p:nvPr/>
        </p:nvSpPr>
        <p:spPr>
          <a:xfrm>
            <a:off x="190500" y="11684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🏨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8F55A1F-56E3-696F-3FF2-F55E12B5DE34}"/>
              </a:ext>
            </a:extLst>
          </p:cNvPr>
          <p:cNvSpPr txBox="1"/>
          <p:nvPr/>
        </p:nvSpPr>
        <p:spPr>
          <a:xfrm>
            <a:off x="698500" y="11938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b="1" dirty="0">
                <a:latin typeface="Calibri" panose="020F0502020204030204" pitchFamily="34" charset="0"/>
              </a:rPr>
              <a:t>20 habitaciones de hotel  ·  931 m² construidos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E98C667-87E6-A191-51A4-6633FF50BAAE}"/>
              </a:ext>
            </a:extLst>
          </p:cNvPr>
          <p:cNvSpPr txBox="1"/>
          <p:nvPr/>
        </p:nvSpPr>
        <p:spPr>
          <a:xfrm>
            <a:off x="190500" y="17272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📐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B0A628A-34AF-BC81-11F2-C18ABD1F2627}"/>
              </a:ext>
            </a:extLst>
          </p:cNvPr>
          <p:cNvSpPr txBox="1"/>
          <p:nvPr/>
        </p:nvSpPr>
        <p:spPr>
          <a:xfrm>
            <a:off x="698500" y="17526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pt-BR" sz="1400" b="1" dirty="0">
                <a:latin typeface="Calibri" panose="020F0502020204030204" pitchFamily="34" charset="0"/>
              </a:rPr>
              <a:t>1,638 m² de terreno titulado</a:t>
            </a:r>
            <a:endParaRPr lang="es-CR" sz="1400" b="1" dirty="0">
              <a:latin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6A1F8C9-FB27-5122-D223-69CACC68AEB3}"/>
              </a:ext>
            </a:extLst>
          </p:cNvPr>
          <p:cNvSpPr txBox="1"/>
          <p:nvPr/>
        </p:nvSpPr>
        <p:spPr>
          <a:xfrm>
            <a:off x="190500" y="22860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8264895-D2F1-D0A8-90FD-2075C57F3523}"/>
              </a:ext>
            </a:extLst>
          </p:cNvPr>
          <p:cNvSpPr txBox="1"/>
          <p:nvPr/>
        </p:nvSpPr>
        <p:spPr>
          <a:xfrm>
            <a:off x="698500" y="23114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b="1" dirty="0">
                <a:latin typeface="Calibri" panose="020F0502020204030204" pitchFamily="34" charset="0"/>
              </a:rPr>
              <a:t>Avance de construcción: ~65% completo</a:t>
            </a:r>
            <a:endParaRPr lang="es-CR" sz="1400" b="1" dirty="0">
              <a:latin typeface="Calibri" panose="020F05020202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83BE065-C91F-C686-71CE-A9745D5DF46A}"/>
              </a:ext>
            </a:extLst>
          </p:cNvPr>
          <p:cNvSpPr txBox="1"/>
          <p:nvPr/>
        </p:nvSpPr>
        <p:spPr>
          <a:xfrm>
            <a:off x="190500" y="28448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⚡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17D6B5C-83E3-1B18-F051-2D3BE48ED364}"/>
              </a:ext>
            </a:extLst>
          </p:cNvPr>
          <p:cNvSpPr txBox="1"/>
          <p:nvPr/>
        </p:nvSpPr>
        <p:spPr>
          <a:xfrm>
            <a:off x="698500" y="28702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b="1" dirty="0">
                <a:latin typeface="Calibri" panose="020F0502020204030204" pitchFamily="34" charset="0"/>
              </a:rPr>
              <a:t>Toda la infraestructura </a:t>
            </a:r>
            <a:r>
              <a:rPr 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primaria instalada</a:t>
            </a:r>
            <a:endParaRPr lang="es-CR" sz="1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B223C36-0BDD-E6DD-3FA7-9B5B3F0320C9}"/>
              </a:ext>
            </a:extLst>
          </p:cNvPr>
          <p:cNvSpPr txBox="1"/>
          <p:nvPr/>
        </p:nvSpPr>
        <p:spPr>
          <a:xfrm>
            <a:off x="190500" y="34036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✅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C4AD5BA-59A7-47FF-C616-DF8E6F9AAAFD}"/>
              </a:ext>
            </a:extLst>
          </p:cNvPr>
          <p:cNvSpPr txBox="1"/>
          <p:nvPr/>
        </p:nvSpPr>
        <p:spPr>
          <a:xfrm>
            <a:off x="698500" y="34290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b="1" dirty="0">
                <a:latin typeface="Calibri" panose="020F0502020204030204" pitchFamily="34" charset="0"/>
              </a:rPr>
              <a:t>Escritura pública libre de </a:t>
            </a:r>
            <a:r>
              <a:rPr 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hipotecas y gravámenes</a:t>
            </a:r>
            <a:endParaRPr lang="es-CR" sz="1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8A60936-572E-AA93-6A08-831CC572836B}"/>
              </a:ext>
            </a:extLst>
          </p:cNvPr>
          <p:cNvSpPr txBox="1"/>
          <p:nvPr/>
        </p:nvSpPr>
        <p:spPr>
          <a:xfrm>
            <a:off x="190500" y="39624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🏊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C6FDECF-1B55-A406-3F07-A4BC7F09F5CA}"/>
              </a:ext>
            </a:extLst>
          </p:cNvPr>
          <p:cNvSpPr txBox="1"/>
          <p:nvPr/>
        </p:nvSpPr>
        <p:spPr>
          <a:xfrm>
            <a:off x="698500" y="39878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b="1" dirty="0">
                <a:latin typeface="Calibri" panose="020F0502020204030204" pitchFamily="34" charset="0"/>
              </a:rPr>
              <a:t>Piscina en estructura gris  </a:t>
            </a:r>
            <a:r>
              <a:rPr 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·  Estacionamiento amplio</a:t>
            </a:r>
            <a:endParaRPr lang="es-CR" sz="1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B391AD6-1F02-4747-89AA-7F3FACC9C23E}"/>
              </a:ext>
            </a:extLst>
          </p:cNvPr>
          <p:cNvSpPr txBox="1"/>
          <p:nvPr/>
        </p:nvSpPr>
        <p:spPr>
          <a:xfrm>
            <a:off x="190500" y="45212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🏠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8DBF72C-3E71-5A12-989C-24E0BE8EBE4C}"/>
              </a:ext>
            </a:extLst>
          </p:cNvPr>
          <p:cNvSpPr txBox="1"/>
          <p:nvPr/>
        </p:nvSpPr>
        <p:spPr>
          <a:xfrm>
            <a:off x="698500" y="45466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b="1" dirty="0">
                <a:latin typeface="Calibri" panose="020F0502020204030204" pitchFamily="34" charset="0"/>
              </a:rPr>
              <a:t>Casa de 2 plantas en excelente </a:t>
            </a:r>
            <a:r>
              <a:rPr 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estado</a:t>
            </a:r>
            <a:endParaRPr lang="es-CR" sz="1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AF3BFE2-8B94-6FFB-BC4D-370847F03042}"/>
              </a:ext>
            </a:extLst>
          </p:cNvPr>
          <p:cNvSpPr txBox="1"/>
          <p:nvPr/>
        </p:nvSpPr>
        <p:spPr>
          <a:xfrm>
            <a:off x="190500" y="5080000"/>
            <a:ext cx="444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600">
                <a:solidFill>
                  <a:srgbClr val="FFFFFF"/>
                </a:solidFill>
                <a:latin typeface="Calibri" panose="020F0502020204030204" pitchFamily="34" charset="0"/>
              </a:rPr>
              <a:t>📡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0ECE398-BC20-5A4C-D209-5DEF826797B4}"/>
              </a:ext>
            </a:extLst>
          </p:cNvPr>
          <p:cNvSpPr txBox="1"/>
          <p:nvPr/>
        </p:nvSpPr>
        <p:spPr>
          <a:xfrm>
            <a:off x="698500" y="51054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b="1" dirty="0">
                <a:latin typeface="Calibri" panose="020F0502020204030204" pitchFamily="34" charset="0"/>
              </a:rPr>
              <a:t>Fibra óptica · Pozo privado · Sistema </a:t>
            </a:r>
            <a:r>
              <a:rPr lang="es-CR" sz="1400" dirty="0">
                <a:solidFill>
                  <a:srgbClr val="FFFFFF"/>
                </a:solidFill>
                <a:latin typeface="Calibri" panose="020F0502020204030204" pitchFamily="34" charset="0"/>
              </a:rPr>
              <a:t>séptico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977232EF-0248-A8CF-9F1D-69D5BFA5AFB2}"/>
              </a:ext>
            </a:extLst>
          </p:cNvPr>
          <p:cNvSpPr/>
          <p:nvPr/>
        </p:nvSpPr>
        <p:spPr>
          <a:xfrm>
            <a:off x="190500" y="5715000"/>
            <a:ext cx="5905500" cy="609600"/>
          </a:xfrm>
          <a:prstGeom prst="rect">
            <a:avLst/>
          </a:prstGeom>
          <a:solidFill>
            <a:srgbClr val="10325F"/>
          </a:solidFill>
          <a:ln w="254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8B7A6CB-84F9-7518-6199-AD4ECE007578}"/>
              </a:ext>
            </a:extLst>
          </p:cNvPr>
          <p:cNvSpPr txBox="1"/>
          <p:nvPr/>
        </p:nvSpPr>
        <p:spPr>
          <a:xfrm>
            <a:off x="254000" y="5791200"/>
            <a:ext cx="5778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 b="1">
                <a:solidFill>
                  <a:srgbClr val="C9A550"/>
                </a:solidFill>
                <a:latin typeface="Calibri" panose="020F0502020204030204" pitchFamily="34" charset="0"/>
              </a:rPr>
              <a:t>HNL 20,500,000  (~USD $814,000*)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1F757D7-BB71-A71C-DDB8-C28BBFB3F975}"/>
              </a:ext>
            </a:extLst>
          </p:cNvPr>
          <p:cNvSpPr txBox="1"/>
          <p:nvPr/>
        </p:nvSpPr>
        <p:spPr>
          <a:xfrm>
            <a:off x="254000" y="6096000"/>
            <a:ext cx="5778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950">
                <a:solidFill>
                  <a:srgbClr val="BEC3CD"/>
                </a:solidFill>
                <a:latin typeface="Calibri" panose="020F0502020204030204" pitchFamily="34" charset="0"/>
              </a:rPr>
              <a:t>Negociable  ·  Comisión de Broker: 3%  ·  Financiamiento disponible</a:t>
            </a:r>
            <a:endParaRPr lang="es-CR" sz="95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22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B595DDB-6377-02B9-02CE-D7F0285BC49B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661F43F-B7E2-A931-F92B-615ACC047DBE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953CFF6-C166-29C7-ED2C-450A37DC3D34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DFB4276-7599-630D-30F3-FC44516F4376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RESUMEN DEL ACTIVO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C5E2C5-F8AA-B50D-1252-2401A68EF297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300">
                <a:solidFill>
                  <a:srgbClr val="BEC3CD"/>
                </a:solidFill>
                <a:latin typeface="Calibri Light" panose="020F0302020204030204" pitchFamily="34" charset="0"/>
              </a:rPr>
              <a:t>Características clave de la propiedad</a:t>
            </a:r>
            <a:endParaRPr lang="es-CR" sz="1300">
              <a:solidFill>
                <a:srgbClr val="BEC3CD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C68AB9A-0A75-A414-47DD-85070EAF9DEE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79D83FB-23E3-FB19-EE4C-55744993939E}"/>
              </a:ext>
            </a:extLst>
          </p:cNvPr>
          <p:cNvSpPr/>
          <p:nvPr/>
        </p:nvSpPr>
        <p:spPr>
          <a:xfrm>
            <a:off x="279400" y="11430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38016F9-E1C2-EFC7-F321-8E4D1E1A4E0F}"/>
              </a:ext>
            </a:extLst>
          </p:cNvPr>
          <p:cNvSpPr txBox="1"/>
          <p:nvPr/>
        </p:nvSpPr>
        <p:spPr>
          <a:xfrm>
            <a:off x="330200" y="12446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1,638 m²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9020730-D485-285F-1D5E-A5E7B596CF3D}"/>
              </a:ext>
            </a:extLst>
          </p:cNvPr>
          <p:cNvSpPr txBox="1"/>
          <p:nvPr/>
        </p:nvSpPr>
        <p:spPr>
          <a:xfrm>
            <a:off x="330200" y="17576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Área Total
de Terreno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3583D06-E2D5-F1F1-7820-26A1E4F87B42}"/>
              </a:ext>
            </a:extLst>
          </p:cNvPr>
          <p:cNvSpPr/>
          <p:nvPr/>
        </p:nvSpPr>
        <p:spPr>
          <a:xfrm>
            <a:off x="3175000" y="11430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DD7EFFE-701F-8E40-765D-BF63C92243F9}"/>
              </a:ext>
            </a:extLst>
          </p:cNvPr>
          <p:cNvSpPr txBox="1"/>
          <p:nvPr/>
        </p:nvSpPr>
        <p:spPr>
          <a:xfrm>
            <a:off x="3225800" y="12446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931 m²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A315BA6-0371-0BDD-4F26-B859EAE47243}"/>
              </a:ext>
            </a:extLst>
          </p:cNvPr>
          <p:cNvSpPr txBox="1"/>
          <p:nvPr/>
        </p:nvSpPr>
        <p:spPr>
          <a:xfrm>
            <a:off x="3225800" y="17576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Área
Construida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CC1B95E-CF2A-0C60-8DE8-5B9F8F1D55DE}"/>
              </a:ext>
            </a:extLst>
          </p:cNvPr>
          <p:cNvSpPr/>
          <p:nvPr/>
        </p:nvSpPr>
        <p:spPr>
          <a:xfrm>
            <a:off x="6070600" y="11430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8BA4514-1966-51CF-E90F-761630FD4A81}"/>
              </a:ext>
            </a:extLst>
          </p:cNvPr>
          <p:cNvSpPr txBox="1"/>
          <p:nvPr/>
        </p:nvSpPr>
        <p:spPr>
          <a:xfrm>
            <a:off x="6121400" y="12446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20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B224F89-EC22-DCDE-42AF-0803C8CA5BA9}"/>
              </a:ext>
            </a:extLst>
          </p:cNvPr>
          <p:cNvSpPr txBox="1"/>
          <p:nvPr/>
        </p:nvSpPr>
        <p:spPr>
          <a:xfrm>
            <a:off x="6121400" y="17576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Habitaciones
de Hotel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E215DC8-2114-FE35-650C-98D3F0310782}"/>
              </a:ext>
            </a:extLst>
          </p:cNvPr>
          <p:cNvSpPr/>
          <p:nvPr/>
        </p:nvSpPr>
        <p:spPr>
          <a:xfrm>
            <a:off x="8966200" y="11430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78C7FAA-2A5D-D51F-FA1A-AF85086B434D}"/>
              </a:ext>
            </a:extLst>
          </p:cNvPr>
          <p:cNvSpPr txBox="1"/>
          <p:nvPr/>
        </p:nvSpPr>
        <p:spPr>
          <a:xfrm>
            <a:off x="9017000" y="12446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~65%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B02E530-0CC7-2D1E-0488-98219ED23574}"/>
              </a:ext>
            </a:extLst>
          </p:cNvPr>
          <p:cNvSpPr txBox="1"/>
          <p:nvPr/>
        </p:nvSpPr>
        <p:spPr>
          <a:xfrm>
            <a:off x="9017000" y="17576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Avance de
Construcción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B92C08B-F879-E6C6-A2F2-B7DBF3B16F93}"/>
              </a:ext>
            </a:extLst>
          </p:cNvPr>
          <p:cNvSpPr/>
          <p:nvPr/>
        </p:nvSpPr>
        <p:spPr>
          <a:xfrm>
            <a:off x="279400" y="23876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6E85B47-629F-127C-C3DC-02839007F96D}"/>
              </a:ext>
            </a:extLst>
          </p:cNvPr>
          <p:cNvSpPr txBox="1"/>
          <p:nvPr/>
        </p:nvSpPr>
        <p:spPr>
          <a:xfrm>
            <a:off x="330200" y="24892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Excelente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EF4CAEB-7929-080C-9F8D-A8C1750EC4AE}"/>
              </a:ext>
            </a:extLst>
          </p:cNvPr>
          <p:cNvSpPr txBox="1"/>
          <p:nvPr/>
        </p:nvSpPr>
        <p:spPr>
          <a:xfrm>
            <a:off x="330200" y="30022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Casa de 2 Plantas
(Estado)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E0E61C9-B0EF-7205-0A3C-D1E8B1CD4452}"/>
              </a:ext>
            </a:extLst>
          </p:cNvPr>
          <p:cNvSpPr/>
          <p:nvPr/>
        </p:nvSpPr>
        <p:spPr>
          <a:xfrm>
            <a:off x="3175000" y="23876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CAC77A1-1F98-5711-A6B7-35B74FC63BFF}"/>
              </a:ext>
            </a:extLst>
          </p:cNvPr>
          <p:cNvSpPr txBox="1"/>
          <p:nvPr/>
        </p:nvSpPr>
        <p:spPr>
          <a:xfrm>
            <a:off x="3225800" y="24892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Gris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969831A-52A0-762F-1FD2-D9572105B5C9}"/>
              </a:ext>
            </a:extLst>
          </p:cNvPr>
          <p:cNvSpPr txBox="1"/>
          <p:nvPr/>
        </p:nvSpPr>
        <p:spPr>
          <a:xfrm>
            <a:off x="3225800" y="30022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Piscina
(Estructura)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66C1ED4-5EFC-DFB4-48E4-9897025AE5F3}"/>
              </a:ext>
            </a:extLst>
          </p:cNvPr>
          <p:cNvSpPr/>
          <p:nvPr/>
        </p:nvSpPr>
        <p:spPr>
          <a:xfrm>
            <a:off x="6070600" y="23876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32329DC-A5AF-E760-AA17-3A4612F5B4A7}"/>
              </a:ext>
            </a:extLst>
          </p:cNvPr>
          <p:cNvSpPr txBox="1"/>
          <p:nvPr/>
        </p:nvSpPr>
        <p:spPr>
          <a:xfrm>
            <a:off x="6121400" y="24892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Amplio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DD3015-BD9E-A5B0-01EF-A6BD869531AB}"/>
              </a:ext>
            </a:extLst>
          </p:cNvPr>
          <p:cNvSpPr txBox="1"/>
          <p:nvPr/>
        </p:nvSpPr>
        <p:spPr>
          <a:xfrm>
            <a:off x="6121400" y="30022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Estacionamiento
Int./Ext.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569970E5-F30F-D42B-7D9F-49FE581EA618}"/>
              </a:ext>
            </a:extLst>
          </p:cNvPr>
          <p:cNvSpPr/>
          <p:nvPr/>
        </p:nvSpPr>
        <p:spPr>
          <a:xfrm>
            <a:off x="8966200" y="2387600"/>
            <a:ext cx="2794000" cy="1117600"/>
          </a:xfrm>
          <a:prstGeom prst="rect">
            <a:avLst/>
          </a:prstGeom>
          <a:solidFill>
            <a:srgbClr val="10325F"/>
          </a:solidFill>
          <a:ln w="1270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5D2120F-AB1C-EF34-C68F-EA689218C7B7}"/>
              </a:ext>
            </a:extLst>
          </p:cNvPr>
          <p:cNvSpPr txBox="1"/>
          <p:nvPr/>
        </p:nvSpPr>
        <p:spPr>
          <a:xfrm>
            <a:off x="9017000" y="248920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000" b="1">
                <a:solidFill>
                  <a:srgbClr val="C9A550"/>
                </a:solidFill>
                <a:latin typeface="Calibri" panose="020F0502020204030204" pitchFamily="34" charset="0"/>
              </a:rPr>
              <a:t>Registrada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9763E82-074B-890D-2FCA-BE06EEE87038}"/>
              </a:ext>
            </a:extLst>
          </p:cNvPr>
          <p:cNvSpPr txBox="1"/>
          <p:nvPr/>
        </p:nvSpPr>
        <p:spPr>
          <a:xfrm>
            <a:off x="9017000" y="3002280"/>
            <a:ext cx="2692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BEC3CD"/>
                </a:solidFill>
                <a:latin typeface="Calibri Light" panose="020F0302020204030204" pitchFamily="34" charset="0"/>
              </a:rPr>
              <a:t>Escritura Pública
IP Honduras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45618DB-03E9-BA1A-2A3E-8E21C766D074}"/>
              </a:ext>
            </a:extLst>
          </p:cNvPr>
          <p:cNvSpPr txBox="1"/>
          <p:nvPr/>
        </p:nvSpPr>
        <p:spPr>
          <a:xfrm>
            <a:off x="0" y="6375400"/>
            <a:ext cx="12192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200">
                <a:solidFill>
                  <a:srgbClr val="C9A550"/>
                </a:solidFill>
                <a:latin typeface="Calibri" panose="020F0502020204030204" pitchFamily="34" charset="0"/>
              </a:rPr>
              <a:t>Trujillo, Colón, Honduras  ·  Zona Comercial  ·  Frente a Vía Principal</a:t>
            </a:r>
            <a:endParaRPr lang="es-CR" sz="1200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98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BD1DE13-CBB9-DD40-9524-DC7A2134B637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698A87E2-E71A-1770-42F4-5C9F6088B4D7}"/>
              </a:ext>
            </a:extLst>
          </p:cNvPr>
          <p:cNvSpPr/>
          <p:nvPr/>
        </p:nvSpPr>
        <p:spPr>
          <a:xfrm>
            <a:off x="0" y="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0798301-B713-F9BE-AAEB-FAF6A6BBE218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A551422-EE0E-8648-D64B-44ADAAF51CED}"/>
              </a:ext>
            </a:extLst>
          </p:cNvPr>
          <p:cNvSpPr txBox="1"/>
          <p:nvPr/>
        </p:nvSpPr>
        <p:spPr>
          <a:xfrm>
            <a:off x="254000" y="1270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2600" b="1">
                <a:solidFill>
                  <a:srgbClr val="C9A550"/>
                </a:solidFill>
                <a:latin typeface="Calibri" panose="020F0502020204030204" pitchFamily="34" charset="0"/>
              </a:rPr>
              <a:t>ESTADO LEGAL DE LA PROPIEDAD</a:t>
            </a:r>
            <a:endParaRPr lang="es-CR" sz="2600" b="1">
              <a:solidFill>
                <a:srgbClr val="C9A55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41F3943-99A1-D1F4-6DB2-239F73E2B60F}"/>
              </a:ext>
            </a:extLst>
          </p:cNvPr>
          <p:cNvSpPr txBox="1"/>
          <p:nvPr/>
        </p:nvSpPr>
        <p:spPr>
          <a:xfrm>
            <a:off x="254000" y="6096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300">
                <a:solidFill>
                  <a:srgbClr val="BEC3CD"/>
                </a:solidFill>
                <a:latin typeface="Calibri Light" panose="020F0302020204030204" pitchFamily="34" charset="0"/>
              </a:rPr>
              <a:t>Título limpio — cero gravámenes — permisos aprobados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EF68B80-E39F-23BE-C616-122EF87B628E}"/>
              </a:ext>
            </a:extLst>
          </p:cNvPr>
          <p:cNvSpPr/>
          <p:nvPr/>
        </p:nvSpPr>
        <p:spPr>
          <a:xfrm>
            <a:off x="254000" y="914400"/>
            <a:ext cx="11684000" cy="25400"/>
          </a:xfrm>
          <a:prstGeom prst="rect">
            <a:avLst/>
          </a:prstGeom>
          <a:solidFill>
            <a:srgbClr val="16417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93E4F47-7A3B-69D9-D3EB-19556F0203E4}"/>
              </a:ext>
            </a:extLst>
          </p:cNvPr>
          <p:cNvSpPr/>
          <p:nvPr/>
        </p:nvSpPr>
        <p:spPr>
          <a:xfrm>
            <a:off x="190500" y="11684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06763C0-61F7-1898-D60C-5E2B3C7AE690}"/>
              </a:ext>
            </a:extLst>
          </p:cNvPr>
          <p:cNvSpPr txBox="1"/>
          <p:nvPr/>
        </p:nvSpPr>
        <p:spPr>
          <a:xfrm>
            <a:off x="190500" y="11684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5D752CD-7CE9-15DE-9A23-DCDB3C096101}"/>
              </a:ext>
            </a:extLst>
          </p:cNvPr>
          <p:cNvSpPr txBox="1"/>
          <p:nvPr/>
        </p:nvSpPr>
        <p:spPr>
          <a:xfrm>
            <a:off x="635000" y="11811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dirty="0">
                <a:latin typeface="Calibri" panose="020F0502020204030204" pitchFamily="34" charset="0"/>
              </a:rPr>
              <a:t>Escritura</a:t>
            </a:r>
            <a:r>
              <a:rPr 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 Pública registrada en el IP de Honduras</a:t>
            </a:r>
            <a:endParaRPr lang="es-CR" sz="1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783C8E4-A928-F009-FD65-E0D059DE8186}"/>
              </a:ext>
            </a:extLst>
          </p:cNvPr>
          <p:cNvSpPr/>
          <p:nvPr/>
        </p:nvSpPr>
        <p:spPr>
          <a:xfrm>
            <a:off x="190500" y="16510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83550C-E155-68D6-DF6A-DA9E34A754F3}"/>
              </a:ext>
            </a:extLst>
          </p:cNvPr>
          <p:cNvSpPr txBox="1"/>
          <p:nvPr/>
        </p:nvSpPr>
        <p:spPr>
          <a:xfrm>
            <a:off x="190500" y="16510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52E040A-6139-2A3C-1676-55776CE2527D}"/>
              </a:ext>
            </a:extLst>
          </p:cNvPr>
          <p:cNvSpPr txBox="1"/>
          <p:nvPr/>
        </p:nvSpPr>
        <p:spPr>
          <a:xfrm>
            <a:off x="635000" y="16637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dirty="0">
                <a:latin typeface="Calibri" panose="020F0502020204030204" pitchFamily="34" charset="0"/>
              </a:rPr>
              <a:t>Libre de hipotecas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D7B1440-44A1-38E9-0C43-C8857E31C411}"/>
              </a:ext>
            </a:extLst>
          </p:cNvPr>
          <p:cNvSpPr/>
          <p:nvPr/>
        </p:nvSpPr>
        <p:spPr>
          <a:xfrm>
            <a:off x="190500" y="21336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A34FBFF-CE3F-7EF0-232B-2057862D1ED6}"/>
              </a:ext>
            </a:extLst>
          </p:cNvPr>
          <p:cNvSpPr txBox="1"/>
          <p:nvPr/>
        </p:nvSpPr>
        <p:spPr>
          <a:xfrm>
            <a:off x="190500" y="21336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3625605-3DFB-D85F-6840-D6492E8AE590}"/>
              </a:ext>
            </a:extLst>
          </p:cNvPr>
          <p:cNvSpPr txBox="1"/>
          <p:nvPr/>
        </p:nvSpPr>
        <p:spPr>
          <a:xfrm>
            <a:off x="635000" y="21463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dirty="0">
                <a:latin typeface="Calibri" panose="020F0502020204030204" pitchFamily="34" charset="0"/>
              </a:rPr>
              <a:t>Libre de gravámenes y cargas</a:t>
            </a:r>
            <a:endParaRPr lang="es-CR" sz="1400" dirty="0">
              <a:latin typeface="Calibri" panose="020F050202020403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600763B-F586-9B0A-DD2E-55244C547ACC}"/>
              </a:ext>
            </a:extLst>
          </p:cNvPr>
          <p:cNvSpPr/>
          <p:nvPr/>
        </p:nvSpPr>
        <p:spPr>
          <a:xfrm>
            <a:off x="190500" y="26162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7BDC66F-DFB7-4B7C-02F2-EDE821D8C0A9}"/>
              </a:ext>
            </a:extLst>
          </p:cNvPr>
          <p:cNvSpPr txBox="1"/>
          <p:nvPr/>
        </p:nvSpPr>
        <p:spPr>
          <a:xfrm>
            <a:off x="190500" y="26162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AF8C8B9-0097-BDB8-2EA4-B7DAF4C47192}"/>
              </a:ext>
            </a:extLst>
          </p:cNvPr>
          <p:cNvSpPr txBox="1"/>
          <p:nvPr/>
        </p:nvSpPr>
        <p:spPr>
          <a:xfrm>
            <a:off x="635000" y="26289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dirty="0">
                <a:latin typeface="Calibri" panose="020F0502020204030204" pitchFamily="34" charset="0"/>
              </a:rPr>
              <a:t>Impuestos municipales vigentes y pagados</a:t>
            </a:r>
            <a:endParaRPr lang="es-CR" sz="1400" dirty="0">
              <a:latin typeface="Calibri" panose="020F0502020204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D97249C-103D-0DAF-DD67-1538EBAF8607}"/>
              </a:ext>
            </a:extLst>
          </p:cNvPr>
          <p:cNvSpPr/>
          <p:nvPr/>
        </p:nvSpPr>
        <p:spPr>
          <a:xfrm>
            <a:off x="190500" y="30988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D81C7CB-F3DF-E9DD-CED5-F4E0790C979E}"/>
              </a:ext>
            </a:extLst>
          </p:cNvPr>
          <p:cNvSpPr txBox="1"/>
          <p:nvPr/>
        </p:nvSpPr>
        <p:spPr>
          <a:xfrm>
            <a:off x="190500" y="30988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E1DD2C8-7EDF-E2C1-1A08-12D909090F15}"/>
              </a:ext>
            </a:extLst>
          </p:cNvPr>
          <p:cNvSpPr txBox="1"/>
          <p:nvPr/>
        </p:nvSpPr>
        <p:spPr>
          <a:xfrm>
            <a:off x="635000" y="3111500"/>
            <a:ext cx="533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dirty="0">
                <a:latin typeface="Calibri" panose="020F0502020204030204" pitchFamily="34" charset="0"/>
              </a:rPr>
              <a:t>Registrada a nombre </a:t>
            </a:r>
            <a:r>
              <a:rPr lang="es-CR" sz="1400" dirty="0">
                <a:solidFill>
                  <a:srgbClr val="FFFFFF"/>
                </a:solidFill>
                <a:latin typeface="Calibri" panose="020F0502020204030204" pitchFamily="34" charset="0"/>
              </a:rPr>
              <a:t>del propietario actual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47E636B7-5EFB-E1ED-90B3-22896520049C}"/>
              </a:ext>
            </a:extLst>
          </p:cNvPr>
          <p:cNvSpPr/>
          <p:nvPr/>
        </p:nvSpPr>
        <p:spPr>
          <a:xfrm>
            <a:off x="6223000" y="11684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0FBED27-9F35-0100-401E-9883959174F7}"/>
              </a:ext>
            </a:extLst>
          </p:cNvPr>
          <p:cNvSpPr txBox="1"/>
          <p:nvPr/>
        </p:nvSpPr>
        <p:spPr>
          <a:xfrm>
            <a:off x="6223000" y="11684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3888F54-F737-F08D-6707-7013895AC155}"/>
              </a:ext>
            </a:extLst>
          </p:cNvPr>
          <p:cNvSpPr txBox="1"/>
          <p:nvPr/>
        </p:nvSpPr>
        <p:spPr>
          <a:xfrm>
            <a:off x="6667500" y="1181100"/>
            <a:ext cx="5397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ES" sz="1400" dirty="0">
                <a:latin typeface="Calibri" panose="020F0502020204030204" pitchFamily="34" charset="0"/>
              </a:rPr>
              <a:t>Permiso municipal </a:t>
            </a:r>
            <a:r>
              <a:rPr 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de construcción APROBADO</a:t>
            </a:r>
            <a:endParaRPr lang="es-CR" sz="14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F86E4788-BA29-6B59-3AFC-EE854D24BB8A}"/>
              </a:ext>
            </a:extLst>
          </p:cNvPr>
          <p:cNvSpPr/>
          <p:nvPr/>
        </p:nvSpPr>
        <p:spPr>
          <a:xfrm>
            <a:off x="6223000" y="16510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5CDAC8D-B7FD-44D6-A290-00EE4C17B0EF}"/>
              </a:ext>
            </a:extLst>
          </p:cNvPr>
          <p:cNvSpPr txBox="1"/>
          <p:nvPr/>
        </p:nvSpPr>
        <p:spPr>
          <a:xfrm>
            <a:off x="6223000" y="16510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4602889-7041-D292-F00A-D4658701968B}"/>
              </a:ext>
            </a:extLst>
          </p:cNvPr>
          <p:cNvSpPr txBox="1"/>
          <p:nvPr/>
        </p:nvSpPr>
        <p:spPr>
          <a:xfrm>
            <a:off x="6667500" y="1663700"/>
            <a:ext cx="5397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dirty="0">
                <a:latin typeface="Calibri" panose="020F0502020204030204" pitchFamily="34" charset="0"/>
              </a:rPr>
              <a:t>Planos arquitectónicos </a:t>
            </a:r>
            <a:r>
              <a:rPr lang="es-CR" sz="1400" dirty="0">
                <a:solidFill>
                  <a:srgbClr val="FFFFFF"/>
                </a:solidFill>
                <a:latin typeface="Calibri" panose="020F0502020204030204" pitchFamily="34" charset="0"/>
              </a:rPr>
              <a:t>aprobados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3685275-C642-6DF4-C1AF-C54DED587846}"/>
              </a:ext>
            </a:extLst>
          </p:cNvPr>
          <p:cNvSpPr/>
          <p:nvPr/>
        </p:nvSpPr>
        <p:spPr>
          <a:xfrm>
            <a:off x="6223000" y="21336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4F2FA70-B74C-2593-6497-67D5149D85FD}"/>
              </a:ext>
            </a:extLst>
          </p:cNvPr>
          <p:cNvSpPr txBox="1"/>
          <p:nvPr/>
        </p:nvSpPr>
        <p:spPr>
          <a:xfrm>
            <a:off x="6223000" y="21336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B1C2E5B-499E-98D2-2BFB-D2964440826E}"/>
              </a:ext>
            </a:extLst>
          </p:cNvPr>
          <p:cNvSpPr txBox="1"/>
          <p:nvPr/>
        </p:nvSpPr>
        <p:spPr>
          <a:xfrm>
            <a:off x="6667500" y="2146300"/>
            <a:ext cx="5397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dirty="0">
                <a:latin typeface="Calibri" panose="020F0502020204030204" pitchFamily="34" charset="0"/>
              </a:rPr>
              <a:t>Zona comercial confirmada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07698DE5-F7BA-4F21-BB1B-FFC78718A9DB}"/>
              </a:ext>
            </a:extLst>
          </p:cNvPr>
          <p:cNvSpPr/>
          <p:nvPr/>
        </p:nvSpPr>
        <p:spPr>
          <a:xfrm>
            <a:off x="6223000" y="26162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7609CF5-6B11-F3A1-B9D2-144D1414ED89}"/>
              </a:ext>
            </a:extLst>
          </p:cNvPr>
          <p:cNvSpPr txBox="1"/>
          <p:nvPr/>
        </p:nvSpPr>
        <p:spPr>
          <a:xfrm>
            <a:off x="6223000" y="26162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EEF0329-E72B-0730-D9A6-CC2A245E9036}"/>
              </a:ext>
            </a:extLst>
          </p:cNvPr>
          <p:cNvSpPr txBox="1"/>
          <p:nvPr/>
        </p:nvSpPr>
        <p:spPr>
          <a:xfrm>
            <a:off x="6667500" y="2628900"/>
            <a:ext cx="5397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dirty="0">
                <a:latin typeface="Calibri" panose="020F0502020204030204" pitchFamily="34" charset="0"/>
              </a:rPr>
              <a:t>Sin litigios </a:t>
            </a:r>
            <a:r>
              <a:rPr lang="es-CR" sz="1400" dirty="0">
                <a:solidFill>
                  <a:srgbClr val="FFFFFF"/>
                </a:solidFill>
                <a:latin typeface="Calibri" panose="020F0502020204030204" pitchFamily="34" charset="0"/>
              </a:rPr>
              <a:t>pendientes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915914E1-EFF4-DDF9-6EF5-B9521DA32E39}"/>
              </a:ext>
            </a:extLst>
          </p:cNvPr>
          <p:cNvSpPr/>
          <p:nvPr/>
        </p:nvSpPr>
        <p:spPr>
          <a:xfrm>
            <a:off x="6223000" y="3098800"/>
            <a:ext cx="355600" cy="279400"/>
          </a:xfrm>
          <a:prstGeom prst="rect">
            <a:avLst/>
          </a:prstGeom>
          <a:solidFill>
            <a:srgbClr val="2EA043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0CFD7F1-E9D4-3CF2-286B-AAAF77D48058}"/>
              </a:ext>
            </a:extLst>
          </p:cNvPr>
          <p:cNvSpPr txBox="1"/>
          <p:nvPr/>
        </p:nvSpPr>
        <p:spPr>
          <a:xfrm>
            <a:off x="6223000" y="3098800"/>
            <a:ext cx="3556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FFFFFF"/>
                </a:solidFill>
                <a:latin typeface="Calibri" panose="020F0502020204030204" pitchFamily="34" charset="0"/>
              </a:rPr>
              <a:t>✔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069188D-A7AA-879B-C791-9E2EF7C0895F}"/>
              </a:ext>
            </a:extLst>
          </p:cNvPr>
          <p:cNvSpPr txBox="1"/>
          <p:nvPr/>
        </p:nvSpPr>
        <p:spPr>
          <a:xfrm>
            <a:off x="6667500" y="3111500"/>
            <a:ext cx="53975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400" b="1" dirty="0">
                <a:latin typeface="Calibri" panose="020F0502020204030204" pitchFamily="34" charset="0"/>
              </a:rPr>
              <a:t>Sin órdenes de suspensión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E0DE351-33C7-AFAD-97AB-60EED438DA03}"/>
              </a:ext>
            </a:extLst>
          </p:cNvPr>
          <p:cNvSpPr/>
          <p:nvPr/>
        </p:nvSpPr>
        <p:spPr>
          <a:xfrm>
            <a:off x="6096000" y="1117600"/>
            <a:ext cx="38100" cy="2692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56E4E64E-C747-7E6D-BA7D-E55441A23C37}"/>
              </a:ext>
            </a:extLst>
          </p:cNvPr>
          <p:cNvSpPr/>
          <p:nvPr/>
        </p:nvSpPr>
        <p:spPr>
          <a:xfrm>
            <a:off x="190500" y="5816600"/>
            <a:ext cx="11811000" cy="698500"/>
          </a:xfrm>
          <a:prstGeom prst="rect">
            <a:avLst/>
          </a:prstGeom>
          <a:solidFill>
            <a:srgbClr val="10325F"/>
          </a:solidFill>
          <a:ln w="19050">
            <a:solidFill>
              <a:srgbClr val="C9A5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FEA733B6-FFAA-9744-6EA1-1D0CB2973019}"/>
              </a:ext>
            </a:extLst>
          </p:cNvPr>
          <p:cNvSpPr txBox="1"/>
          <p:nvPr/>
        </p:nvSpPr>
        <p:spPr>
          <a:xfrm>
            <a:off x="254000" y="59309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 b="1">
                <a:solidFill>
                  <a:srgbClr val="C9A550"/>
                </a:solidFill>
                <a:latin typeface="Calibri" panose="020F0502020204030204" pitchFamily="34" charset="0"/>
              </a:rPr>
              <a:t>✔  CERO HIPOTECAS  ·  CERO GRAVÁMENES  ·  PERMISOS APROBADOS  ·  TÍTULO LIMPIO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75C58AC-323E-E21C-3C32-F444207D6DDF}"/>
              </a:ext>
            </a:extLst>
          </p:cNvPr>
          <p:cNvSpPr txBox="1"/>
          <p:nvPr/>
        </p:nvSpPr>
        <p:spPr>
          <a:xfrm>
            <a:off x="254000" y="6248400"/>
            <a:ext cx="11684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>
                <a:solidFill>
                  <a:srgbClr val="FCF8EB"/>
                </a:solidFill>
                <a:latin typeface="Calibri" panose="020F0502020204030204" pitchFamily="34" charset="0"/>
              </a:rPr>
              <a:t>Coordenadas: 15°55'21.1"N  ·  85°56'37.8"W  ·  Trujillo, Colón, Honduras</a:t>
            </a:r>
          </a:p>
        </p:txBody>
      </p:sp>
    </p:spTree>
    <p:extLst>
      <p:ext uri="{BB962C8B-B14F-4D97-AF65-F5344CB8AC3E}">
        <p14:creationId xmlns:p14="http://schemas.microsoft.com/office/powerpoint/2010/main" val="354244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6226376-E3A7-BC7F-4C61-8D922D4B1A2C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4A08EA6-F872-E5DC-96DE-A9E6A7C272F7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CE67613-DBA4-5D97-42DC-218469D90F59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DISEÑO ARQUITECTÓNICO — VISTAS EXTERIORES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176D678-C2A6-B211-CCFE-D74D67BBB3DB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300">
                <a:solidFill>
                  <a:srgbClr val="BEC3CD"/>
                </a:solidFill>
                <a:latin typeface="Calibri" panose="020F0502020204030204" pitchFamily="34" charset="0"/>
              </a:rPr>
              <a:t>Renders 3D  ·  NAUTICA HOTEL — Trujillo, Honduras</a:t>
            </a:r>
            <a:endParaRPr lang="es-CR" sz="13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589FEBA-FBB5-1643-D0F4-1D65C595DF43}"/>
              </a:ext>
            </a:extLst>
          </p:cNvPr>
          <p:cNvSpPr/>
          <p:nvPr/>
        </p:nvSpPr>
        <p:spPr>
          <a:xfrm>
            <a:off x="1270000" y="914400"/>
            <a:ext cx="965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B2E3BAE-E902-A705-3552-232B493143A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3924300" cy="5715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F7695B9-5AC4-DAF4-1450-B5C2017DC1E7}"/>
              </a:ext>
            </a:extLst>
          </p:cNvPr>
          <p:cNvSpPr/>
          <p:nvPr/>
        </p:nvSpPr>
        <p:spPr>
          <a:xfrm>
            <a:off x="101600" y="6413500"/>
            <a:ext cx="3924300" cy="3175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7C4AF83-0BF3-1AAF-9DE8-A5150E24DDCB}"/>
              </a:ext>
            </a:extLst>
          </p:cNvPr>
          <p:cNvSpPr txBox="1"/>
          <p:nvPr/>
        </p:nvSpPr>
        <p:spPr>
          <a:xfrm>
            <a:off x="101600" y="6426200"/>
            <a:ext cx="39243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Vista Principal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F2D9094-E368-1687-10B8-4215D33B9C3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1016000"/>
            <a:ext cx="3924300" cy="571500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8656F53B-5BC8-8334-EECC-96903BAB8885}"/>
              </a:ext>
            </a:extLst>
          </p:cNvPr>
          <p:cNvSpPr/>
          <p:nvPr/>
        </p:nvSpPr>
        <p:spPr>
          <a:xfrm>
            <a:off x="4127500" y="6413500"/>
            <a:ext cx="3924300" cy="3175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5A4DDA1-BB60-F8BB-3876-17A4B1D1879D}"/>
              </a:ext>
            </a:extLst>
          </p:cNvPr>
          <p:cNvSpPr txBox="1"/>
          <p:nvPr/>
        </p:nvSpPr>
        <p:spPr>
          <a:xfrm>
            <a:off x="4127500" y="6426200"/>
            <a:ext cx="39243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Vista Lateral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EE779A4-6ACF-DC55-E99A-68B338D576A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016000"/>
            <a:ext cx="3924300" cy="5715000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626C5868-7FEC-CC0E-05E3-44058D0DC79C}"/>
              </a:ext>
            </a:extLst>
          </p:cNvPr>
          <p:cNvSpPr/>
          <p:nvPr/>
        </p:nvSpPr>
        <p:spPr>
          <a:xfrm>
            <a:off x="8153400" y="6413500"/>
            <a:ext cx="3924300" cy="317500"/>
          </a:xfrm>
          <a:prstGeom prst="rect">
            <a:avLst/>
          </a:prstGeom>
          <a:solidFill>
            <a:srgbClr val="0A2346">
              <a:alpha val="8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05308A7-93D0-8C57-CCC1-F6208A8A4664}"/>
              </a:ext>
            </a:extLst>
          </p:cNvPr>
          <p:cNvSpPr txBox="1"/>
          <p:nvPr/>
        </p:nvSpPr>
        <p:spPr>
          <a:xfrm>
            <a:off x="8153400" y="6426200"/>
            <a:ext cx="39243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100" b="1">
                <a:solidFill>
                  <a:srgbClr val="C9A550"/>
                </a:solidFill>
                <a:latin typeface="Calibri" panose="020F0502020204030204" pitchFamily="34" charset="0"/>
              </a:rPr>
              <a:t>Ala de Habitaciones</a:t>
            </a:r>
          </a:p>
        </p:txBody>
      </p:sp>
    </p:spTree>
    <p:extLst>
      <p:ext uri="{BB962C8B-B14F-4D97-AF65-F5344CB8AC3E}">
        <p14:creationId xmlns:p14="http://schemas.microsoft.com/office/powerpoint/2010/main" val="3159949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F9AFF8D-4B2C-6E41-AA9F-59907C3909AE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A9495E8-A5DB-CFE1-5D0D-16962773807D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7A6568-BD81-BF00-E5C8-173913168262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400" b="1">
                <a:solidFill>
                  <a:srgbClr val="C9A550"/>
                </a:solidFill>
                <a:latin typeface="Calibri" panose="020F0502020204030204" pitchFamily="34" charset="0"/>
              </a:rPr>
              <a:t>NAUTICA HOTEL — FACHADA PRINCIPAL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3EBCEF6-DB28-8641-7AC5-FCAE697B4597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300">
                <a:solidFill>
                  <a:srgbClr val="BEC3CD"/>
                </a:solidFill>
                <a:latin typeface="Calibri" panose="020F0502020204030204" pitchFamily="34" charset="0"/>
              </a:rPr>
              <a:t>Rosa de los vientos · Arquitectura colonial caribeña · 2 plantas + torre mirador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333FEB2-C9D5-EEA0-7CBF-EDC9743DFA6B}"/>
              </a:ext>
            </a:extLst>
          </p:cNvPr>
          <p:cNvSpPr/>
          <p:nvPr/>
        </p:nvSpPr>
        <p:spPr>
          <a:xfrm>
            <a:off x="1270000" y="914400"/>
            <a:ext cx="965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5D1394-A8C1-EF3B-C236-10AD43C4509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5054600" cy="5715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C71A6B1-AE8E-95A9-0A3F-4493EFF1F46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1016000"/>
            <a:ext cx="3403600" cy="28067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67C53F3-15F0-B002-B6A1-C5C5568DDD7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3924300"/>
            <a:ext cx="3403600" cy="28067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E751773-A828-549D-76CB-91B6041FD53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00" y="1016000"/>
            <a:ext cx="3352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00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0DD0A7-CEF3-293A-ECC4-849D5D4CA385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A2B3C77-D2D1-9FF8-7945-3B80265CC0F4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9B3F645-F3ED-298C-17AD-A083A86FA310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ÁREA DE PISCINA &amp; AMENIDADES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8531D9F-4F71-6539-38D8-BBE945A85265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BEC3CD"/>
                </a:solidFill>
                <a:latin typeface="Calibri" panose="020F0502020204030204" pitchFamily="34" charset="0"/>
              </a:rPr>
              <a:t>Piscina · Bar · Sillas de playa · Cascada decorativa · Pergola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ED58E1C-286A-F1ED-05D1-3220B5667500}"/>
              </a:ext>
            </a:extLst>
          </p:cNvPr>
          <p:cNvSpPr/>
          <p:nvPr/>
        </p:nvSpPr>
        <p:spPr>
          <a:xfrm>
            <a:off x="1270000" y="914400"/>
            <a:ext cx="965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A38932F-4174-99C6-3144-44164887D57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16000"/>
            <a:ext cx="5943600" cy="28575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723DE8-8806-6E99-59B4-8B1302FB2F2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016000"/>
            <a:ext cx="5943600" cy="28575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A63C469-9ABF-F4AE-31F2-E8A156985478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3975100"/>
            <a:ext cx="5943600" cy="28575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AC4306-303E-5674-8871-6D4BC17367C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3975100"/>
            <a:ext cx="5943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1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7DA09F-F54B-BB11-B588-64F965A16F30}"/>
              </a:ext>
            </a:extLst>
          </p:cNvPr>
          <p:cNvSpPr/>
          <p:nvPr/>
        </p:nvSpPr>
        <p:spPr>
          <a:xfrm>
            <a:off x="0" y="0"/>
            <a:ext cx="88900" cy="68580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30152FC-0A05-E56E-2259-7155865886B8}"/>
              </a:ext>
            </a:extLst>
          </p:cNvPr>
          <p:cNvSpPr/>
          <p:nvPr/>
        </p:nvSpPr>
        <p:spPr>
          <a:xfrm>
            <a:off x="0" y="6794500"/>
            <a:ext cx="12192000" cy="635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B1609F-C76B-A7D1-14A8-0809DC8A596C}"/>
              </a:ext>
            </a:extLst>
          </p:cNvPr>
          <p:cNvSpPr txBox="1"/>
          <p:nvPr/>
        </p:nvSpPr>
        <p:spPr>
          <a:xfrm>
            <a:off x="127000" y="101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2600" b="1">
                <a:solidFill>
                  <a:srgbClr val="C9A550"/>
                </a:solidFill>
                <a:latin typeface="Calibri" panose="020F0502020204030204" pitchFamily="34" charset="0"/>
              </a:rPr>
              <a:t>PLANO ARQUITECTÓNICO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87C407D-D5A7-58D5-353F-C4D4B866D48D}"/>
              </a:ext>
            </a:extLst>
          </p:cNvPr>
          <p:cNvSpPr txBox="1"/>
          <p:nvPr/>
        </p:nvSpPr>
        <p:spPr>
          <a:xfrm>
            <a:off x="127000" y="609600"/>
            <a:ext cx="11938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ES" sz="1200">
                <a:solidFill>
                  <a:srgbClr val="BEC3CD"/>
                </a:solidFill>
                <a:latin typeface="Calibri" panose="020F0502020204030204" pitchFamily="34" charset="0"/>
              </a:rPr>
              <a:t>Planta Nivel 1 — ARES Ingeniería &amp; Diseño  ·  Aprobado por autoridades municipales</a:t>
            </a:r>
            <a:endParaRPr lang="es-CR" sz="1200">
              <a:solidFill>
                <a:srgbClr val="BEC3CD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FD52C79-8C46-E70A-3686-19BD70960282}"/>
              </a:ext>
            </a:extLst>
          </p:cNvPr>
          <p:cNvSpPr/>
          <p:nvPr/>
        </p:nvSpPr>
        <p:spPr>
          <a:xfrm>
            <a:off x="1270000" y="914400"/>
            <a:ext cx="9652000" cy="381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CACC9C5-69E4-8656-1134-7CBF134DCC4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041400"/>
            <a:ext cx="6350000" cy="56896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18A4C71-FD4A-946E-B842-2662FE840F64}"/>
              </a:ext>
            </a:extLst>
          </p:cNvPr>
          <p:cNvSpPr/>
          <p:nvPr/>
        </p:nvSpPr>
        <p:spPr>
          <a:xfrm>
            <a:off x="6540500" y="1016000"/>
            <a:ext cx="5549900" cy="5715000"/>
          </a:xfrm>
          <a:prstGeom prst="rect">
            <a:avLst/>
          </a:prstGeom>
          <a:solidFill>
            <a:srgbClr val="10325F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5B109EF-4B8C-702C-1A9B-A350EF97EE43}"/>
              </a:ext>
            </a:extLst>
          </p:cNvPr>
          <p:cNvSpPr txBox="1"/>
          <p:nvPr/>
        </p:nvSpPr>
        <p:spPr>
          <a:xfrm>
            <a:off x="6578600" y="1079500"/>
            <a:ext cx="55118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200" b="1">
                <a:solidFill>
                  <a:srgbClr val="C9A550"/>
                </a:solidFill>
                <a:latin typeface="Calibri" panose="020F0502020204030204" pitchFamily="34" charset="0"/>
              </a:rPr>
              <a:t>DESCRIPCIÓN DEL PLANO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901FB1E-9320-DCB1-E346-DE033AA6EEBC}"/>
              </a:ext>
            </a:extLst>
          </p:cNvPr>
          <p:cNvSpPr/>
          <p:nvPr/>
        </p:nvSpPr>
        <p:spPr>
          <a:xfrm>
            <a:off x="6654800" y="1460500"/>
            <a:ext cx="5435600" cy="25400"/>
          </a:xfrm>
          <a:prstGeom prst="rect">
            <a:avLst/>
          </a:prstGeom>
          <a:solidFill>
            <a:srgbClr val="C9A550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01BF8BD-0DD4-CAB3-52C2-2C8020C147D1}"/>
              </a:ext>
            </a:extLst>
          </p:cNvPr>
          <p:cNvSpPr txBox="1"/>
          <p:nvPr/>
        </p:nvSpPr>
        <p:spPr>
          <a:xfrm>
            <a:off x="6540500" y="15240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🏨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06E49B-6824-D6FD-7800-578298DC9B44}"/>
              </a:ext>
            </a:extLst>
          </p:cNvPr>
          <p:cNvSpPr txBox="1"/>
          <p:nvPr/>
        </p:nvSpPr>
        <p:spPr>
          <a:xfrm>
            <a:off x="6946900" y="15367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Bloque de 20 Habitaciones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014AA0F-FDA9-E67E-9272-51882AB9D4B8}"/>
              </a:ext>
            </a:extLst>
          </p:cNvPr>
          <p:cNvSpPr txBox="1"/>
          <p:nvPr/>
        </p:nvSpPr>
        <p:spPr>
          <a:xfrm>
            <a:off x="6540500" y="19431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🏊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0052E2C-CCEB-9B1F-671B-96EE4B275E45}"/>
              </a:ext>
            </a:extLst>
          </p:cNvPr>
          <p:cNvSpPr txBox="1"/>
          <p:nvPr/>
        </p:nvSpPr>
        <p:spPr>
          <a:xfrm>
            <a:off x="6946900" y="19558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Piscina (Estructura Gris)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D5E9F17-3A07-400B-9BE3-EE3F66B9DE45}"/>
              </a:ext>
            </a:extLst>
          </p:cNvPr>
          <p:cNvSpPr txBox="1"/>
          <p:nvPr/>
        </p:nvSpPr>
        <p:spPr>
          <a:xfrm>
            <a:off x="6540500" y="23622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🅿️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8708219-6ADC-88A8-A110-0E3F2461A2B8}"/>
              </a:ext>
            </a:extLst>
          </p:cNvPr>
          <p:cNvSpPr txBox="1"/>
          <p:nvPr/>
        </p:nvSpPr>
        <p:spPr>
          <a:xfrm>
            <a:off x="6946900" y="23749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Estacionamiento Externo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7619318-CB14-0CAB-FF1E-03374151B710}"/>
              </a:ext>
            </a:extLst>
          </p:cNvPr>
          <p:cNvSpPr txBox="1"/>
          <p:nvPr/>
        </p:nvSpPr>
        <p:spPr>
          <a:xfrm>
            <a:off x="6540500" y="27813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🏠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943E1B1-7037-02B7-991F-07BAF170CE57}"/>
              </a:ext>
            </a:extLst>
          </p:cNvPr>
          <p:cNvSpPr txBox="1"/>
          <p:nvPr/>
        </p:nvSpPr>
        <p:spPr>
          <a:xfrm>
            <a:off x="6946900" y="27940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Casa de 2 Niveles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DCC1C40-03CC-F1FE-3C9D-AB91D515088B}"/>
              </a:ext>
            </a:extLst>
          </p:cNvPr>
          <p:cNvSpPr txBox="1"/>
          <p:nvPr/>
        </p:nvSpPr>
        <p:spPr>
          <a:xfrm>
            <a:off x="6540500" y="32004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🍽️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38A619E-2592-CAC0-6F06-93EEAE557600}"/>
              </a:ext>
            </a:extLst>
          </p:cNvPr>
          <p:cNvSpPr txBox="1"/>
          <p:nvPr/>
        </p:nvSpPr>
        <p:spPr>
          <a:xfrm>
            <a:off x="6946900" y="32131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Área de Restaurante/Bar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DA226DD-D41A-B160-0D64-8D328ABF06F5}"/>
              </a:ext>
            </a:extLst>
          </p:cNvPr>
          <p:cNvSpPr txBox="1"/>
          <p:nvPr/>
        </p:nvSpPr>
        <p:spPr>
          <a:xfrm>
            <a:off x="6540500" y="36195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🌿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2BF087D-8CA7-B641-2486-B2F78FDB89A1}"/>
              </a:ext>
            </a:extLst>
          </p:cNvPr>
          <p:cNvSpPr txBox="1"/>
          <p:nvPr/>
        </p:nvSpPr>
        <p:spPr>
          <a:xfrm>
            <a:off x="6946900" y="36322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Jardines y Paisajismo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BDD9AFC-AD3E-BB67-0526-F429E0F779A8}"/>
              </a:ext>
            </a:extLst>
          </p:cNvPr>
          <p:cNvSpPr txBox="1"/>
          <p:nvPr/>
        </p:nvSpPr>
        <p:spPr>
          <a:xfrm>
            <a:off x="6540500" y="40386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⬆️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F217E5A-6486-CC51-6F47-E74A97E8538C}"/>
              </a:ext>
            </a:extLst>
          </p:cNvPr>
          <p:cNvSpPr txBox="1"/>
          <p:nvPr/>
        </p:nvSpPr>
        <p:spPr>
          <a:xfrm>
            <a:off x="6946900" y="40513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Lobby / Recepción (2P)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08CB235-71FA-9ABE-A134-C163C23EBA3F}"/>
              </a:ext>
            </a:extLst>
          </p:cNvPr>
          <p:cNvSpPr txBox="1"/>
          <p:nvPr/>
        </p:nvSpPr>
        <p:spPr>
          <a:xfrm>
            <a:off x="6540500" y="4457700"/>
            <a:ext cx="3810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s-CR" sz="1400">
                <a:solidFill>
                  <a:srgbClr val="FFFFFF"/>
                </a:solidFill>
                <a:latin typeface="Calibri" panose="020F0502020204030204" pitchFamily="34" charset="0"/>
              </a:rPr>
              <a:t>🔧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31927D1-7345-A89D-166E-6E1713B284BE}"/>
              </a:ext>
            </a:extLst>
          </p:cNvPr>
          <p:cNvSpPr txBox="1"/>
          <p:nvPr/>
        </p:nvSpPr>
        <p:spPr>
          <a:xfrm>
            <a:off x="6946900" y="4470400"/>
            <a:ext cx="5105400" cy="36933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r>
              <a:rPr lang="es-CR" sz="1200">
                <a:solidFill>
                  <a:srgbClr val="FFFFFF"/>
                </a:solidFill>
                <a:latin typeface="Calibri" panose="020F0502020204030204" pitchFamily="34" charset="0"/>
              </a:rPr>
              <a:t>Áreas de Servicio</a:t>
            </a:r>
          </a:p>
        </p:txBody>
      </p:sp>
    </p:spTree>
    <p:extLst>
      <p:ext uri="{BB962C8B-B14F-4D97-AF65-F5344CB8AC3E}">
        <p14:creationId xmlns:p14="http://schemas.microsoft.com/office/powerpoint/2010/main" val="467694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5035</TotalTime>
  <Words>1657</Words>
  <Application>Microsoft Office PowerPoint</Application>
  <PresentationFormat>Panorámica</PresentationFormat>
  <Paragraphs>351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Walmart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GARCIA</dc:creator>
  <cp:lastModifiedBy>JOSE GARCIA</cp:lastModifiedBy>
  <cp:revision>3</cp:revision>
  <dcterms:created xsi:type="dcterms:W3CDTF">2026-06-27T21:07:47Z</dcterms:created>
  <dcterms:modified xsi:type="dcterms:W3CDTF">2026-07-01T16:47:07Z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44a753e-b937-4727-8173-58e965e4ef41_Enabled">
    <vt:lpwstr>true</vt:lpwstr>
  </property>
  <property fmtid="{D5CDD505-2E9C-101B-9397-08002B2CF9AE}" pid="3" name="MSIP_Label_444a753e-b937-4727-8173-58e965e4ef41_SetDate">
    <vt:lpwstr>2026-06-27T21:07:47Z</vt:lpwstr>
  </property>
  <property fmtid="{D5CDD505-2E9C-101B-9397-08002B2CF9AE}" pid="4" name="MSIP_Label_444a753e-b937-4727-8173-58e965e4ef41_Method">
    <vt:lpwstr>Standard</vt:lpwstr>
  </property>
  <property fmtid="{D5CDD505-2E9C-101B-9397-08002B2CF9AE}" pid="5" name="MSIP_Label_444a753e-b937-4727-8173-58e965e4ef41_Name">
    <vt:lpwstr>0a306a40-471c-426e-91d6-468476917b5e</vt:lpwstr>
  </property>
  <property fmtid="{D5CDD505-2E9C-101B-9397-08002B2CF9AE}" pid="6" name="MSIP_Label_444a753e-b937-4727-8173-58e965e4ef41_SiteId">
    <vt:lpwstr>3cbcc3d3-094d-4006-9849-0d11d61f484d</vt:lpwstr>
  </property>
  <property fmtid="{D5CDD505-2E9C-101B-9397-08002B2CF9AE}" pid="7" name="MSIP_Label_444a753e-b937-4727-8173-58e965e4ef41_ActionId">
    <vt:lpwstr>5438fade-fa68-4cbe-86c0-e2289fb20326</vt:lpwstr>
  </property>
  <property fmtid="{D5CDD505-2E9C-101B-9397-08002B2CF9AE}" pid="8" name="MSIP_Label_444a753e-b937-4727-8173-58e965e4ef41_ContentBits">
    <vt:lpwstr>0</vt:lpwstr>
  </property>
  <property fmtid="{D5CDD505-2E9C-101B-9397-08002B2CF9AE}" pid="9" name="MSIP_Label_444a753e-b937-4727-8173-58e965e4ef41_Tag">
    <vt:lpwstr>10, 3, 0, 1</vt:lpwstr>
  </property>
</Properties>
</file>