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3"/>
  </p:notesMasterIdLst>
  <p:sldIdLst>
    <p:sldId id="257" r:id="rId2"/>
    <p:sldId id="1080" r:id="rId3"/>
    <p:sldId id="1020" r:id="rId4"/>
    <p:sldId id="1019" r:id="rId5"/>
    <p:sldId id="1021" r:id="rId6"/>
    <p:sldId id="1022" r:id="rId7"/>
    <p:sldId id="1023" r:id="rId8"/>
    <p:sldId id="1024" r:id="rId9"/>
    <p:sldId id="1025" r:id="rId10"/>
    <p:sldId id="1027" r:id="rId11"/>
    <p:sldId id="1028" r:id="rId12"/>
    <p:sldId id="1029" r:id="rId13"/>
    <p:sldId id="1030" r:id="rId14"/>
    <p:sldId id="1031" r:id="rId15"/>
    <p:sldId id="1032" r:id="rId16"/>
    <p:sldId id="1033" r:id="rId17"/>
    <p:sldId id="1034" r:id="rId18"/>
    <p:sldId id="1035" r:id="rId19"/>
    <p:sldId id="1036" r:id="rId20"/>
    <p:sldId id="1037" r:id="rId21"/>
    <p:sldId id="1038" r:id="rId22"/>
    <p:sldId id="1039" r:id="rId23"/>
    <p:sldId id="1040" r:id="rId24"/>
    <p:sldId id="1041" r:id="rId25"/>
    <p:sldId id="1042" r:id="rId26"/>
    <p:sldId id="1043" r:id="rId27"/>
    <p:sldId id="1044" r:id="rId28"/>
    <p:sldId id="1045" r:id="rId29"/>
    <p:sldId id="1047" r:id="rId30"/>
    <p:sldId id="1048" r:id="rId31"/>
    <p:sldId id="1049" r:id="rId32"/>
    <p:sldId id="1050" r:id="rId33"/>
    <p:sldId id="1055" r:id="rId34"/>
    <p:sldId id="1056" r:id="rId35"/>
    <p:sldId id="1057" r:id="rId36"/>
    <p:sldId id="1058" r:id="rId37"/>
    <p:sldId id="1059" r:id="rId38"/>
    <p:sldId id="1079" r:id="rId39"/>
    <p:sldId id="1060" r:id="rId40"/>
    <p:sldId id="1061" r:id="rId41"/>
    <p:sldId id="1067" r:id="rId42"/>
    <p:sldId id="1068" r:id="rId43"/>
    <p:sldId id="1069" r:id="rId44"/>
    <p:sldId id="1070" r:id="rId45"/>
    <p:sldId id="1071" r:id="rId46"/>
    <p:sldId id="1072" r:id="rId47"/>
    <p:sldId id="1073" r:id="rId48"/>
    <p:sldId id="256" r:id="rId49"/>
    <p:sldId id="1074" r:id="rId50"/>
    <p:sldId id="1081" r:id="rId51"/>
    <p:sldId id="1076" r:id="rId52"/>
    <p:sldId id="1077" r:id="rId53"/>
    <p:sldId id="1078" r:id="rId54"/>
    <p:sldId id="1088" r:id="rId55"/>
    <p:sldId id="1089" r:id="rId56"/>
    <p:sldId id="1082" r:id="rId57"/>
    <p:sldId id="1090" r:id="rId58"/>
    <p:sldId id="1083" r:id="rId59"/>
    <p:sldId id="1084" r:id="rId60"/>
    <p:sldId id="1085" r:id="rId61"/>
    <p:sldId id="1086" r:id="rId62"/>
    <p:sldId id="1087" r:id="rId63"/>
    <p:sldId id="1062" r:id="rId64"/>
    <p:sldId id="1063" r:id="rId65"/>
    <p:sldId id="1064" r:id="rId66"/>
    <p:sldId id="1065" r:id="rId67"/>
    <p:sldId id="1066" r:id="rId68"/>
    <p:sldId id="1051" r:id="rId69"/>
    <p:sldId id="1052" r:id="rId70"/>
    <p:sldId id="1053" r:id="rId71"/>
    <p:sldId id="1161" r:id="rId72"/>
    <p:sldId id="1054" r:id="rId73"/>
    <p:sldId id="1046" r:id="rId74"/>
    <p:sldId id="1091" r:id="rId75"/>
    <p:sldId id="1092" r:id="rId76"/>
    <p:sldId id="1093" r:id="rId77"/>
    <p:sldId id="1094" r:id="rId78"/>
    <p:sldId id="1095" r:id="rId79"/>
    <p:sldId id="1096" r:id="rId80"/>
    <p:sldId id="1097" r:id="rId81"/>
    <p:sldId id="1098" r:id="rId82"/>
    <p:sldId id="1099" r:id="rId83"/>
    <p:sldId id="1100" r:id="rId84"/>
    <p:sldId id="1101" r:id="rId85"/>
    <p:sldId id="1102" r:id="rId86"/>
    <p:sldId id="1103" r:id="rId87"/>
    <p:sldId id="1104" r:id="rId88"/>
    <p:sldId id="1105" r:id="rId89"/>
    <p:sldId id="1106" r:id="rId90"/>
    <p:sldId id="1107" r:id="rId91"/>
    <p:sldId id="1108" r:id="rId92"/>
    <p:sldId id="1109" r:id="rId93"/>
    <p:sldId id="1110" r:id="rId94"/>
    <p:sldId id="1111" r:id="rId95"/>
    <p:sldId id="1112" r:id="rId96"/>
    <p:sldId id="1162" r:id="rId97"/>
    <p:sldId id="1163" r:id="rId98"/>
    <p:sldId id="1164" r:id="rId99"/>
    <p:sldId id="1171" r:id="rId100"/>
    <p:sldId id="1165" r:id="rId101"/>
    <p:sldId id="1170" r:id="rId102"/>
    <p:sldId id="1166" r:id="rId103"/>
    <p:sldId id="1167" r:id="rId104"/>
    <p:sldId id="1168" r:id="rId105"/>
    <p:sldId id="1169" r:id="rId106"/>
    <p:sldId id="1113" r:id="rId107"/>
    <p:sldId id="1114" r:id="rId108"/>
    <p:sldId id="1115" r:id="rId109"/>
    <p:sldId id="1116" r:id="rId110"/>
    <p:sldId id="1117" r:id="rId111"/>
    <p:sldId id="1118" r:id="rId112"/>
    <p:sldId id="1119" r:id="rId113"/>
    <p:sldId id="1120" r:id="rId114"/>
    <p:sldId id="1121" r:id="rId115"/>
    <p:sldId id="1122" r:id="rId116"/>
    <p:sldId id="1123" r:id="rId117"/>
    <p:sldId id="1124" r:id="rId118"/>
    <p:sldId id="1125" r:id="rId119"/>
    <p:sldId id="1126" r:id="rId120"/>
    <p:sldId id="1127" r:id="rId121"/>
    <p:sldId id="1128" r:id="rId122"/>
    <p:sldId id="1129" r:id="rId123"/>
    <p:sldId id="1130" r:id="rId124"/>
    <p:sldId id="1131" r:id="rId125"/>
    <p:sldId id="1132" r:id="rId126"/>
    <p:sldId id="1133" r:id="rId127"/>
    <p:sldId id="1134" r:id="rId128"/>
    <p:sldId id="1135" r:id="rId129"/>
    <p:sldId id="1136" r:id="rId130"/>
    <p:sldId id="1137" r:id="rId131"/>
    <p:sldId id="1138" r:id="rId132"/>
    <p:sldId id="1172" r:id="rId133"/>
    <p:sldId id="1139" r:id="rId134"/>
    <p:sldId id="1140" r:id="rId135"/>
    <p:sldId id="1141" r:id="rId136"/>
    <p:sldId id="1142" r:id="rId137"/>
    <p:sldId id="1143" r:id="rId138"/>
    <p:sldId id="1144" r:id="rId139"/>
    <p:sldId id="1145" r:id="rId140"/>
    <p:sldId id="1146" r:id="rId141"/>
    <p:sldId id="1147" r:id="rId142"/>
    <p:sldId id="1148" r:id="rId143"/>
    <p:sldId id="1149" r:id="rId144"/>
    <p:sldId id="1150" r:id="rId145"/>
    <p:sldId id="1151" r:id="rId146"/>
    <p:sldId id="1152" r:id="rId147"/>
    <p:sldId id="1173" r:id="rId148"/>
    <p:sldId id="1174" r:id="rId149"/>
    <p:sldId id="1175" r:id="rId150"/>
    <p:sldId id="1176" r:id="rId151"/>
    <p:sldId id="1177" r:id="rId152"/>
    <p:sldId id="1178" r:id="rId153"/>
    <p:sldId id="1179" r:id="rId154"/>
    <p:sldId id="1180" r:id="rId155"/>
    <p:sldId id="1154" r:id="rId156"/>
    <p:sldId id="1155" r:id="rId157"/>
    <p:sldId id="1156" r:id="rId158"/>
    <p:sldId id="1157" r:id="rId159"/>
    <p:sldId id="1153" r:id="rId160"/>
    <p:sldId id="1159" r:id="rId161"/>
    <p:sldId id="1160" r:id="rId162"/>
    <p:sldId id="1181" r:id="rId163"/>
    <p:sldId id="1182" r:id="rId164"/>
    <p:sldId id="1183" r:id="rId165"/>
    <p:sldId id="1184" r:id="rId166"/>
    <p:sldId id="1158" r:id="rId167"/>
    <p:sldId id="1185" r:id="rId168"/>
    <p:sldId id="1186" r:id="rId169"/>
    <p:sldId id="1187" r:id="rId170"/>
    <p:sldId id="1188" r:id="rId171"/>
    <p:sldId id="1189" r:id="rId17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9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14"/>
    <p:restoredTop sz="94658"/>
  </p:normalViewPr>
  <p:slideViewPr>
    <p:cSldViewPr snapToGrid="0">
      <p:cViewPr varScale="1">
        <p:scale>
          <a:sx n="106" d="100"/>
          <a:sy n="106" d="100"/>
        </p:scale>
        <p:origin x="62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tableStyles" Target="tableStyles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viewProps" Target="view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FC7F5-8B55-044E-B691-0F01A04CC078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A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EC612-49B8-574F-8F91-6DDC972B1BF7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71002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EEC612-49B8-574F-8F91-6DDC972B1BF7}" type="slidenum">
              <a:rPr lang="es-PA" smtClean="0"/>
              <a:t>57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042501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EEC612-49B8-574F-8F91-6DDC972B1BF7}" type="slidenum">
              <a:rPr lang="es-PA" smtClean="0"/>
              <a:t>72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103675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EEC612-49B8-574F-8F91-6DDC972B1BF7}" type="slidenum">
              <a:rPr lang="es-PA" smtClean="0"/>
              <a:t>132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748793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4170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81885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1270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787330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3870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92712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5956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63891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544698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45033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95767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65A2BC-0499-BA44-BD5D-A577CE7A8BDE}" type="datetimeFigureOut">
              <a:rPr lang="es-PA" smtClean="0"/>
              <a:t>08/14/26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9837DB-7C50-5F42-9995-54F665C49E8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54415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eg"/><Relationship Id="rId3" Type="http://schemas.openxmlformats.org/officeDocument/2006/relationships/image" Target="../media/image2.jpeg"/><Relationship Id="rId7" Type="http://schemas.openxmlformats.org/officeDocument/2006/relationships/image" Target="../media/image150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Relationship Id="rId9" Type="http://schemas.openxmlformats.org/officeDocument/2006/relationships/image" Target="../media/image152.jpe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jpeg"/><Relationship Id="rId3" Type="http://schemas.openxmlformats.org/officeDocument/2006/relationships/image" Target="../media/image166.jpeg"/><Relationship Id="rId7" Type="http://schemas.openxmlformats.org/officeDocument/2006/relationships/image" Target="../media/image170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jpeg"/><Relationship Id="rId11" Type="http://schemas.openxmlformats.org/officeDocument/2006/relationships/image" Target="../media/image174.jpeg"/><Relationship Id="rId5" Type="http://schemas.openxmlformats.org/officeDocument/2006/relationships/image" Target="../media/image168.jpeg"/><Relationship Id="rId10" Type="http://schemas.openxmlformats.org/officeDocument/2006/relationships/image" Target="../media/image173.jpeg"/><Relationship Id="rId4" Type="http://schemas.openxmlformats.org/officeDocument/2006/relationships/image" Target="../media/image167.jpeg"/><Relationship Id="rId9" Type="http://schemas.openxmlformats.org/officeDocument/2006/relationships/image" Target="../media/image17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3" Type="http://schemas.openxmlformats.org/officeDocument/2006/relationships/image" Target="../media/image1.emf"/><Relationship Id="rId7" Type="http://schemas.openxmlformats.org/officeDocument/2006/relationships/image" Target="../media/image17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jpeg"/><Relationship Id="rId5" Type="http://schemas.openxmlformats.org/officeDocument/2006/relationships/image" Target="../media/image177.jpeg"/><Relationship Id="rId4" Type="http://schemas.openxmlformats.org/officeDocument/2006/relationships/image" Target="../media/image2.jpeg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JPG"/><Relationship Id="rId3" Type="http://schemas.openxmlformats.org/officeDocument/2006/relationships/image" Target="../media/image2.jpeg"/><Relationship Id="rId7" Type="http://schemas.openxmlformats.org/officeDocument/2006/relationships/image" Target="../media/image194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3.JPG"/><Relationship Id="rId5" Type="http://schemas.openxmlformats.org/officeDocument/2006/relationships/image" Target="../media/image192.JPG"/><Relationship Id="rId4" Type="http://schemas.openxmlformats.org/officeDocument/2006/relationships/image" Target="../media/image191.JPG"/><Relationship Id="rId9" Type="http://schemas.openxmlformats.org/officeDocument/2006/relationships/image" Target="../media/image196.JPG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.jpeg"/><Relationship Id="rId7" Type="http://schemas.openxmlformats.org/officeDocument/2006/relationships/image" Target="../media/image3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2.jpeg"/><Relationship Id="rId7" Type="http://schemas.openxmlformats.org/officeDocument/2006/relationships/image" Target="../media/image6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3" Type="http://schemas.openxmlformats.org/officeDocument/2006/relationships/image" Target="../media/image2.jpeg"/><Relationship Id="rId7" Type="http://schemas.openxmlformats.org/officeDocument/2006/relationships/image" Target="../media/image11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Relationship Id="rId9" Type="http://schemas.openxmlformats.org/officeDocument/2006/relationships/image" Target="../media/image118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>
            <a:extLst>
              <a:ext uri="{FF2B5EF4-FFF2-40B4-BE49-F238E27FC236}">
                <a16:creationId xmlns:a16="http://schemas.microsoft.com/office/drawing/2014/main" id="{5581654E-C8C0-3871-7052-9F7AADC136E5}"/>
              </a:ext>
            </a:extLst>
          </p:cNvPr>
          <p:cNvGrpSpPr/>
          <p:nvPr/>
        </p:nvGrpSpPr>
        <p:grpSpPr>
          <a:xfrm>
            <a:off x="474728" y="302002"/>
            <a:ext cx="8440511" cy="6423273"/>
            <a:chOff x="474728" y="302002"/>
            <a:chExt cx="8440511" cy="6423273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D18569F5-797C-3F00-BAC8-36CA803432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20" r="39130" b="78336"/>
            <a:stretch/>
          </p:blipFill>
          <p:spPr>
            <a:xfrm>
              <a:off x="2697453" y="312989"/>
              <a:ext cx="3016470" cy="1392183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0260110E-8B11-2FBC-0859-38C586344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5842" y="452124"/>
              <a:ext cx="1671611" cy="1138785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9618A355-7B61-7906-5BC7-05EAF28DFB3C}"/>
                </a:ext>
              </a:extLst>
            </p:cNvPr>
            <p:cNvSpPr txBox="1"/>
            <p:nvPr/>
          </p:nvSpPr>
          <p:spPr>
            <a:xfrm>
              <a:off x="474728" y="1913648"/>
              <a:ext cx="55280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PA" sz="700" dirty="0">
                <a:ea typeface="Baskerville" panose="02020502070401020303" pitchFamily="18" charset="0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80663C4A-BC88-88C1-23F3-740108EC73FC}"/>
                </a:ext>
              </a:extLst>
            </p:cNvPr>
            <p:cNvSpPr txBox="1"/>
            <p:nvPr/>
          </p:nvSpPr>
          <p:spPr>
            <a:xfrm>
              <a:off x="609526" y="1723906"/>
              <a:ext cx="6332483" cy="50013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PH Embassy Club, Casa Forest State en </a:t>
              </a: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A</a:t>
              </a: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lquiler o Venta, Clayton</a:t>
              </a:r>
            </a:p>
            <a:p>
              <a:pPr marL="171450" indent="-171450">
                <a:buFontTx/>
                <a:buChar char="-"/>
              </a:pP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458 m2 construcción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518 m2 de terreno</a:t>
              </a:r>
              <a:endParaRPr lang="es-PA" sz="1100" b="0" i="0" dirty="0">
                <a:solidFill>
                  <a:srgbClr val="0D0D0D"/>
                </a:solidFill>
                <a:effectLst/>
                <a:latin typeface="Roboto" panose="02000000000000000000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4 recámaras con baño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½ baño de visita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Den abierto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Family room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Terraza techada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Amplio Salón Comedor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Depósito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3 parking techados 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Garage cerrado con porton eléctrico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Cuarto y baño de empleada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Lavandería cerrada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Cocina cerrda con desayunador y salida a la terraza</a:t>
              </a:r>
            </a:p>
            <a:p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-   Pisos de cerámica </a:t>
              </a:r>
            </a:p>
            <a:p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-    Balcón 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Aires acondicionados split</a:t>
              </a:r>
              <a:endParaRPr lang="es-PA" sz="1100" b="0" i="0" dirty="0">
                <a:solidFill>
                  <a:srgbClr val="0D0D0D"/>
                </a:solidFill>
                <a:effectLst/>
                <a:latin typeface="Roboto" panose="02000000000000000000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Estufa, Neveras gemelas , extractor, lavavajillas, centro de lavado, microondas, triturador y calentador de agua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Condominio 463$ (no incluye servicios)</a:t>
              </a:r>
            </a:p>
            <a:p>
              <a:pPr marL="171450" indent="-171450">
                <a:buFontTx/>
                <a:buChar char="-"/>
              </a:pP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Año de construcción 2009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Se vende en 1.100.000 $ se alquila en 4200$</a:t>
              </a:r>
              <a:endParaRPr lang="es-PA" sz="1100" b="0" i="0" dirty="0">
                <a:solidFill>
                  <a:srgbClr val="0D0D0D"/>
                </a:solidFill>
                <a:effectLst/>
                <a:latin typeface="Roboto" panose="02000000000000000000" pitchFamily="2" charset="0"/>
              </a:endParaRPr>
            </a:p>
            <a:p>
              <a:endParaRPr lang="es-PA" sz="1100" b="0" i="0" dirty="0">
                <a:solidFill>
                  <a:srgbClr val="0D0D0D"/>
                </a:solidFill>
                <a:effectLst/>
                <a:latin typeface="Roboto" panose="02000000000000000000" pitchFamily="2" charset="0"/>
              </a:endParaRPr>
            </a:p>
            <a:p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PH Ubicado en Clayton muy cerca del Canal de Panamá y Ciudad del Saber, </a:t>
              </a: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PH</a:t>
              </a: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 con amenidades recreativas como: - Gimnasio, Spa, Canchas de tenis, futbol y basquet, Piscinas  y Salón de Eventos </a:t>
              </a: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 y </a:t>
              </a: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Seguridad 24/7 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Se vende en 1.100.00$ Se alquila en 4200$</a:t>
              </a:r>
            </a:p>
            <a:p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Para citas llamar o chatear con Grace Valero al 66700927</a:t>
              </a:r>
              <a:endParaRPr lang="es-PA" sz="1100" dirty="0"/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A83BD791-F3CE-7A13-AF2A-EF0D7A67F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6136" y="302002"/>
              <a:ext cx="1878965" cy="140922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E91CFC12-3386-471C-661A-AE1ABDEE2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11272" y="1890067"/>
              <a:ext cx="1522219" cy="1141664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DAF27CA-3826-8DA8-9CD7-52128F2AD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16534" y="2013675"/>
              <a:ext cx="1522219" cy="1141664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0E06F762-9097-C824-E3BC-C69AF40D55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3020" y="3155339"/>
              <a:ext cx="1522219" cy="1141664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663E66B1-E9AB-B3DF-1123-04C95082C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1144" y="3445108"/>
              <a:ext cx="1522219" cy="1141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6428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33A41-32B8-E2AB-0402-312CC1A49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A3E7BC97-98B1-17E5-A0DD-357D0F2795C8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E7676D20-740A-AAB4-2823-9C2A8D137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622ABC8-B97A-B59B-E86B-A7E224641F2A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769279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F6CF3-C8A9-2685-83E4-FEEFBF725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799DD1F3-465B-3DE7-2306-FC661E128C65}"/>
              </a:ext>
            </a:extLst>
          </p:cNvPr>
          <p:cNvGrpSpPr/>
          <p:nvPr/>
        </p:nvGrpSpPr>
        <p:grpSpPr>
          <a:xfrm>
            <a:off x="541421" y="514350"/>
            <a:ext cx="7772400" cy="5829300"/>
            <a:chOff x="541421" y="51435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E35D7306-2DDA-2FD6-B5F6-D0507B2BD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421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17024C29-E9C2-6DB9-FCD9-6D6AF0D7A6C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477631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2E837-D7E9-9A62-616E-B12359A6E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13BA6FF0-7129-5F9C-38CE-62EE56D667F3}"/>
              </a:ext>
            </a:extLst>
          </p:cNvPr>
          <p:cNvGrpSpPr/>
          <p:nvPr/>
        </p:nvGrpSpPr>
        <p:grpSpPr>
          <a:xfrm>
            <a:off x="818147" y="421106"/>
            <a:ext cx="7772400" cy="5829300"/>
            <a:chOff x="818147" y="421106"/>
            <a:chExt cx="7772400" cy="582930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062138C8-24A3-BCCB-05DF-CFDD5EFAE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147" y="421106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8EB904B-FCD2-A924-17D9-EBB4564F28D3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690393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9E62D-F879-7F76-5332-27D47FC92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AF13FF5A-F5CE-EE36-27EE-674B9275888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D080A5CE-920F-7BED-0181-333811EE9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27D8D38-6281-56D0-CD9C-48E9C1B10AE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990380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97C2E-A52B-ED82-D58C-2565B6288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11BB4D75-9B9F-2D8D-D1E4-83E5471500EB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061D0B7B-E44F-84F0-B65B-33355E4B2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E642580-B3E2-B93E-A7F5-B6009FCE4585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300829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09E61-E470-B680-010B-279E569A2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174D1B7B-5702-0009-738B-6AE31FDBA8B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59229E8-46A1-C715-04EA-288DD6056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268C9BF-177F-6F9C-B742-2786A05A4FA7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021423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C748A-34F8-38EA-BBB2-C6E3E0D49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DE82305F-53A8-FBBE-1F30-D24FAD210AC8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5A2BADB4-085C-A842-7A20-94DC6CAE5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E85A71F-FF10-E62A-834C-7969FCC23778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524692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49772-B6EF-9AFE-33EC-76EF97BBA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8B1F585-15D2-6089-055A-7BC9049166B7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7572F146-F950-DD07-666D-492C318BC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9A30578-4453-472E-5637-0060B18A0433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182307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428CC-70B1-0590-A888-22634D598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4EEDB8B-594B-95A5-6E20-88EC01EEFEFC}"/>
              </a:ext>
            </a:extLst>
          </p:cNvPr>
          <p:cNvGrpSpPr/>
          <p:nvPr/>
        </p:nvGrpSpPr>
        <p:grpSpPr>
          <a:xfrm>
            <a:off x="108284" y="288758"/>
            <a:ext cx="7772400" cy="5829300"/>
            <a:chOff x="108284" y="288758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D67A5A62-358F-9023-3E2B-88E8E3C8F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284" y="288758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AC6C6F3-2B98-E6DD-F9E8-EC8A5F6E9AFF}"/>
                </a:ext>
              </a:extLst>
            </p:cNvPr>
            <p:cNvSpPr txBox="1"/>
            <p:nvPr/>
          </p:nvSpPr>
          <p:spPr>
            <a:xfrm>
              <a:off x="1947970" y="1464416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912275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B3185-309C-14C6-2BE3-3787AB180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94A6EA21-1D05-1188-C294-B7349AF278C6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6B3AA88-4A4B-2994-2F99-F3F12CF7A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B1E7AC90-C054-7732-A12D-E22FEC85303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62B7404C-172E-486F-7A0E-69749A34247D}"/>
              </a:ext>
            </a:extLst>
          </p:cNvPr>
          <p:cNvGrpSpPr/>
          <p:nvPr/>
        </p:nvGrpSpPr>
        <p:grpSpPr>
          <a:xfrm>
            <a:off x="-13177" y="0"/>
            <a:ext cx="7772400" cy="5829300"/>
            <a:chOff x="0" y="0"/>
            <a:chExt cx="7772400" cy="582930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401DA9E-8D72-203B-068A-780E80766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5B240CB9-AF59-9D6A-D88C-14977D0506A2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706909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0CECC-9AD4-8F24-7298-7FC9B49DB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E0D12C1F-1F0E-8029-92A8-A1D2F39ABE0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C796B5F0-7591-04A5-43E5-7D6488DAD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B0131F6D-8B90-E4AA-6014-AB5F7C399E65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6820C1E-1103-578C-61D6-48CC8EE8422B}"/>
              </a:ext>
            </a:extLst>
          </p:cNvPr>
          <p:cNvGrpSpPr/>
          <p:nvPr/>
        </p:nvGrpSpPr>
        <p:grpSpPr>
          <a:xfrm>
            <a:off x="152400" y="152400"/>
            <a:ext cx="7772400" cy="5829300"/>
            <a:chOff x="0" y="0"/>
            <a:chExt cx="7772400" cy="582930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06B0931B-ACCA-DC19-3B53-B0E1B78CE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29068467-A97F-F3E9-77D9-6713408308A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1104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9DE30-6E67-94ED-C926-407EA5EA1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8FFEAAE6-0548-0155-8D68-FE9D0CD77FF7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4A2CD90-4B30-0CBC-96E6-1859AD441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1865E9C1-E907-BB5F-A704-59BDBD924B7F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760135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55D6D-0BA7-E3D6-098B-97ABE5165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F59BD758-966C-7AED-2E0D-58C6EF760A60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E7D0DAAE-44E3-9C26-30FC-3629DD0B7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D303E99-42ED-5CF1-7B54-8CA61DC7F93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855820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17F11-B622-52D9-AAA2-5346EC4D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47C2DB21-E28D-B869-F99B-65189BB91FF5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1E20C936-3132-AD40-5C48-D04130BEA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39F1E188-FE0F-1C8B-B32A-6011AE148675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639E2BAD-AD59-739D-4AEB-24A4176019F2}"/>
              </a:ext>
            </a:extLst>
          </p:cNvPr>
          <p:cNvGrpSpPr/>
          <p:nvPr/>
        </p:nvGrpSpPr>
        <p:grpSpPr>
          <a:xfrm>
            <a:off x="152400" y="152400"/>
            <a:ext cx="7772400" cy="5829300"/>
            <a:chOff x="0" y="0"/>
            <a:chExt cx="7772400" cy="582930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BBE529A-46A4-225E-1E1C-34ECB6230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236D72B4-3FDA-DC66-C214-CF098BF04CC8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704588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C1215-7FEF-B22A-BE82-672CE240F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71A3D610-419C-9244-B1FA-C7AE41290526}"/>
              </a:ext>
            </a:extLst>
          </p:cNvPr>
          <p:cNvGrpSpPr/>
          <p:nvPr/>
        </p:nvGrpSpPr>
        <p:grpSpPr>
          <a:xfrm>
            <a:off x="385010" y="336884"/>
            <a:ext cx="7772400" cy="5829300"/>
            <a:chOff x="385010" y="336884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CD3512BF-86B4-0DBF-CF94-BEEC366AF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010" y="336884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693CFF4-A8EE-9575-97DF-927954A24257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449330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DF939-119D-30F2-2CB5-C3169CE65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C26049C4-C92C-CB50-CDE2-227B8B48B55E}"/>
              </a:ext>
            </a:extLst>
          </p:cNvPr>
          <p:cNvGrpSpPr/>
          <p:nvPr/>
        </p:nvGrpSpPr>
        <p:grpSpPr>
          <a:xfrm>
            <a:off x="445168" y="514350"/>
            <a:ext cx="7772400" cy="5829300"/>
            <a:chOff x="445168" y="51435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9120711-153F-5314-87F4-B5AD8C7A4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168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FCDD3D6-0636-0791-3C3C-14D056FC06C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033703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17982-28B8-C7AA-4E64-CFDCF19F7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5A8BBBEC-9D12-5B9D-45B8-52BC26BBC0C5}"/>
              </a:ext>
            </a:extLst>
          </p:cNvPr>
          <p:cNvGrpSpPr/>
          <p:nvPr/>
        </p:nvGrpSpPr>
        <p:grpSpPr>
          <a:xfrm>
            <a:off x="517173" y="567639"/>
            <a:ext cx="7854540" cy="5293757"/>
            <a:chOff x="577331" y="230755"/>
            <a:chExt cx="7854540" cy="5293757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148A4A48-1206-3045-12A6-42116E230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8445" y="436301"/>
              <a:ext cx="1671611" cy="1138785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6CCEEAC6-6927-DEA5-FD11-061C19A0E3E0}"/>
                </a:ext>
              </a:extLst>
            </p:cNvPr>
            <p:cNvSpPr txBox="1"/>
            <p:nvPr/>
          </p:nvSpPr>
          <p:spPr>
            <a:xfrm>
              <a:off x="577331" y="1897825"/>
              <a:ext cx="55280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PA" sz="700" dirty="0">
                <a:ea typeface="Baskerville" panose="02020502070401020303" pitchFamily="18" charset="0"/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7A4C5D4A-208F-F608-E466-5FFA1D1F590D}"/>
                </a:ext>
              </a:extLst>
            </p:cNvPr>
            <p:cNvSpPr txBox="1"/>
            <p:nvPr/>
          </p:nvSpPr>
          <p:spPr>
            <a:xfrm>
              <a:off x="712129" y="1708083"/>
              <a:ext cx="6332483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es-PA" sz="700" dirty="0"/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048BD4E9-1887-9E72-5BE1-F5850180407F}"/>
                </a:ext>
              </a:extLst>
            </p:cNvPr>
            <p:cNvSpPr txBox="1"/>
            <p:nvPr/>
          </p:nvSpPr>
          <p:spPr>
            <a:xfrm>
              <a:off x="577331" y="1708083"/>
              <a:ext cx="6289588" cy="38164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Grace Valero lic PN 5047 ofrece en alquiler oficina amoblada 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Torre Banesco </a:t>
              </a:r>
              <a:r>
                <a:rPr lang="es-PA" sz="1100" dirty="0"/>
                <a:t>Ocean Business Plaza con </a:t>
              </a: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 las siguientes características</a:t>
              </a:r>
            </a:p>
            <a:p>
              <a:endParaRPr lang="es-PA" sz="110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-151 m2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Semi Amoblada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Espacio para Recepción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- 3 oficinas cerradas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divisiones antiruido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Área común con cocineta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mesa de reuniones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- 3 parking techados fijos</a:t>
              </a:r>
              <a:b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</a:b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Aire central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- 2 Baños privados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Incluye mantenimiento 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- Renta 2.200$</a:t>
              </a:r>
              <a:b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</a:br>
              <a:endParaRPr lang="es-PA" sz="110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Torre r</a:t>
              </a:r>
              <a:r>
                <a:rPr lang="es-PA" sz="1100" dirty="0"/>
                <a:t>econocida  como centro de negocios ubicado en la Calle Aquilino de la Guardia, en el corazón de la Zona Bancaria de Marbella, Ciudad de Panamá. </a:t>
              </a: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Excelente ubicación  para oficina, muy céntrica, cerca de estacionamientos libres, plazas comerciales, restaurantes, hotel y variedas de comercios así como la parada del metro bus, </a:t>
              </a:r>
            </a:p>
            <a:p>
              <a:endParaRPr lang="es-PA" sz="110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Para citas llamadas o chat contacta a Grace Valero al 66700927 lic 5047</a:t>
              </a:r>
              <a:endParaRPr lang="es-PA" sz="1100" dirty="0">
                <a:effectLst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6155BBF6-D39C-BBAD-02AD-B0183B418696}"/>
                </a:ext>
              </a:extLst>
            </p:cNvPr>
            <p:cNvSpPr txBox="1"/>
            <p:nvPr/>
          </p:nvSpPr>
          <p:spPr>
            <a:xfrm>
              <a:off x="2899617" y="230755"/>
              <a:ext cx="3563796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accent1">
                      <a:lumMod val="75000"/>
                    </a:schemeClr>
                  </a:solidFill>
                </a:rPr>
                <a:t>Grace Valero Realtor Lic 5047</a:t>
              </a:r>
            </a:p>
            <a:p>
              <a:r>
                <a:rPr lang="es-PA" dirty="0">
                  <a:solidFill>
                    <a:schemeClr val="accent1">
                      <a:lumMod val="75000"/>
                    </a:schemeClr>
                  </a:solidFill>
                </a:rPr>
                <a:t>@grace_valero_realtor</a:t>
              </a:r>
            </a:p>
            <a:p>
              <a:r>
                <a:rPr lang="es-PA" dirty="0">
                  <a:solidFill>
                    <a:schemeClr val="accent1">
                      <a:lumMod val="75000"/>
                    </a:schemeClr>
                  </a:solidFill>
                </a:rPr>
                <a:t>https://gracevalerorealtor.inmo.co/</a:t>
              </a:r>
            </a:p>
            <a:p>
              <a:r>
                <a:rPr lang="es-PA" dirty="0">
                  <a:solidFill>
                    <a:schemeClr val="accent1">
                      <a:lumMod val="75000"/>
                    </a:schemeClr>
                  </a:solidFill>
                </a:rPr>
                <a:t>Cel 6670927</a:t>
              </a:r>
            </a:p>
            <a:p>
              <a:r>
                <a:rPr lang="es-PA" dirty="0">
                  <a:solidFill>
                    <a:schemeClr val="accent1">
                      <a:lumMod val="75000"/>
                    </a:schemeClr>
                  </a:solidFill>
                </a:rPr>
                <a:t>grace.valero@gmail.com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FD7F439F-72E1-B9E5-2FB6-74B5C2970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3853" y="2041135"/>
              <a:ext cx="1233022" cy="1644029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2EF5B70-7853-0C2C-0C41-8208B89DB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7996" y="2041135"/>
              <a:ext cx="1863233" cy="1394380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93071B8-912E-D31B-60CC-84730B45C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63101" y="3685164"/>
              <a:ext cx="1233022" cy="1644029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995B30C3-63FD-8707-E763-C8465A43C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68637" y="410685"/>
              <a:ext cx="1863234" cy="1397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763214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F9D10-7812-1494-BB8F-E2EF0EDA7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>
            <a:extLst>
              <a:ext uri="{FF2B5EF4-FFF2-40B4-BE49-F238E27FC236}">
                <a16:creationId xmlns:a16="http://schemas.microsoft.com/office/drawing/2014/main" id="{AE67223A-8F15-6504-7224-4BA413AE56B3}"/>
              </a:ext>
            </a:extLst>
          </p:cNvPr>
          <p:cNvGrpSpPr/>
          <p:nvPr/>
        </p:nvGrpSpPr>
        <p:grpSpPr>
          <a:xfrm>
            <a:off x="685800" y="514350"/>
            <a:ext cx="7772400" cy="5829300"/>
            <a:chOff x="685800" y="514350"/>
            <a:chExt cx="7772400" cy="5829300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D5400481-B5FB-B956-C4C4-797AB6736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9C813A3-38C8-CEF8-44D0-3F83D4A6DE6F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337303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ECE9E-2470-7FC6-B785-E5CC2673E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>
            <a:extLst>
              <a:ext uri="{FF2B5EF4-FFF2-40B4-BE49-F238E27FC236}">
                <a16:creationId xmlns:a16="http://schemas.microsoft.com/office/drawing/2014/main" id="{4F29AB60-54CD-61D1-5588-A15DABB7B9B9}"/>
              </a:ext>
            </a:extLst>
          </p:cNvPr>
          <p:cNvGrpSpPr/>
          <p:nvPr/>
        </p:nvGrpSpPr>
        <p:grpSpPr>
          <a:xfrm>
            <a:off x="1267326" y="177800"/>
            <a:ext cx="4876800" cy="6502400"/>
            <a:chOff x="1267326" y="177800"/>
            <a:chExt cx="4876800" cy="6502400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512238EF-BB44-C1D4-F90D-34A926B8E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67326" y="177800"/>
              <a:ext cx="4876800" cy="65024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3E784B4-2A77-C178-40F4-4C9BEBDE8CCE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6332522-4A0D-8CD6-9662-A124BC8CAED5}"/>
              </a:ext>
            </a:extLst>
          </p:cNvPr>
          <p:cNvSpPr txBox="1"/>
          <p:nvPr/>
        </p:nvSpPr>
        <p:spPr>
          <a:xfrm>
            <a:off x="2286000" y="-5167765"/>
            <a:ext cx="4572000" cy="1671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Alquilo apartamento amoblado y completamente equipado tipo Courtyard en PH Embassy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Balboa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Club, Clayton.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-143 m2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-113 mts2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-2 recámaras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-2 recámaras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-2 baños completos baño principal con tina y doble lavamanos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-1/2 baño de visita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-2 baños completos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-Recámara principal con Walk in closet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-Salón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-Recámara secundaria con closet lineal de piso a techo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-Comedor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-Amplio Salón Comedor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-Balcón con Hermosa vista al mar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Balcón con Hermosa vista al parque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Cocina abierta con cómodo counter equipada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-Amoblado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 microondas, Lavaplatos y triturador, edtufa, extractor y nevera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-Linea blanca completa incluye lavavajillas y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-Cuarto y baño de empleada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-Lavandería abierta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microondas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- 2 parking techados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-Área de lavandería cerrada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-Aires acondicionados tipo split inverter de bajo consumo,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-2 parking techados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Ubicado en PH Embassy Club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 PH se encuentra ubicado estratégicamente en laAv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Muy cerca de Ciudad del Saber, seguridad 24/7 Excelente PH familiar que cuenta con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Casa Club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Balboa muy cerca de comercios, el casco antiguo de la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Piscinas, gimnasio, salas de fiesta, restaularandte, cancha de tenis, futbol y basquet,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ciudad, estación del metro, comercios y acceso rápido a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gasebos con asadores, salón de juegos y parque de niños,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 Ciudad del Saber, cuenta con un Área social con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para mayor información chat o llamar al 66700927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Grace Valero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Piscina, Gimnasio y sala de eventos. Se renta en $</a:t>
            </a:r>
          </a:p>
          <a:p>
            <a:pPr>
              <a:buNone/>
            </a:pPr>
            <a:r>
              <a:rPr lang="es-PA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 ofrece en alquiler 2000$1,300, para mayor información </a:t>
            </a:r>
          </a:p>
        </p:txBody>
      </p:sp>
    </p:spTree>
    <p:extLst>
      <p:ext uri="{BB962C8B-B14F-4D97-AF65-F5344CB8AC3E}">
        <p14:creationId xmlns:p14="http://schemas.microsoft.com/office/powerpoint/2010/main" val="305413885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73999-7666-82F8-8F51-0ACA6307B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upo 54">
            <a:extLst>
              <a:ext uri="{FF2B5EF4-FFF2-40B4-BE49-F238E27FC236}">
                <a16:creationId xmlns:a16="http://schemas.microsoft.com/office/drawing/2014/main" id="{F3F89D6D-6122-52C6-7AD0-2CF4C2BDD437}"/>
              </a:ext>
            </a:extLst>
          </p:cNvPr>
          <p:cNvGrpSpPr/>
          <p:nvPr/>
        </p:nvGrpSpPr>
        <p:grpSpPr>
          <a:xfrm>
            <a:off x="380138" y="72086"/>
            <a:ext cx="8092859" cy="6418902"/>
            <a:chOff x="380138" y="72086"/>
            <a:chExt cx="8092859" cy="6418902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7318DF3D-5D58-651D-6851-E66E334945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20" r="39130" b="78336"/>
            <a:stretch/>
          </p:blipFill>
          <p:spPr>
            <a:xfrm>
              <a:off x="2737661" y="72086"/>
              <a:ext cx="3900095" cy="1800000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CA04719E-A0BA-BD7E-8DA2-CBF35DE7D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1252" y="505433"/>
              <a:ext cx="1671611" cy="1138785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CBD8A354-C4BC-C689-F8A1-D48314B72511}"/>
                </a:ext>
              </a:extLst>
            </p:cNvPr>
            <p:cNvSpPr txBox="1"/>
            <p:nvPr/>
          </p:nvSpPr>
          <p:spPr>
            <a:xfrm>
              <a:off x="380138" y="1966957"/>
              <a:ext cx="55280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PA" sz="700" dirty="0">
                <a:ea typeface="Baskerville" panose="02020502070401020303" pitchFamily="18" charset="0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E8B13A92-B39C-4350-8D5B-8CE54ABA5D00}"/>
                </a:ext>
              </a:extLst>
            </p:cNvPr>
            <p:cNvSpPr txBox="1"/>
            <p:nvPr/>
          </p:nvSpPr>
          <p:spPr>
            <a:xfrm>
              <a:off x="514936" y="1777215"/>
              <a:ext cx="6332483" cy="39703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Se renta Oficina  ubicada en PH Ocean Business Plaza, Torre Banesco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En impecables condiciones,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muy iluminada, 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linda vista de la ciudad,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sistema de iluminación,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aires y seguridad,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pisos de porcelanato,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Amoblada</a:t>
              </a:r>
            </a:p>
            <a:p>
              <a:endParaRPr lang="es-PA" sz="105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Características:</a:t>
              </a:r>
            </a:p>
            <a:p>
              <a:endParaRPr lang="es-PA" sz="105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 - 100 m2 de Construcción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- 7 cubiculos cerrados</a:t>
              </a:r>
            </a:p>
            <a:p>
              <a:pPr marL="171450" indent="-171450">
                <a:buFontTx/>
                <a:buChar char="-"/>
              </a:pPr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1 baño </a:t>
              </a:r>
            </a:p>
            <a:p>
              <a:pPr marL="171450" indent="-171450">
                <a:buFontTx/>
                <a:buChar char="-"/>
              </a:pPr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Cocineta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-  amoblada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-  2 parking fijos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-  Cómoda y muy iluminada</a:t>
              </a:r>
            </a:p>
            <a:p>
              <a:endParaRPr lang="es-PA" sz="105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Se renta 1290$ + ITBMS total =1380.30$ (incluye la administracion - Mantenimiento)</a:t>
              </a:r>
            </a:p>
            <a:p>
              <a:endParaRPr lang="es-PA" sz="105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Excelente área comercial muy bien ubicada, cerca de restaurantes y zona bancaria, de fácil acceso.</a:t>
              </a:r>
            </a:p>
            <a:p>
              <a:endParaRPr lang="es-PA" sz="105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Mas información Grace Valero licencia corredor 5047 lamadas o chat al 66700927</a:t>
              </a:r>
              <a:endParaRPr lang="es-PA" sz="1050" dirty="0"/>
            </a:p>
          </p:txBody>
        </p:sp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86E16659-DCF7-3402-6D58-CFBBDB1B0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3982" y="2529000"/>
              <a:ext cx="1346667" cy="1800000"/>
            </a:xfrm>
            <a:prstGeom prst="rect">
              <a:avLst/>
            </a:prstGeom>
          </p:spPr>
        </p:pic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FD7DF6F5-342F-BE23-8946-587A2D59F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2997" y="2529000"/>
              <a:ext cx="1346667" cy="1800000"/>
            </a:xfrm>
            <a:prstGeom prst="rect">
              <a:avLst/>
            </a:prstGeom>
          </p:spPr>
        </p:pic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6EA90459-DAF4-917D-3C85-1EF9DAF6B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1634" y="2529000"/>
              <a:ext cx="1350000" cy="1800000"/>
            </a:xfrm>
            <a:prstGeom prst="rect">
              <a:avLst/>
            </a:prstGeom>
          </p:spPr>
        </p:pic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E5E29DF7-87A9-8426-2124-732D20D49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2997" y="4690988"/>
              <a:ext cx="1346667" cy="1800000"/>
            </a:xfrm>
            <a:prstGeom prst="rect">
              <a:avLst/>
            </a:prstGeom>
          </p:spPr>
        </p:pic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ABDBA51C-B21A-21FC-3A41-A07FBE972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2997" y="367012"/>
              <a:ext cx="1350000" cy="1800000"/>
            </a:xfrm>
            <a:prstGeom prst="rect">
              <a:avLst/>
            </a:prstGeom>
          </p:spPr>
        </p:pic>
        <p:pic>
          <p:nvPicPr>
            <p:cNvPr id="52" name="Imagen 51">
              <a:extLst>
                <a:ext uri="{FF2B5EF4-FFF2-40B4-BE49-F238E27FC236}">
                  <a16:creationId xmlns:a16="http://schemas.microsoft.com/office/drawing/2014/main" id="{EE5E77FF-65FF-BAA9-F5A9-D96F79114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39286" y="2529000"/>
              <a:ext cx="1350000" cy="1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470105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A2852-837C-89DD-04A9-856B505E6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C5B0FD82-ED36-A6E8-13B2-DB5B25E29536}"/>
              </a:ext>
            </a:extLst>
          </p:cNvPr>
          <p:cNvGrpSpPr/>
          <p:nvPr/>
        </p:nvGrpSpPr>
        <p:grpSpPr>
          <a:xfrm>
            <a:off x="1109236" y="0"/>
            <a:ext cx="5289233" cy="6858000"/>
            <a:chOff x="1109236" y="0"/>
            <a:chExt cx="5289233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AE6ECEF-F445-C360-11C6-04BE2E817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9236" y="0"/>
              <a:ext cx="5289233" cy="685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A8F5665-0D32-1966-250A-C14B0D52D4F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310A953E-BBE9-A8F9-2DB7-AEB086B010BA}"/>
              </a:ext>
            </a:extLst>
          </p:cNvPr>
          <p:cNvGrpSpPr/>
          <p:nvPr/>
        </p:nvGrpSpPr>
        <p:grpSpPr>
          <a:xfrm>
            <a:off x="1085173" y="0"/>
            <a:ext cx="5289233" cy="6858000"/>
            <a:chOff x="1109236" y="0"/>
            <a:chExt cx="5289233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07FEBEC2-96B8-E142-C707-F016C8A1D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9236" y="0"/>
              <a:ext cx="5289233" cy="6858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98E70640-8E07-67E7-E690-9C7B3206543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26978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E0D49-BAA2-D07C-7A14-263F5BF6C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8721452D-2C1A-F04F-D000-ECBABE1EEBB1}"/>
              </a:ext>
            </a:extLst>
          </p:cNvPr>
          <p:cNvGrpSpPr/>
          <p:nvPr/>
        </p:nvGrpSpPr>
        <p:grpSpPr>
          <a:xfrm>
            <a:off x="1446798" y="0"/>
            <a:ext cx="5143500" cy="6858000"/>
            <a:chOff x="1422734" y="0"/>
            <a:chExt cx="5143500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AD44701A-7DBA-97DB-92F7-3B3525EA0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2734" y="0"/>
              <a:ext cx="5143500" cy="6858000"/>
            </a:xfrm>
            <a:prstGeom prst="rect">
              <a:avLst/>
            </a:prstGeom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5F4E9116-5424-0541-FA12-B3FF3AFEF03A}"/>
                </a:ext>
              </a:extLst>
            </p:cNvPr>
            <p:cNvSpPr/>
            <p:nvPr/>
          </p:nvSpPr>
          <p:spPr>
            <a:xfrm>
              <a:off x="3994484" y="457200"/>
              <a:ext cx="794084" cy="2406315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A"/>
            </a:p>
          </p:txBody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9246346-86EC-354F-6676-856627199653}"/>
                </a:ext>
              </a:extLst>
            </p:cNvPr>
            <p:cNvSpPr txBox="1"/>
            <p:nvPr/>
          </p:nvSpPr>
          <p:spPr>
            <a:xfrm>
              <a:off x="2044222" y="3105834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272B03E-5CD3-20D0-8130-AE3E12BE2E6F}"/>
              </a:ext>
            </a:extLst>
          </p:cNvPr>
          <p:cNvGrpSpPr/>
          <p:nvPr/>
        </p:nvGrpSpPr>
        <p:grpSpPr>
          <a:xfrm>
            <a:off x="1434766" y="0"/>
            <a:ext cx="5143500" cy="6858000"/>
            <a:chOff x="1422734" y="0"/>
            <a:chExt cx="5143500" cy="685800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EDF11DA9-AD74-6BC5-B472-F5936AD25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2734" y="0"/>
              <a:ext cx="5143500" cy="6858000"/>
            </a:xfrm>
            <a:prstGeom prst="rect">
              <a:avLst/>
            </a:prstGeom>
          </p:spPr>
        </p:pic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6D568FA4-E69C-C31F-79B9-705AFED0E841}"/>
                </a:ext>
              </a:extLst>
            </p:cNvPr>
            <p:cNvSpPr/>
            <p:nvPr/>
          </p:nvSpPr>
          <p:spPr>
            <a:xfrm>
              <a:off x="3994484" y="457200"/>
              <a:ext cx="794084" cy="2406315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A"/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E74BDAE3-64DD-F456-212F-C8FFDFB4EDFD}"/>
                </a:ext>
              </a:extLst>
            </p:cNvPr>
            <p:cNvSpPr txBox="1"/>
            <p:nvPr/>
          </p:nvSpPr>
          <p:spPr>
            <a:xfrm>
              <a:off x="2044222" y="3105834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2612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2585D-2292-AD2E-B44D-3313429AD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768D52F6-C95E-C392-90E9-3EB01AE2BD8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E65A4D0-A138-B1DF-42FB-258BF3200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86EC55A-D015-6161-8AB6-B4325B2369FC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892958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AF024-31D9-A701-1AF3-3983AE13E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EACB231D-AC8A-CF08-97AB-EEB0D6639C4B}"/>
              </a:ext>
            </a:extLst>
          </p:cNvPr>
          <p:cNvGrpSpPr/>
          <p:nvPr/>
        </p:nvGrpSpPr>
        <p:grpSpPr>
          <a:xfrm>
            <a:off x="1230229" y="0"/>
            <a:ext cx="5143500" cy="6858000"/>
            <a:chOff x="1230229" y="0"/>
            <a:chExt cx="5143500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D3C7359-0D64-D91F-27B7-BD508BA54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0229" y="0"/>
              <a:ext cx="5143500" cy="685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404BBA3-5D25-F0FE-B8C3-D60934F74B9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AE2BFC47-C443-E118-266F-041351F79E63}"/>
              </a:ext>
            </a:extLst>
          </p:cNvPr>
          <p:cNvGrpSpPr/>
          <p:nvPr/>
        </p:nvGrpSpPr>
        <p:grpSpPr>
          <a:xfrm>
            <a:off x="1218197" y="0"/>
            <a:ext cx="5143500" cy="6858000"/>
            <a:chOff x="1230229" y="0"/>
            <a:chExt cx="5143500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7B632B3A-A451-655F-8157-73BC0D277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0229" y="0"/>
              <a:ext cx="5143500" cy="6858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61F244CA-D7DB-92D8-F14C-C7F95832329D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348790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011EB-242B-3EA0-2A29-0A587C3A5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4248B08A-DB4E-7FB6-FE3D-737E4B8470B1}"/>
              </a:ext>
            </a:extLst>
          </p:cNvPr>
          <p:cNvGrpSpPr/>
          <p:nvPr/>
        </p:nvGrpSpPr>
        <p:grpSpPr>
          <a:xfrm>
            <a:off x="1293244" y="0"/>
            <a:ext cx="4680585" cy="6858000"/>
            <a:chOff x="1293244" y="0"/>
            <a:chExt cx="4680585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0E4937FE-D369-9A9A-BA8A-D28E7131E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3244" y="0"/>
              <a:ext cx="4680585" cy="685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D737779-1D8B-20FA-B2B7-EAA174BBF21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8B9D170E-5D66-A21E-BC2A-255489ACBB5F}"/>
              </a:ext>
            </a:extLst>
          </p:cNvPr>
          <p:cNvGrpSpPr/>
          <p:nvPr/>
        </p:nvGrpSpPr>
        <p:grpSpPr>
          <a:xfrm>
            <a:off x="1281212" y="0"/>
            <a:ext cx="4680585" cy="6858000"/>
            <a:chOff x="1293244" y="0"/>
            <a:chExt cx="4680585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47FFD0C4-6032-08A2-93E3-65721AAC3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3244" y="0"/>
              <a:ext cx="4680585" cy="6858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592DF981-9237-F868-A1A5-19A25AD7B850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972311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3392F-8CFF-CD23-0A46-BCBD899E1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78BE467B-788A-4A4D-AD7F-87D94D8D4372}"/>
              </a:ext>
            </a:extLst>
          </p:cNvPr>
          <p:cNvGrpSpPr/>
          <p:nvPr/>
        </p:nvGrpSpPr>
        <p:grpSpPr>
          <a:xfrm>
            <a:off x="1097882" y="0"/>
            <a:ext cx="5143500" cy="6858000"/>
            <a:chOff x="1097882" y="0"/>
            <a:chExt cx="5143500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3D8C171-A130-8920-F57D-B1B01D113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7882" y="0"/>
              <a:ext cx="5143500" cy="685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F71F9A0-BF66-2234-A284-6C7A0EB42E3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9022F6A1-C60F-DF04-DD6C-38A9852C51AA}"/>
              </a:ext>
            </a:extLst>
          </p:cNvPr>
          <p:cNvGrpSpPr/>
          <p:nvPr/>
        </p:nvGrpSpPr>
        <p:grpSpPr>
          <a:xfrm>
            <a:off x="1085851" y="0"/>
            <a:ext cx="5143500" cy="6858000"/>
            <a:chOff x="1097882" y="0"/>
            <a:chExt cx="5143500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10CFF13-B94D-F57E-40FB-089FAF80C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7882" y="0"/>
              <a:ext cx="5143500" cy="6858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62426B31-EF3E-1F1C-E11E-686B5E1E945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659366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E8CB9-DC57-042C-4AD0-D515DB201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AE58990-5D13-3344-F9F7-22D8114AB9D1}"/>
              </a:ext>
            </a:extLst>
          </p:cNvPr>
          <p:cNvGrpSpPr/>
          <p:nvPr/>
        </p:nvGrpSpPr>
        <p:grpSpPr>
          <a:xfrm>
            <a:off x="953503" y="0"/>
            <a:ext cx="5143500" cy="6858000"/>
            <a:chOff x="953503" y="0"/>
            <a:chExt cx="5143500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ECDA937-8A14-3C62-99A2-6FF6D58AE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3503" y="0"/>
              <a:ext cx="5143500" cy="685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1437E5FF-287D-57CF-33F7-A39E06A8F587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7B31C66C-F9B7-8ECA-11D4-85337EF28174}"/>
              </a:ext>
            </a:extLst>
          </p:cNvPr>
          <p:cNvGrpSpPr/>
          <p:nvPr/>
        </p:nvGrpSpPr>
        <p:grpSpPr>
          <a:xfrm>
            <a:off x="941471" y="0"/>
            <a:ext cx="5143500" cy="6858000"/>
            <a:chOff x="953503" y="0"/>
            <a:chExt cx="5143500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7EEBB98B-58E3-5A5C-FBD4-93D2234E1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3503" y="0"/>
              <a:ext cx="5143500" cy="6858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DE0ED10C-BC05-EAC5-798B-2F8EE3C39D4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A181F44-0A40-0D5A-8B45-CDFC2BB96589}"/>
              </a:ext>
            </a:extLst>
          </p:cNvPr>
          <p:cNvGrpSpPr/>
          <p:nvPr/>
        </p:nvGrpSpPr>
        <p:grpSpPr>
          <a:xfrm>
            <a:off x="953503" y="96253"/>
            <a:ext cx="5143500" cy="6858000"/>
            <a:chOff x="953503" y="0"/>
            <a:chExt cx="5143500" cy="6858000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522BDC82-4169-D6CC-C0A8-5D3362130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3503" y="0"/>
              <a:ext cx="5143500" cy="6858000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2E4F2F97-4BA6-9C33-FAD0-7A1079CCFF4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836711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F8DD8-1D81-EF96-B208-5E068AD5B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6C58D08D-A659-D41E-E5CA-7FFC68132075}"/>
              </a:ext>
            </a:extLst>
          </p:cNvPr>
          <p:cNvGrpSpPr/>
          <p:nvPr/>
        </p:nvGrpSpPr>
        <p:grpSpPr>
          <a:xfrm>
            <a:off x="724903" y="0"/>
            <a:ext cx="5143500" cy="6858000"/>
            <a:chOff x="724903" y="0"/>
            <a:chExt cx="5143500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78A4CAB-F1E9-BF69-9784-40B74DE7C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4903" y="0"/>
              <a:ext cx="5143500" cy="685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38CA2F3B-B24F-F52D-E6B0-8418D4913B7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5C9F3650-258D-2BE7-23A7-A9C3D2846141}"/>
              </a:ext>
            </a:extLst>
          </p:cNvPr>
          <p:cNvGrpSpPr/>
          <p:nvPr/>
        </p:nvGrpSpPr>
        <p:grpSpPr>
          <a:xfrm>
            <a:off x="712871" y="0"/>
            <a:ext cx="5143500" cy="6858000"/>
            <a:chOff x="724903" y="0"/>
            <a:chExt cx="5143500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24462244-4DE2-6C86-4CB5-2011E8535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4903" y="0"/>
              <a:ext cx="5143500" cy="6858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B19CA2A1-B32B-29D8-AF9F-22422F57E307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175073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08909-E25B-23CC-C955-4E514ED09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4240CC88-5915-28FA-BADA-9212CDC71BAB}"/>
              </a:ext>
            </a:extLst>
          </p:cNvPr>
          <p:cNvGrpSpPr/>
          <p:nvPr/>
        </p:nvGrpSpPr>
        <p:grpSpPr>
          <a:xfrm>
            <a:off x="1060322" y="0"/>
            <a:ext cx="4894898" cy="6858000"/>
            <a:chOff x="1060322" y="0"/>
            <a:chExt cx="4894898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E3FA9BB3-666B-228F-69A3-A3E2365AA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0322" y="0"/>
              <a:ext cx="4894898" cy="685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3ACA01E-D0B7-B20D-84F1-AEDE0B104C80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F005254A-C898-3540-5651-8D3EBE05710A}"/>
              </a:ext>
            </a:extLst>
          </p:cNvPr>
          <p:cNvGrpSpPr/>
          <p:nvPr/>
        </p:nvGrpSpPr>
        <p:grpSpPr>
          <a:xfrm>
            <a:off x="1212722" y="152400"/>
            <a:ext cx="4894898" cy="6858000"/>
            <a:chOff x="1060322" y="0"/>
            <a:chExt cx="4894898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E36CE66D-C50B-1FE0-10FF-C0EECF85F0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0322" y="0"/>
              <a:ext cx="4894898" cy="6858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BE779EAC-35B1-133B-C2B8-E5C9C1F839D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15368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E9BE5-E9F0-4546-65F3-5D7194A7D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01DB50F7-AC30-0448-D30B-73F84E8B47A2}"/>
              </a:ext>
            </a:extLst>
          </p:cNvPr>
          <p:cNvGrpSpPr/>
          <p:nvPr/>
        </p:nvGrpSpPr>
        <p:grpSpPr>
          <a:xfrm>
            <a:off x="1591176" y="0"/>
            <a:ext cx="5143500" cy="6858000"/>
            <a:chOff x="1591176" y="0"/>
            <a:chExt cx="5143500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D4FCBD8-5DFC-DC68-09FB-A55BC15DD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91176" y="0"/>
              <a:ext cx="5143500" cy="685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A2F32A1-CE4F-3C2C-6FE7-B5616918AF52}"/>
                </a:ext>
              </a:extLst>
            </p:cNvPr>
            <p:cNvSpPr txBox="1"/>
            <p:nvPr/>
          </p:nvSpPr>
          <p:spPr>
            <a:xfrm>
              <a:off x="2381108" y="2782669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EA53548-3034-407C-43EF-91E056EEDEF8}"/>
              </a:ext>
            </a:extLst>
          </p:cNvPr>
          <p:cNvGrpSpPr/>
          <p:nvPr/>
        </p:nvGrpSpPr>
        <p:grpSpPr>
          <a:xfrm>
            <a:off x="1579144" y="0"/>
            <a:ext cx="5143500" cy="6858000"/>
            <a:chOff x="1591176" y="0"/>
            <a:chExt cx="5143500" cy="685800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5FA22F53-DC2E-1D1F-9BF0-D00050238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91176" y="0"/>
              <a:ext cx="5143500" cy="6858000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BBA967FE-5FDC-6CBE-56C1-4870CFA86E20}"/>
                </a:ext>
              </a:extLst>
            </p:cNvPr>
            <p:cNvSpPr txBox="1"/>
            <p:nvPr/>
          </p:nvSpPr>
          <p:spPr>
            <a:xfrm>
              <a:off x="2381108" y="2782669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070478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DEF4C-251D-17B6-BD93-96D1975EE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2BB25B75-D87D-73A3-4C58-E4608EA6C823}"/>
              </a:ext>
            </a:extLst>
          </p:cNvPr>
          <p:cNvGrpSpPr/>
          <p:nvPr/>
        </p:nvGrpSpPr>
        <p:grpSpPr>
          <a:xfrm>
            <a:off x="1290387" y="0"/>
            <a:ext cx="5143500" cy="6858000"/>
            <a:chOff x="1290387" y="0"/>
            <a:chExt cx="5143500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06DEDD2-C1C0-E8A9-83AF-1FDAF7B13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0387" y="0"/>
              <a:ext cx="5143500" cy="685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11CBDCC9-AD20-399A-7291-4924D63D88CC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5F94887-6A20-CE01-DEF1-E751E9D56452}"/>
              </a:ext>
            </a:extLst>
          </p:cNvPr>
          <p:cNvGrpSpPr/>
          <p:nvPr/>
        </p:nvGrpSpPr>
        <p:grpSpPr>
          <a:xfrm>
            <a:off x="1278356" y="0"/>
            <a:ext cx="5143500" cy="6858000"/>
            <a:chOff x="1290387" y="0"/>
            <a:chExt cx="5143500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8D3A176A-D33C-1A31-CB64-35C4AD93D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0387" y="0"/>
              <a:ext cx="5143500" cy="6858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E19E658E-1109-9325-2926-935100B95EA7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811060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E0AF9-0ABC-9C93-6123-4EDE54442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89B117D-683E-5CD1-01F4-93B3609882B9}"/>
              </a:ext>
            </a:extLst>
          </p:cNvPr>
          <p:cNvGrpSpPr/>
          <p:nvPr/>
        </p:nvGrpSpPr>
        <p:grpSpPr>
          <a:xfrm>
            <a:off x="1001629" y="0"/>
            <a:ext cx="5143500" cy="6858000"/>
            <a:chOff x="1001629" y="0"/>
            <a:chExt cx="5143500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3F8EA07-2710-B3E1-5BAA-97959C9F9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1629" y="0"/>
              <a:ext cx="5143500" cy="685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A2A3DD9E-6905-3415-C83B-568A2BF1487F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3DE91BEA-CF32-2884-8A1D-E5B6ED81BCD9}"/>
              </a:ext>
            </a:extLst>
          </p:cNvPr>
          <p:cNvGrpSpPr/>
          <p:nvPr/>
        </p:nvGrpSpPr>
        <p:grpSpPr>
          <a:xfrm>
            <a:off x="989598" y="0"/>
            <a:ext cx="5143500" cy="6858000"/>
            <a:chOff x="1001629" y="0"/>
            <a:chExt cx="5143500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5DFF5A1-9EF2-E909-5BC7-2E551208C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1629" y="0"/>
              <a:ext cx="5143500" cy="6858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402EF2FB-B1A2-CB58-3485-32C9F173B456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472926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A1EF7-DD13-21D1-64A7-AACED79F3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1CA1E5A-6C9E-C9DD-1B98-DF5C4EF1E064}"/>
              </a:ext>
            </a:extLst>
          </p:cNvPr>
          <p:cNvSpPr txBox="1"/>
          <p:nvPr/>
        </p:nvSpPr>
        <p:spPr>
          <a:xfrm>
            <a:off x="1839686" y="1175658"/>
            <a:ext cx="333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@grace_valero_realtor</a:t>
            </a:r>
          </a:p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www.gracevalerorealtor.inmo.co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76869B-5A53-9448-053E-2FB73E0593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952304E-0054-2C09-149C-7AEA40A0EA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8F29C56-0D81-9365-701F-F6E82B41EFD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F633EA3-41B7-A1E2-909B-8C7C04AF608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0F55454-DE61-B690-222C-DF143E24CC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EB07807-7F55-0EBB-BE6D-D91D5D10880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ADF7A1A-25FB-285F-5E0C-E1F6A8B275A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6B63709-327B-C4DB-B26D-B483F504581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AF87CF1A-ECE2-982C-756E-747337D0016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C4843D9-6E6E-F2BB-73BC-49F3875E72E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11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B569F-F9C5-A8E7-372E-9A719255F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97007F53-EDE1-A888-9BB0-5D61BA4B6BBF}"/>
              </a:ext>
            </a:extLst>
          </p:cNvPr>
          <p:cNvGrpSpPr/>
          <p:nvPr/>
        </p:nvGrpSpPr>
        <p:grpSpPr>
          <a:xfrm>
            <a:off x="953502" y="-84221"/>
            <a:ext cx="5143500" cy="6858000"/>
            <a:chOff x="953502" y="-84221"/>
            <a:chExt cx="5143500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44F4A3B0-A163-9E30-076B-DC5111341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96252" y="773029"/>
              <a:ext cx="6858000" cy="51435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E1EA4D1-3A72-59E6-D272-5EE0574B925A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56420304-CB0C-EDF1-777C-F261688FC46F}"/>
              </a:ext>
            </a:extLst>
          </p:cNvPr>
          <p:cNvGrpSpPr/>
          <p:nvPr/>
        </p:nvGrpSpPr>
        <p:grpSpPr>
          <a:xfrm>
            <a:off x="965534" y="0"/>
            <a:ext cx="5143500" cy="6858000"/>
            <a:chOff x="953502" y="-84221"/>
            <a:chExt cx="5143500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108ACDF0-5EDA-B34B-4FEA-44F4F135C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96252" y="773029"/>
              <a:ext cx="6858000" cy="51435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44B1F530-798B-A1DF-733C-3861DCC4E966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922206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28191-6A13-4E38-395D-198E3D603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7BE2382-FC65-F140-91E5-446DDC08F647}"/>
              </a:ext>
            </a:extLst>
          </p:cNvPr>
          <p:cNvSpPr txBox="1"/>
          <p:nvPr/>
        </p:nvSpPr>
        <p:spPr>
          <a:xfrm>
            <a:off x="1839686" y="1175658"/>
            <a:ext cx="333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@grace_valero_realtor</a:t>
            </a:r>
          </a:p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www.gracevalerorealtor.inmo.co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416C41-468E-91F0-0FF6-F4A84F1B29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58293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C3B361F-2EF4-6289-D71D-DF0172CDE5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52400"/>
            <a:ext cx="77724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6171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31313-9845-7AFB-9A51-7D7E8B3B2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F54DA92-8BA0-4458-58FD-4CE5171C58D9}"/>
              </a:ext>
            </a:extLst>
          </p:cNvPr>
          <p:cNvSpPr txBox="1"/>
          <p:nvPr/>
        </p:nvSpPr>
        <p:spPr>
          <a:xfrm>
            <a:off x="1839686" y="1175658"/>
            <a:ext cx="333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@grace_valero_realtor</a:t>
            </a:r>
          </a:p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www.gracevalerorealtor.inmo.co</a:t>
            </a:r>
          </a:p>
        </p:txBody>
      </p:sp>
    </p:spTree>
    <p:extLst>
      <p:ext uri="{BB962C8B-B14F-4D97-AF65-F5344CB8AC3E}">
        <p14:creationId xmlns:p14="http://schemas.microsoft.com/office/powerpoint/2010/main" val="40698347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12E11-553F-D8C3-F066-988EE130E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o 33">
            <a:extLst>
              <a:ext uri="{FF2B5EF4-FFF2-40B4-BE49-F238E27FC236}">
                <a16:creationId xmlns:a16="http://schemas.microsoft.com/office/drawing/2014/main" id="{DE615DBC-E3D9-4940-808D-BF1D291C7912}"/>
              </a:ext>
            </a:extLst>
          </p:cNvPr>
          <p:cNvGrpSpPr/>
          <p:nvPr/>
        </p:nvGrpSpPr>
        <p:grpSpPr>
          <a:xfrm>
            <a:off x="380138" y="100119"/>
            <a:ext cx="8578595" cy="6406776"/>
            <a:chOff x="380138" y="100119"/>
            <a:chExt cx="8578595" cy="6406776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95EAA44-8666-4AE9-8782-A60697C1BB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20" r="39130" b="78336"/>
            <a:stretch/>
          </p:blipFill>
          <p:spPr>
            <a:xfrm>
              <a:off x="2602863" y="100119"/>
              <a:ext cx="3657916" cy="1688228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08DFA02A-86A4-8CC8-F4FE-3B098FACD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1252" y="505433"/>
              <a:ext cx="1671611" cy="1138785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2BD68477-75CB-445A-BCEE-AEAC5CFF0DC5}"/>
                </a:ext>
              </a:extLst>
            </p:cNvPr>
            <p:cNvSpPr txBox="1"/>
            <p:nvPr/>
          </p:nvSpPr>
          <p:spPr>
            <a:xfrm>
              <a:off x="380138" y="1966957"/>
              <a:ext cx="55280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PA" sz="700" dirty="0">
                <a:ea typeface="Baskerville" panose="02020502070401020303" pitchFamily="18" charset="0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52330495-AD8E-D7C5-7CFE-C852352FAD9E}"/>
                </a:ext>
              </a:extLst>
            </p:cNvPr>
            <p:cNvSpPr txBox="1"/>
            <p:nvPr/>
          </p:nvSpPr>
          <p:spPr>
            <a:xfrm>
              <a:off x="514936" y="1777215"/>
              <a:ext cx="6332483" cy="4455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Se renta Oficina  ubicada en PH Ocean Business Plaza, Torre Banesco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En impecables condiciones,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muy iluminada, 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linda vista de la ciudad,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sistema de iluminación,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aires y seguridad,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pisos de porcelanato,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Semi Amoblada (no incluye todo lo que se ve)</a:t>
              </a:r>
            </a:p>
            <a:p>
              <a:endParaRPr lang="es-PA" sz="105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Características:</a:t>
              </a:r>
            </a:p>
            <a:p>
              <a:endParaRPr lang="es-PA" sz="105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 -    151 m2 de Construcción </a:t>
              </a:r>
            </a:p>
            <a:p>
              <a:pPr marL="171450" indent="-171450">
                <a:buFontTx/>
                <a:buChar char="-"/>
              </a:pPr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2  cubiculos cerrados 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     con tabiquerias antiruido</a:t>
              </a:r>
            </a:p>
            <a:p>
              <a:pPr marL="171450" indent="-171450">
                <a:buFontTx/>
                <a:buChar char="-"/>
              </a:pPr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2 baños </a:t>
              </a:r>
            </a:p>
            <a:p>
              <a:pPr marL="171450" indent="-171450">
                <a:buFontTx/>
                <a:buChar char="-"/>
              </a:pPr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Cocineta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-    Semi amoblada</a:t>
              </a:r>
            </a:p>
            <a:p>
              <a:pPr marL="171450" indent="-171450">
                <a:buFontTx/>
                <a:buChar char="-"/>
              </a:pPr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3 parking fijos</a:t>
              </a:r>
            </a:p>
            <a:p>
              <a:pPr marL="171450" indent="-171450">
                <a:buFontTx/>
                <a:buChar char="-"/>
              </a:pPr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Sala de reuniones</a:t>
              </a:r>
            </a:p>
            <a:p>
              <a:pPr marL="171450" indent="-171450">
                <a:buFontTx/>
                <a:buChar char="-"/>
              </a:pPr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Puestos de trabajo abiertos</a:t>
              </a: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-   Cómoda y muy iluminada</a:t>
              </a:r>
            </a:p>
            <a:p>
              <a:endParaRPr lang="es-PA" sz="105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Se renta 2170$ + ITBMS total =2321.90$ (incluye la administracion - Mantenimiento)</a:t>
              </a:r>
            </a:p>
            <a:p>
              <a:endParaRPr lang="es-PA" sz="105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Excelente área comercial muy bien ubicada, cerca de restaurantes y zona bancaria, de fácil acceso.</a:t>
              </a:r>
            </a:p>
            <a:p>
              <a:endParaRPr lang="es-PA" sz="105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050" dirty="0">
                  <a:solidFill>
                    <a:srgbClr val="0D0D0D"/>
                  </a:solidFill>
                  <a:latin typeface="Roboto" panose="02000000000000000000" pitchFamily="2" charset="0"/>
                </a:rPr>
                <a:t>Mas información Grace Valero licencia corredor 5047 lamadas o chat al 66700927</a:t>
              </a:r>
              <a:endParaRPr lang="es-PA" sz="1050" dirty="0"/>
            </a:p>
          </p:txBody>
        </p:sp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98C09D6A-72E3-6BF6-E782-896FF971E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2279" y="2565443"/>
              <a:ext cx="2400000" cy="1800000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82BA80F5-C870-A160-BF3F-059CDB40A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6209" y="2565443"/>
              <a:ext cx="2400000" cy="1800000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570C78D7-F511-BA2F-F438-523C858D7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8733" y="183858"/>
              <a:ext cx="2400000" cy="1800000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353362D5-5769-B8D6-E9EC-81447F87A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8733" y="4706895"/>
              <a:ext cx="2400000" cy="1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729207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27F68-7D4E-70AB-E0B8-678E454F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1964B0DF-2B9A-2441-0506-CAC1012BF02D}"/>
              </a:ext>
            </a:extLst>
          </p:cNvPr>
          <p:cNvGrpSpPr/>
          <p:nvPr/>
        </p:nvGrpSpPr>
        <p:grpSpPr>
          <a:xfrm>
            <a:off x="397043" y="288758"/>
            <a:ext cx="7772400" cy="5829300"/>
            <a:chOff x="397043" y="288758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AC338473-9409-7C11-0D0B-710AD0761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043" y="288758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D6B2344-BDB8-2F5E-1028-9D3AE318A8E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933578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D1F58-EB0C-E069-8492-C089BFA39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AC1F292-A1FC-40A8-E247-0D4EF05F84F4}"/>
              </a:ext>
            </a:extLst>
          </p:cNvPr>
          <p:cNvGrpSpPr/>
          <p:nvPr/>
        </p:nvGrpSpPr>
        <p:grpSpPr>
          <a:xfrm>
            <a:off x="288758" y="230279"/>
            <a:ext cx="7772400" cy="5829300"/>
            <a:chOff x="288758" y="230279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1AFEE6FA-3BE2-E008-1F4E-E201BC8A4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8758" y="230279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75647C6-A6C1-6C82-5FF5-71413F08C0BC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61707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A11C5-B8C0-4AB2-0BEE-35F9FFC3D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39E3711-6427-4633-BD32-58FB7EA62BA0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379496D-83DF-00B7-F489-FD440ED2B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9972381-31DC-41D5-F9E5-809526BB5C7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2F7657E5-1FFA-FDA6-CDD4-F98D0AE9AE3E}"/>
              </a:ext>
            </a:extLst>
          </p:cNvPr>
          <p:cNvGrpSpPr/>
          <p:nvPr/>
        </p:nvGrpSpPr>
        <p:grpSpPr>
          <a:xfrm>
            <a:off x="152400" y="152400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F0915087-5055-2149-8D9E-0EAC8547E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7852B1B5-19C6-7D92-C573-D733997A8C3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007994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2212C-C176-CD38-0185-1D4D6F6C2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1474C3A7-339D-B974-8B9C-341F5492ECD7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D396507-6052-BC72-9BAF-3B1F2C270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4467BF0-E4C5-D6AA-4B41-DB116CEDA92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4447E2C0-A9D5-4CCB-15F5-C5BD3C3561D5}"/>
              </a:ext>
            </a:extLst>
          </p:cNvPr>
          <p:cNvGrpSpPr/>
          <p:nvPr/>
        </p:nvGrpSpPr>
        <p:grpSpPr>
          <a:xfrm>
            <a:off x="152400" y="152400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BB520010-71D4-4316-699C-4BEA79FBB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2840F165-5D16-3A85-6AC8-73ED56225A4E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87434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CFEC9-4F30-97DF-B313-CC3EE0A20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9310D5E9-CCCF-D134-8735-1CD5AA57C280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3F144803-41A9-B612-D0DB-677BCD577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2F3D917-D57F-BE86-577A-F2D34FB732E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4821FD73-7641-9F1B-18B2-FB2DCBF04156}"/>
              </a:ext>
            </a:extLst>
          </p:cNvPr>
          <p:cNvGrpSpPr/>
          <p:nvPr/>
        </p:nvGrpSpPr>
        <p:grpSpPr>
          <a:xfrm>
            <a:off x="152400" y="152400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99C450B-3FD9-1B07-7EE2-2BFAB1CFB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6AF3CD83-EBAB-10DE-F048-B13B6F11E8EE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166434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EE816-439B-156D-0166-DD10626F9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A9C354DD-F59B-D101-9594-DE35486BB960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B5CABC9-AAB6-5A26-F7EF-82C0155A9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A085881-DC30-8D07-B9F2-287E959740CF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293F7DB3-00C2-720C-5FFC-BAD66A5BD133}"/>
              </a:ext>
            </a:extLst>
          </p:cNvPr>
          <p:cNvGrpSpPr/>
          <p:nvPr/>
        </p:nvGrpSpPr>
        <p:grpSpPr>
          <a:xfrm>
            <a:off x="0" y="96253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71E5796D-691C-6A8C-6F53-7E5A6CFAE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D7A2C3FF-E88B-7B4C-9CF5-F1806825BF3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84359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511EA-01D4-D04C-3A5F-781F8E0E6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FFB0BF9C-6C9F-BAB3-AD94-781593FED924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01AD37AA-F61C-DD56-2B74-C49521915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D27F770-4624-909E-E551-D65B33759DF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E3CA303-13DC-0D68-CD9F-9186A0E0BB92}"/>
              </a:ext>
            </a:extLst>
          </p:cNvPr>
          <p:cNvGrpSpPr/>
          <p:nvPr/>
        </p:nvGrpSpPr>
        <p:grpSpPr>
          <a:xfrm>
            <a:off x="-12032" y="96253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247F36C8-AF2C-70E1-0640-405EF8327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4F0FADE8-FE56-66E9-55F0-3D6FF0AA3E57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2782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4B4A4-0BAD-7AA9-94FF-9E3A8D969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677331E0-DA73-1E33-D055-154EFE26BB3E}"/>
              </a:ext>
            </a:extLst>
          </p:cNvPr>
          <p:cNvGrpSpPr/>
          <p:nvPr/>
        </p:nvGrpSpPr>
        <p:grpSpPr>
          <a:xfrm>
            <a:off x="312821" y="385010"/>
            <a:ext cx="7772400" cy="5829300"/>
            <a:chOff x="312821" y="38501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D5A9B54-03E5-EA81-67F5-CF4EF3A5F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2821" y="38501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F78E5BC-BA3D-E28E-3844-84BB2CB9A262}"/>
                </a:ext>
              </a:extLst>
            </p:cNvPr>
            <p:cNvSpPr txBox="1"/>
            <p:nvPr/>
          </p:nvSpPr>
          <p:spPr>
            <a:xfrm>
              <a:off x="1947970" y="133206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771466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7B7A7-E284-D582-F46E-55B549074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2E14DE6-5C6A-6960-4125-352696D7E89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232A8B5-8647-5780-87C2-F4BA90E73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0280397-5252-B6F4-3B16-96817304075D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0A5CC391-DF64-6795-2A18-D929556C2C90}"/>
              </a:ext>
            </a:extLst>
          </p:cNvPr>
          <p:cNvGrpSpPr/>
          <p:nvPr/>
        </p:nvGrpSpPr>
        <p:grpSpPr>
          <a:xfrm>
            <a:off x="152400" y="152400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8527F46-8FA2-2AA5-63B8-DF03D6F9E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758E7527-70A0-6626-568F-8119AF274E96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517668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50D68-D5D9-E511-7E05-130CDFCB5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78CBA7BF-1717-AF51-06A0-5590B1D0D904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9443853-C268-E32F-426E-73B52CADE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E6C842A7-0A87-4B60-A0D6-7061E99424E3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2539321B-28BA-2A58-F5F9-E203D72AAD29}"/>
              </a:ext>
            </a:extLst>
          </p:cNvPr>
          <p:cNvGrpSpPr/>
          <p:nvPr/>
        </p:nvGrpSpPr>
        <p:grpSpPr>
          <a:xfrm>
            <a:off x="152400" y="152400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FDD3FCE5-EE6E-8A2F-AB75-8A807DFDE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E7819CF2-F1BF-F902-75AC-2C1912902C57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687695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91D8-23F0-2135-C5FF-20D2E7A58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6B13069E-8062-608F-23B3-73B2A78C5FFA}"/>
              </a:ext>
            </a:extLst>
          </p:cNvPr>
          <p:cNvGrpSpPr/>
          <p:nvPr/>
        </p:nvGrpSpPr>
        <p:grpSpPr>
          <a:xfrm>
            <a:off x="842211" y="514350"/>
            <a:ext cx="7772400" cy="5829300"/>
            <a:chOff x="842211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B9AAEF2-3A01-202B-1303-F3C1B03AB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2211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D7317D1-13F6-2A28-F66E-3D7E4B29941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371788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E3AF7-AF39-3315-329D-49873B0E2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4A4AF314-D122-234D-4570-60D2C736CC73}"/>
              </a:ext>
            </a:extLst>
          </p:cNvPr>
          <p:cNvGrpSpPr/>
          <p:nvPr/>
        </p:nvGrpSpPr>
        <p:grpSpPr>
          <a:xfrm>
            <a:off x="433136" y="360947"/>
            <a:ext cx="7772400" cy="5829300"/>
            <a:chOff x="433136" y="360947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CD0A0A8E-4C53-8EEF-504A-4B8E12C95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136" y="360947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6707F018-063E-0095-DEDD-3DA31631258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02547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D4535-6551-EF70-DE0F-CE032FEE8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A22C4593-F7BD-DC02-0B85-655829E5A490}"/>
              </a:ext>
            </a:extLst>
          </p:cNvPr>
          <p:cNvGrpSpPr/>
          <p:nvPr/>
        </p:nvGrpSpPr>
        <p:grpSpPr>
          <a:xfrm>
            <a:off x="517357" y="385011"/>
            <a:ext cx="7772400" cy="5829300"/>
            <a:chOff x="517357" y="385011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9CBAFC6-78AF-E088-F11F-4D2BAA611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357" y="385011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8D1BE6E-F17A-07EB-45C3-AD2FF7DC0DE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5316326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D688C-EE46-CB27-FDC9-52D62EA05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upo 57">
            <a:extLst>
              <a:ext uri="{FF2B5EF4-FFF2-40B4-BE49-F238E27FC236}">
                <a16:creationId xmlns:a16="http://schemas.microsoft.com/office/drawing/2014/main" id="{75FB0AB0-1F60-A7A1-7EE5-74876E189D64}"/>
              </a:ext>
            </a:extLst>
          </p:cNvPr>
          <p:cNvGrpSpPr/>
          <p:nvPr/>
        </p:nvGrpSpPr>
        <p:grpSpPr>
          <a:xfrm>
            <a:off x="209532" y="161912"/>
            <a:ext cx="8724936" cy="5610846"/>
            <a:chOff x="209532" y="161912"/>
            <a:chExt cx="8724936" cy="5610846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A7A40046-AB17-0BF7-2295-3E23D856101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3206346-E8B8-7FF1-4EE3-8622EF4E84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20" r="39130" b="78336"/>
            <a:stretch/>
          </p:blipFill>
          <p:spPr>
            <a:xfrm>
              <a:off x="2298870" y="161912"/>
              <a:ext cx="3016470" cy="1392183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ADEB43D5-1553-06C3-83BE-A3E30B9ED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488" y="353436"/>
              <a:ext cx="1671611" cy="1138785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EF32CEEC-13DE-41B6-E519-3F89FEC5839D}"/>
                </a:ext>
              </a:extLst>
            </p:cNvPr>
            <p:cNvSpPr txBox="1"/>
            <p:nvPr/>
          </p:nvSpPr>
          <p:spPr>
            <a:xfrm>
              <a:off x="209532" y="1648552"/>
              <a:ext cx="8724936" cy="4124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PA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PH Parklane Costa del Este, en Venta</a:t>
              </a: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- 274 m2</a:t>
              </a: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Hermosa Vista al mar y Ciudad 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Salón Comedor</a:t>
              </a:r>
              <a:endParaRPr lang="es-PA" altLang="es-PA" sz="1200" dirty="0">
                <a:latin typeface="Arial" panose="020B0604020202020204" pitchFamily="34" charset="0"/>
              </a:endParaRP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Amplios balcón</a:t>
              </a: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- 3 recámaras con baño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Recámara principal con walkincloset y baño privado</a:t>
              </a: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Incluye cortinas blackout en cuartos y screen en salón</a:t>
              </a: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- 1/2 Baño de visita </a:t>
              </a:r>
            </a:p>
            <a:p>
              <a:pPr marL="171450" marR="0" lvl="0" indent="-1714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</a:pP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Sala familiar 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Cocina cerrada moderna muy iluminada</a:t>
              </a: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Estufa, Nevera, lavadora, secadora</a:t>
              </a:r>
              <a:r>
                <a:rPr lang="es-PA" altLang="es-PA" sz="1200" dirty="0">
                  <a:latin typeface="Arial" panose="020B0604020202020204" pitchFamily="34" charset="0"/>
                </a:rPr>
                <a:t> </a:t>
              </a: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y calentador de agua</a:t>
              </a: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Área de Lavandería con amplio cuarto y baño de empleada</a:t>
              </a: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closets para despensa y lencería</a:t>
              </a: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- 2 parking techados</a:t>
              </a: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b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PH Ubicado en Costa del Este muy cerca del mall Town Center, restaurantes y plazas comerciales, Colegios y Clinica privada.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El PH cuenta con amenidades recreativas como: 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PA" altLang="es-P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Gimnasio y sala de juegos, Piscina, parque para niños Salón de Eventos Cancha de tenis y baloncesto Seguridad 24/7 Venta 798.000$, Para citas llamar o chatear con Grace Valero al 66700927</a:t>
              </a:r>
              <a:endParaRPr lang="es-PA" sz="1200" dirty="0"/>
            </a:p>
            <a:p>
              <a:endParaRPr lang="es-PA" sz="1200" dirty="0"/>
            </a:p>
          </p:txBody>
        </p:sp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8C257D20-253A-6FD0-0F4C-FF15A10EC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08575" y="3049449"/>
              <a:ext cx="1440000" cy="1080000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2D59BBD-BAFE-7B23-74BF-7E82FCF3B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35040" y="3049449"/>
              <a:ext cx="1440000" cy="1080000"/>
            </a:xfrm>
            <a:prstGeom prst="rect">
              <a:avLst/>
            </a:prstGeom>
          </p:spPr>
        </p:pic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id="{5B0502C7-559E-0F88-F0A9-03C01A677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35040" y="332105"/>
              <a:ext cx="1440000" cy="1080000"/>
            </a:xfrm>
            <a:prstGeom prst="rect">
              <a:avLst/>
            </a:prstGeom>
          </p:spPr>
        </p:pic>
        <p:pic>
          <p:nvPicPr>
            <p:cNvPr id="49" name="Imagen 48">
              <a:extLst>
                <a:ext uri="{FF2B5EF4-FFF2-40B4-BE49-F238E27FC236}">
                  <a16:creationId xmlns:a16="http://schemas.microsoft.com/office/drawing/2014/main" id="{501A23DE-C300-6D10-6677-E1523B3C0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04314" y="332105"/>
              <a:ext cx="1440000" cy="1080000"/>
            </a:xfrm>
            <a:prstGeom prst="rect">
              <a:avLst/>
            </a:prstGeom>
          </p:spPr>
        </p:pic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id="{76DDEF8F-AECF-3C4C-8CA3-BC49BA295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35040" y="1648552"/>
              <a:ext cx="1440000" cy="1080000"/>
            </a:xfrm>
            <a:prstGeom prst="rect">
              <a:avLst/>
            </a:prstGeom>
          </p:spPr>
        </p:pic>
        <p:pic>
          <p:nvPicPr>
            <p:cNvPr id="55" name="Imagen 54">
              <a:extLst>
                <a:ext uri="{FF2B5EF4-FFF2-40B4-BE49-F238E27FC236}">
                  <a16:creationId xmlns:a16="http://schemas.microsoft.com/office/drawing/2014/main" id="{1194DFE8-2605-5035-645B-2CA379BB3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304314" y="1584726"/>
              <a:ext cx="144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371427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4895D-0AA1-5789-EE51-28A4D4166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>
            <a:extLst>
              <a:ext uri="{FF2B5EF4-FFF2-40B4-BE49-F238E27FC236}">
                <a16:creationId xmlns:a16="http://schemas.microsoft.com/office/drawing/2014/main" id="{211C8A8A-91ED-72FD-C100-C788BB65EA6C}"/>
              </a:ext>
            </a:extLst>
          </p:cNvPr>
          <p:cNvGrpSpPr/>
          <p:nvPr/>
        </p:nvGrpSpPr>
        <p:grpSpPr>
          <a:xfrm>
            <a:off x="409074" y="288758"/>
            <a:ext cx="7772400" cy="5829300"/>
            <a:chOff x="409074" y="288758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396A537-70E1-BDD1-6158-3F49BC220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9074" y="288758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A782E53-9835-E0EC-8882-C3637218BE2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9534514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89545-E054-1B57-885A-17FF9139E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9414AD0-1A5F-A8CF-B699-C510B1E949D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3571DC37-85DE-8639-DECE-F6AD644AB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88B74E4-8868-2495-DB3B-126564B4A65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6052209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FAA7C-CB87-8BC3-52C4-CB14AA0F1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474D739E-1414-8D93-85F3-8BEE1C28292B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48D3A489-283E-5408-A523-636D2BC5F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4938F69-B06C-2F39-D16A-3069988CFBA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235293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8E19A-C812-0FE3-6299-A68904064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C131BD4E-3093-155F-ACD6-AA563A6721DD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4DC5063F-2D0E-223D-7928-7C5AFB5E2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63724B01-F5D5-5B03-6AE5-1ED5E1AA92DD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2097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4CD73-D238-1EC8-8371-F1A3B19EA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EF2B8924-377B-08C0-8351-D4F2A692E6D8}"/>
              </a:ext>
            </a:extLst>
          </p:cNvPr>
          <p:cNvGrpSpPr/>
          <p:nvPr/>
        </p:nvGrpSpPr>
        <p:grpSpPr>
          <a:xfrm>
            <a:off x="348916" y="273718"/>
            <a:ext cx="7772400" cy="5829300"/>
            <a:chOff x="348916" y="273718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ED1F15C-0FCF-0638-D92F-DAECBEEF0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916" y="273718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E4935CBB-C67F-19CF-F4F0-C05A4FB8C605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704097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E2923-02A2-7939-2953-782CCDB0E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6FE0C1F-FD30-80B2-411D-2E19992D96D6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D5A1255-8E61-D16B-5EB2-5EEA395BA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37D91A56-675D-5C91-65FD-0AE3652059C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3482353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4A267-286E-20DD-0769-4EC3EC000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129402A0-ECE9-3384-B1FE-2794628B580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64FB1D3-5208-411C-13F9-7CC2810D5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69042BE-9D7D-BF7D-F055-E14F17EDBB9E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111646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F50D8-E412-42AF-F155-D9A3970F0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C968E50-F3D1-7D01-E902-60C0BB6783FE}"/>
              </a:ext>
            </a:extLst>
          </p:cNvPr>
          <p:cNvGrpSpPr/>
          <p:nvPr/>
        </p:nvGrpSpPr>
        <p:grpSpPr>
          <a:xfrm>
            <a:off x="-264695" y="0"/>
            <a:ext cx="7772400" cy="5829300"/>
            <a:chOff x="-264695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6A1A913-BF2F-E676-55D6-DCE821891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64695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74746C2-7948-3495-08AF-1111EF8BA590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433261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5B971-8237-EAEC-6122-31390FD7B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75E767AD-51FC-7B03-B719-BE3BDDE7AB13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702D5F5-FF5F-BD02-DB7D-33397317B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E81AB2A3-7E60-0606-7173-43C29EB3C0C2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5556012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59C2A-5411-5783-04A9-37F17963E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125E58E1-7157-68E0-A0AE-3A992E5DCE2C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82A7FC8-F686-6DE6-C73F-28ACAF87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101ABA58-CCA9-7127-B34E-ED22261728B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817768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DB070-01E9-C061-8F3A-0C988FA18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F763BEF9-DF99-55B4-062D-300528C0E43C}"/>
              </a:ext>
            </a:extLst>
          </p:cNvPr>
          <p:cNvGrpSpPr/>
          <p:nvPr/>
        </p:nvGrpSpPr>
        <p:grpSpPr>
          <a:xfrm>
            <a:off x="553452" y="324853"/>
            <a:ext cx="7772400" cy="5829300"/>
            <a:chOff x="553452" y="324853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68AB23E-F3E0-FCDF-503A-1C95B211D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452" y="324853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3739B4C-FFB6-AAD5-898A-F0B310E9D8D7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388249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3784C-CC09-8B0B-6AD3-B4A4B019F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E684E5B-363C-753B-4E40-592BFF3E1A2B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DB6F88D-FE75-4285-0234-2EAB5F1CD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A49C44FD-3D1B-8A93-5630-00E1A02FFED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0072944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C405D-3F40-C2B6-B816-01A865125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C4C4EA0C-194A-AA89-A964-85682BFE6AD4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84E0A1A-310D-5705-DA21-D64A1FACA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F5BA9C5-B148-3AFA-24B9-295948C16075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3159768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72E4E-1512-87CF-3762-35D1AB73F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64EC9EAE-C655-B66E-E504-087EB9229AFC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AD1C438E-432F-13AE-A502-DBCA89A87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E669A45-19B8-25AE-0D48-8E33DA75E63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107204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F0848-0DCD-43D9-6FE0-094D82DE9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B96A5DAB-3762-0F7A-9E30-9FFCF30F01B8}"/>
              </a:ext>
            </a:extLst>
          </p:cNvPr>
          <p:cNvGrpSpPr/>
          <p:nvPr/>
        </p:nvGrpSpPr>
        <p:grpSpPr>
          <a:xfrm>
            <a:off x="577515" y="397042"/>
            <a:ext cx="7772400" cy="5829300"/>
            <a:chOff x="577515" y="397042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C8D3327-77E1-3701-F2DC-EEA7A327C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7515" y="397042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37C586D-EB2A-BB1D-7111-1C044272E74D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6338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21281-D99B-005F-45FF-36AE85AC8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7E2337F-774D-5B17-CAEB-0D487292090F}"/>
              </a:ext>
            </a:extLst>
          </p:cNvPr>
          <p:cNvGrpSpPr/>
          <p:nvPr/>
        </p:nvGrpSpPr>
        <p:grpSpPr>
          <a:xfrm>
            <a:off x="577516" y="312821"/>
            <a:ext cx="7772400" cy="5829300"/>
            <a:chOff x="577516" y="312821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44E33B1-9CE5-C9AA-F2DE-D9EBA247C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7516" y="312821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901C083-7CB4-6F06-7985-C4F60AC3CAA1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6339034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46F50-291A-005E-B191-10F889211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F97AD7AD-039C-BD84-F414-C2F139435CF8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4F07098-AC9E-0384-ECB7-04DF5C82C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086A844-DC1A-7176-8529-212647524B5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8374909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3FB7A-71FA-0319-0C0E-9EB353963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CB783AC-CB04-9736-22E2-D978815C15DB}"/>
              </a:ext>
            </a:extLst>
          </p:cNvPr>
          <p:cNvGrpSpPr/>
          <p:nvPr/>
        </p:nvGrpSpPr>
        <p:grpSpPr>
          <a:xfrm>
            <a:off x="0" y="96253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83645A9-2849-F661-410E-825D378E3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5F22486-676A-D70D-38C8-5EEED8C52F8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361216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A9895-3477-2E08-0E56-137D1AF37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09530539-6508-E4D1-C565-617E8BCFE76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E6569E2A-806F-A23F-E6A6-DDFDF3027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B08A554C-5E7E-21EA-F2D9-10A3F72E62C5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1784295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ED5B0-C5C5-CC93-A393-06DA48A14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CB5CB669-487D-481D-590F-1EE2DF828E21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A2CF04F3-35DB-6FCC-0EEC-A6FE35274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EBEE2AB9-F6AF-B218-037B-FBF56BEBC9B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7518340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2ECB4-9471-C1AD-8778-A27225C81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9369673D-B8E8-0AC5-795B-DC52785CE324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1F481FD5-CCF7-9AAE-14B9-2F0487877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39346D8-9C10-9644-410D-E6D8D07CC48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7738829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F8B4F-A908-4016-CBA1-C3CCB5008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A98F3DAB-9EE0-C5D5-FA8D-F1F15EDE56AD}"/>
              </a:ext>
            </a:extLst>
          </p:cNvPr>
          <p:cNvGrpSpPr/>
          <p:nvPr/>
        </p:nvGrpSpPr>
        <p:grpSpPr>
          <a:xfrm>
            <a:off x="433137" y="264695"/>
            <a:ext cx="7772400" cy="5829300"/>
            <a:chOff x="433137" y="264695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F638BC0-287E-8FD1-312D-4CD155CB9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137" y="264695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5A2BCEC-73E5-B9A6-EC68-36D654D9B10F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8121142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C767B-8CEC-35E2-9CDE-9E784EFF9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B57DA93-670A-A903-3B61-2F8F674433D7}"/>
              </a:ext>
            </a:extLst>
          </p:cNvPr>
          <p:cNvGrpSpPr/>
          <p:nvPr/>
        </p:nvGrpSpPr>
        <p:grpSpPr>
          <a:xfrm>
            <a:off x="433137" y="514350"/>
            <a:ext cx="7772400" cy="5829300"/>
            <a:chOff x="433137" y="514350"/>
            <a:chExt cx="7772400" cy="5829300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D1C715C-993A-9A5D-98DC-914E06C8D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137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0B883A9-31E2-2B5B-EB59-BFD240E37788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6448608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02738-62DD-78D2-37E1-6CBFF0252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D9A01593-4F6C-6ACB-4477-96123217B626}"/>
              </a:ext>
            </a:extLst>
          </p:cNvPr>
          <p:cNvGrpSpPr/>
          <p:nvPr/>
        </p:nvGrpSpPr>
        <p:grpSpPr>
          <a:xfrm>
            <a:off x="216568" y="336885"/>
            <a:ext cx="7772400" cy="5829300"/>
            <a:chOff x="216568" y="336885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129BA698-F8CD-7A98-6807-58007F568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6568" y="336885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568E60A-5796-BB55-7B44-F0B2FF278AB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0956263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D45CD-D457-4323-C461-80A677544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274AA9FB-FFBB-2042-133D-2D31CC60DEE8}"/>
              </a:ext>
            </a:extLst>
          </p:cNvPr>
          <p:cNvGrpSpPr/>
          <p:nvPr/>
        </p:nvGrpSpPr>
        <p:grpSpPr>
          <a:xfrm>
            <a:off x="548002" y="656119"/>
            <a:ext cx="7772400" cy="5829300"/>
            <a:chOff x="548002" y="656119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0119EEE-CC3D-4B46-22EF-208E05041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002" y="656119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66B04138-3831-045E-1D76-B7CA87A76B1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053995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3A9C1-1360-5888-2059-3C96C4CB3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83E7C00-E412-0033-4BE5-0E8190D46DFF}"/>
              </a:ext>
            </a:extLst>
          </p:cNvPr>
          <p:cNvSpPr txBox="1"/>
          <p:nvPr/>
        </p:nvSpPr>
        <p:spPr>
          <a:xfrm>
            <a:off x="1839686" y="1175658"/>
            <a:ext cx="333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@grace_valero_realtor</a:t>
            </a:r>
          </a:p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www.gracevalerorealtor.inmo.co</a:t>
            </a:r>
          </a:p>
        </p:txBody>
      </p:sp>
    </p:spTree>
    <p:extLst>
      <p:ext uri="{BB962C8B-B14F-4D97-AF65-F5344CB8AC3E}">
        <p14:creationId xmlns:p14="http://schemas.microsoft.com/office/powerpoint/2010/main" val="273670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01A96-BD74-419A-EA27-C246AE688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1BD2CE3C-7E55-E8CC-13BE-2C4629C6FB08}"/>
              </a:ext>
            </a:extLst>
          </p:cNvPr>
          <p:cNvGrpSpPr/>
          <p:nvPr/>
        </p:nvGrpSpPr>
        <p:grpSpPr>
          <a:xfrm>
            <a:off x="505326" y="409074"/>
            <a:ext cx="7772400" cy="5829300"/>
            <a:chOff x="505326" y="409074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3245B23-1692-3A13-DA23-862C747AD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326" y="409074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7DAE3AA-F917-C120-FDA0-1B2923B3B31E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4065315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05A0A-0F40-930D-D560-C327259D6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046E241-E8BA-A93F-3EA1-FDF1BE747BC4}"/>
              </a:ext>
            </a:extLst>
          </p:cNvPr>
          <p:cNvSpPr txBox="1"/>
          <p:nvPr/>
        </p:nvSpPr>
        <p:spPr>
          <a:xfrm>
            <a:off x="1839686" y="1175658"/>
            <a:ext cx="333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@grace_valero_realtor</a:t>
            </a:r>
          </a:p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www.gracevalerorealtor.inmo.co</a:t>
            </a:r>
          </a:p>
        </p:txBody>
      </p:sp>
    </p:spTree>
    <p:extLst>
      <p:ext uri="{BB962C8B-B14F-4D97-AF65-F5344CB8AC3E}">
        <p14:creationId xmlns:p14="http://schemas.microsoft.com/office/powerpoint/2010/main" val="4279112449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3E655-BD78-5AC2-715C-1FE4DBD6F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28151B-A109-5BB7-1E01-255CC00DD3E5}"/>
              </a:ext>
            </a:extLst>
          </p:cNvPr>
          <p:cNvSpPr txBox="1"/>
          <p:nvPr/>
        </p:nvSpPr>
        <p:spPr>
          <a:xfrm>
            <a:off x="1839686" y="1175658"/>
            <a:ext cx="333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@grace_valero_realtor</a:t>
            </a:r>
          </a:p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www.gracevalerorealtor.inmo.co</a:t>
            </a:r>
          </a:p>
        </p:txBody>
      </p:sp>
    </p:spTree>
    <p:extLst>
      <p:ext uri="{BB962C8B-B14F-4D97-AF65-F5344CB8AC3E}">
        <p14:creationId xmlns:p14="http://schemas.microsoft.com/office/powerpoint/2010/main" val="3629987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42526-8B25-D146-E885-03A7102F8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13A49F52-7631-0CDB-C340-7E9C6F843AB9}"/>
              </a:ext>
            </a:extLst>
          </p:cNvPr>
          <p:cNvGrpSpPr/>
          <p:nvPr/>
        </p:nvGrpSpPr>
        <p:grpSpPr>
          <a:xfrm>
            <a:off x="553452" y="312821"/>
            <a:ext cx="7772400" cy="5829300"/>
            <a:chOff x="553452" y="312821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0A3D7D78-64F6-C737-3F42-F528EB520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452" y="312821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1C4A015-FC20-C682-E3BB-43A3CA0356E3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3031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AF731-CC18-2B5C-E9D3-066E543F8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EA7E5104-1174-C778-76C6-0E3CBCB58466}"/>
              </a:ext>
            </a:extLst>
          </p:cNvPr>
          <p:cNvGrpSpPr/>
          <p:nvPr/>
        </p:nvGrpSpPr>
        <p:grpSpPr>
          <a:xfrm>
            <a:off x="685800" y="514350"/>
            <a:ext cx="7772400" cy="5829300"/>
            <a:chOff x="685800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544790B-ED76-C660-17E6-E6E0D04E5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F6E0547-96BE-9D0C-1D75-F80BEE6F9D10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7084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C7E4F-DA41-3CB9-8E32-DCB0FB74A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>
            <a:extLst>
              <a:ext uri="{FF2B5EF4-FFF2-40B4-BE49-F238E27FC236}">
                <a16:creationId xmlns:a16="http://schemas.microsoft.com/office/drawing/2014/main" id="{95EFAB9F-E340-34A2-6186-DF7538572ED3}"/>
              </a:ext>
            </a:extLst>
          </p:cNvPr>
          <p:cNvGrpSpPr/>
          <p:nvPr/>
        </p:nvGrpSpPr>
        <p:grpSpPr>
          <a:xfrm>
            <a:off x="474728" y="312989"/>
            <a:ext cx="8595026" cy="6412286"/>
            <a:chOff x="474728" y="312989"/>
            <a:chExt cx="8595026" cy="6412286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CC10583E-79AD-58EB-9EBC-F57E5086CF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20" r="39130" b="78336"/>
            <a:stretch/>
          </p:blipFill>
          <p:spPr>
            <a:xfrm>
              <a:off x="2697453" y="312989"/>
              <a:ext cx="3016470" cy="1392183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E5D28A27-77E5-C2F3-B84B-4B989B354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5842" y="452124"/>
              <a:ext cx="1671611" cy="1138785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30B03335-3C15-E031-7B61-D773597114A3}"/>
                </a:ext>
              </a:extLst>
            </p:cNvPr>
            <p:cNvSpPr txBox="1"/>
            <p:nvPr/>
          </p:nvSpPr>
          <p:spPr>
            <a:xfrm>
              <a:off x="474728" y="1913648"/>
              <a:ext cx="55280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PA" sz="700" dirty="0">
                <a:ea typeface="Baskerville" panose="02020502070401020303" pitchFamily="18" charset="0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C941F46B-23F5-1C4C-221D-98771531B807}"/>
                </a:ext>
              </a:extLst>
            </p:cNvPr>
            <p:cNvSpPr txBox="1"/>
            <p:nvPr/>
          </p:nvSpPr>
          <p:spPr>
            <a:xfrm>
              <a:off x="609526" y="1723906"/>
              <a:ext cx="6332483" cy="50013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Alquilo apartamento Amoblado y equipado en impecables condiciones en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PH SKY BLUE TOWER, San Francisco Panamá.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Ubicado en la calle LOS CLAVELES con 74 este, cerca del Parque Omar y Via Porras, DISPONIBLE EN MAYO 2026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Características: </a:t>
              </a:r>
            </a:p>
            <a:p>
              <a:endParaRPr lang="es-PA" sz="1100" dirty="0">
                <a:latin typeface="Baskerville" panose="02020502070401020303" pitchFamily="18" charset="0"/>
                <a:ea typeface="Baskerville" panose="02020502070401020303" pitchFamily="18" charset="0"/>
              </a:endParaRP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- 93 m2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- 2 recámaras con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- 2 baños completos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Medio baño de visita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Recámara principal con amplio closet.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Segunda recámara con closet lineal y cama en moderno mueble retractil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Salón comedor con muy linda decoración muy iluminado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Hermosas vistas al Parque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Aires split inverter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lavandería abierta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Cocina con Nevera, estufa y extractor, completamente equipada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Cortinas screen y blackout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Pisos de porcelanato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- 1 estacionamiento techado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Mantenimiento incluye gas, se aceptan mascotas </a:t>
              </a:r>
            </a:p>
            <a:p>
              <a:endParaRPr lang="es-PA" sz="1100" dirty="0">
                <a:latin typeface="Baskerville" panose="02020502070401020303" pitchFamily="18" charset="0"/>
                <a:ea typeface="Baskerville" panose="02020502070401020303" pitchFamily="18" charset="0"/>
              </a:endParaRP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Ubicado en la calle 74 de San Francisco con calle los claveles, muy cerca del área financiera, restaurantes, plazas comerciales, farmacias, deli, supermercados y mucho más, todo a distancia caminando.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Muy cerca del Parque Omar.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PH con áreas recreativas que incluyen piscina, gimnasio, salón de eventos, coworking todo recientemente remodeladas muy moderno, seguridad 24/7 y estacionamiento de visitas.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Renta 1400$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Para citas llamar o chatear a Grace Valero lic 5047</a:t>
              </a:r>
              <a:endParaRPr lang="es-PA" sz="1100" dirty="0"/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C4741A87-8944-25A7-90C0-1038F48AE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5909" y="312989"/>
              <a:ext cx="1966528" cy="1474896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06C77F1B-1D45-11E1-B9A3-2CF9DA73D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78723" y="2445328"/>
              <a:ext cx="1788695" cy="1341521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1F83AFAB-FBBA-DA0E-FF01-D35AB26F6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7629" y="3892882"/>
              <a:ext cx="1706859" cy="1341521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872494AB-4B77-3AAB-360D-7F8B8FABB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81059" y="2478938"/>
              <a:ext cx="1788695" cy="1274299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D2D3B8E9-2839-A095-DB75-C39725451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93887" y="5340436"/>
              <a:ext cx="1718550" cy="1341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3569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CE135-7887-EC24-D9CA-3B78EC922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upo 84">
            <a:extLst>
              <a:ext uri="{FF2B5EF4-FFF2-40B4-BE49-F238E27FC236}">
                <a16:creationId xmlns:a16="http://schemas.microsoft.com/office/drawing/2014/main" id="{852791B4-6A31-E591-E5EA-CC0F122A4F28}"/>
              </a:ext>
            </a:extLst>
          </p:cNvPr>
          <p:cNvGrpSpPr/>
          <p:nvPr/>
        </p:nvGrpSpPr>
        <p:grpSpPr>
          <a:xfrm>
            <a:off x="564739" y="131025"/>
            <a:ext cx="8014522" cy="6595950"/>
            <a:chOff x="474728" y="165605"/>
            <a:chExt cx="8014522" cy="6595950"/>
          </a:xfrm>
        </p:grpSpPr>
        <p:pic>
          <p:nvPicPr>
            <p:cNvPr id="72" name="Imagen 71">
              <a:extLst>
                <a:ext uri="{FF2B5EF4-FFF2-40B4-BE49-F238E27FC236}">
                  <a16:creationId xmlns:a16="http://schemas.microsoft.com/office/drawing/2014/main" id="{6EEC35BE-C0C6-7907-3BE0-DCA747C52A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20" r="39130" b="78336"/>
            <a:stretch/>
          </p:blipFill>
          <p:spPr>
            <a:xfrm>
              <a:off x="2691389" y="165605"/>
              <a:ext cx="3016470" cy="1392183"/>
            </a:xfrm>
            <a:prstGeom prst="rect">
              <a:avLst/>
            </a:prstGeom>
          </p:spPr>
        </p:pic>
        <p:pic>
          <p:nvPicPr>
            <p:cNvPr id="73" name="Imagen 72">
              <a:extLst>
                <a:ext uri="{FF2B5EF4-FFF2-40B4-BE49-F238E27FC236}">
                  <a16:creationId xmlns:a16="http://schemas.microsoft.com/office/drawing/2014/main" id="{06BF6943-1DE7-043B-1819-E3758B705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621" y="312989"/>
              <a:ext cx="1671611" cy="1138785"/>
            </a:xfrm>
            <a:prstGeom prst="rect">
              <a:avLst/>
            </a:prstGeom>
          </p:spPr>
        </p:pic>
        <p:sp>
          <p:nvSpPr>
            <p:cNvPr id="74" name="CuadroTexto 73">
              <a:extLst>
                <a:ext uri="{FF2B5EF4-FFF2-40B4-BE49-F238E27FC236}">
                  <a16:creationId xmlns:a16="http://schemas.microsoft.com/office/drawing/2014/main" id="{AC25353E-4E25-33F0-2786-4D079C2B1F37}"/>
                </a:ext>
              </a:extLst>
            </p:cNvPr>
            <p:cNvSpPr txBox="1"/>
            <p:nvPr/>
          </p:nvSpPr>
          <p:spPr>
            <a:xfrm>
              <a:off x="474728" y="1913648"/>
              <a:ext cx="55280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PA" sz="700" dirty="0">
                <a:ea typeface="Baskerville" panose="02020502070401020303" pitchFamily="18" charset="0"/>
              </a:endParaRPr>
            </a:p>
          </p:txBody>
        </p:sp>
        <p:sp>
          <p:nvSpPr>
            <p:cNvPr id="75" name="CuadroTexto 74">
              <a:extLst>
                <a:ext uri="{FF2B5EF4-FFF2-40B4-BE49-F238E27FC236}">
                  <a16:creationId xmlns:a16="http://schemas.microsoft.com/office/drawing/2014/main" id="{090D9ADA-DB4E-215B-03BC-474A84A2ABF5}"/>
                </a:ext>
              </a:extLst>
            </p:cNvPr>
            <p:cNvSpPr txBox="1"/>
            <p:nvPr/>
          </p:nvSpPr>
          <p:spPr>
            <a:xfrm>
              <a:off x="492727" y="1590909"/>
              <a:ext cx="6332483" cy="51706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PH Embassy Club, Casa Forest State en </a:t>
              </a: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A</a:t>
              </a: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lquiler o Venta, Clayton</a:t>
              </a:r>
            </a:p>
            <a:p>
              <a:pPr marL="171450" indent="-171450">
                <a:buFontTx/>
                <a:buChar char="-"/>
              </a:pP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458 m2 construcción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686.40 m2 de terreno</a:t>
              </a:r>
              <a:endParaRPr lang="es-PA" sz="1100" b="0" i="0" dirty="0">
                <a:solidFill>
                  <a:srgbClr val="0D0D0D"/>
                </a:solidFill>
                <a:effectLst/>
                <a:latin typeface="Roboto" panose="02000000000000000000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4 recámaras con baño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½ baño de visita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Den cerrado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Family room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Terraza techada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Amplio Salón Comedor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Amplio jardín cerrado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Depósito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3 parking techados y  capacidad para 3 destechado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Garage cerrado con porton eléctrico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Cuarto y baño de empleada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Lavandería cerrada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Cocina cerrada con desayunador y salida a la terraza</a:t>
              </a:r>
            </a:p>
            <a:p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-    Pisos de cerámica </a:t>
              </a:r>
            </a:p>
            <a:p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-    Balcón 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Aires acondicionados split en área intima y central en área social</a:t>
              </a:r>
              <a:endParaRPr lang="es-PA" sz="1100" b="0" i="0" dirty="0">
                <a:solidFill>
                  <a:srgbClr val="0D0D0D"/>
                </a:solidFill>
                <a:effectLst/>
                <a:latin typeface="Roboto" panose="02000000000000000000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Estufa, Neveras gemelas , extractor, lavavajillas, centro de lavado, microondas, triturador y calentador de agua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Condominio 463$ (no incluye servicios)</a:t>
              </a:r>
            </a:p>
            <a:p>
              <a:pPr marL="171450" indent="-171450">
                <a:buFontTx/>
                <a:buChar char="-"/>
              </a:pP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Año de construcción 2009</a:t>
              </a:r>
            </a:p>
            <a:p>
              <a:pPr marL="171450" indent="-171450">
                <a:buFontTx/>
                <a:buChar char="-"/>
              </a:pP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Se vende en 995000$ </a:t>
              </a:r>
              <a:endParaRPr lang="es-PA" sz="1100" b="0" i="0" dirty="0">
                <a:solidFill>
                  <a:srgbClr val="0D0D0D"/>
                </a:solidFill>
                <a:effectLst/>
                <a:latin typeface="Roboto" panose="02000000000000000000" pitchFamily="2" charset="0"/>
              </a:endParaRPr>
            </a:p>
            <a:p>
              <a:endParaRPr lang="es-PA" sz="1100" b="0" i="0" dirty="0">
                <a:solidFill>
                  <a:srgbClr val="0D0D0D"/>
                </a:solidFill>
                <a:effectLst/>
                <a:latin typeface="Roboto" panose="02000000000000000000" pitchFamily="2" charset="0"/>
              </a:endParaRPr>
            </a:p>
            <a:p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PH Ubicado en Clayton muy cerca del Canal de Panamá y Ciudad del Saber, </a:t>
              </a: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PH</a:t>
              </a: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 con amenidades recreativas como: - Gimnasio, Spa, Canchas de tenis, futbol y basquet, Piscinas  y Salón de Eventos </a:t>
              </a:r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 y </a:t>
              </a:r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Seguridad 24/7 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Se vende en 9950.000$</a:t>
              </a:r>
            </a:p>
            <a:p>
              <a:r>
                <a:rPr lang="es-PA" sz="1100" b="0" i="0" dirty="0">
                  <a:solidFill>
                    <a:srgbClr val="0D0D0D"/>
                  </a:solidFill>
                  <a:effectLst/>
                  <a:latin typeface="Roboto" panose="02000000000000000000" pitchFamily="2" charset="0"/>
                </a:rPr>
                <a:t>Para citas llamar o chatear con Grace Valero al 66700927</a:t>
              </a:r>
              <a:endParaRPr lang="es-PA" sz="1100" dirty="0"/>
            </a:p>
          </p:txBody>
        </p:sp>
        <p:pic>
          <p:nvPicPr>
            <p:cNvPr id="76" name="Imagen 75">
              <a:extLst>
                <a:ext uri="{FF2B5EF4-FFF2-40B4-BE49-F238E27FC236}">
                  <a16:creationId xmlns:a16="http://schemas.microsoft.com/office/drawing/2014/main" id="{87B40ED3-B176-15C9-2803-8DEB136EA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6136" y="302002"/>
              <a:ext cx="1878965" cy="1409224"/>
            </a:xfrm>
            <a:prstGeom prst="rect">
              <a:avLst/>
            </a:prstGeom>
          </p:spPr>
        </p:pic>
        <p:pic>
          <p:nvPicPr>
            <p:cNvPr id="81" name="Imagen 80">
              <a:extLst>
                <a:ext uri="{FF2B5EF4-FFF2-40B4-BE49-F238E27FC236}">
                  <a16:creationId xmlns:a16="http://schemas.microsoft.com/office/drawing/2014/main" id="{613897D6-66C8-40C0-6A02-619DA4F5B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2504" y="2013675"/>
              <a:ext cx="1383632" cy="1037724"/>
            </a:xfrm>
            <a:prstGeom prst="rect">
              <a:avLst/>
            </a:prstGeom>
          </p:spPr>
        </p:pic>
        <p:pic>
          <p:nvPicPr>
            <p:cNvPr id="82" name="Imagen 81">
              <a:extLst>
                <a:ext uri="{FF2B5EF4-FFF2-40B4-BE49-F238E27FC236}">
                  <a16:creationId xmlns:a16="http://schemas.microsoft.com/office/drawing/2014/main" id="{78C41BFF-0A1B-DB7C-882F-E365F0B02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06438" y="3331751"/>
              <a:ext cx="1383632" cy="1037724"/>
            </a:xfrm>
            <a:prstGeom prst="rect">
              <a:avLst/>
            </a:prstGeom>
          </p:spPr>
        </p:pic>
        <p:pic>
          <p:nvPicPr>
            <p:cNvPr id="83" name="Imagen 82">
              <a:extLst>
                <a:ext uri="{FF2B5EF4-FFF2-40B4-BE49-F238E27FC236}">
                  <a16:creationId xmlns:a16="http://schemas.microsoft.com/office/drawing/2014/main" id="{ECCAEF21-D916-FF44-827F-F0C0507D1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8130" y="2090376"/>
              <a:ext cx="1383632" cy="1037724"/>
            </a:xfrm>
            <a:prstGeom prst="rect">
              <a:avLst/>
            </a:prstGeom>
          </p:spPr>
        </p:pic>
        <p:pic>
          <p:nvPicPr>
            <p:cNvPr id="84" name="Imagen 83">
              <a:extLst>
                <a:ext uri="{FF2B5EF4-FFF2-40B4-BE49-F238E27FC236}">
                  <a16:creationId xmlns:a16="http://schemas.microsoft.com/office/drawing/2014/main" id="{7CE26807-EAB3-73C1-0655-25E24DACC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5618" y="3705728"/>
              <a:ext cx="1383632" cy="10377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257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EECCE-D928-26D7-35A4-B39CEDD54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81C0EA91-0D73-72F1-1985-162E0374ABF1}"/>
              </a:ext>
            </a:extLst>
          </p:cNvPr>
          <p:cNvGrpSpPr/>
          <p:nvPr/>
        </p:nvGrpSpPr>
        <p:grpSpPr>
          <a:xfrm>
            <a:off x="770021" y="514350"/>
            <a:ext cx="7772400" cy="5829300"/>
            <a:chOff x="445168" y="324852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3FA22EA-D2B5-FF11-2959-207EE3CF7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168" y="324852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D027646-2E69-65F5-F69B-7E91D7159D8D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7854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E0070-0BA5-15D2-1084-15A0E2BF6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A37D6512-9527-3C0C-18D2-797837C9E68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F929303-5369-1671-1617-72CB2C0B2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BDE90CD-BCFE-E679-98CC-5F7F80803ED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3726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D1C5F-4641-983B-4728-5F8E0C180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F53FDC46-B0DC-4C2C-D8A5-CB37AFBCF33D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F2A5438-BD5C-5966-9C20-1E3C65355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A0C6B676-5B56-6035-8EAA-AFFE3577826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0549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5A96F-574C-909D-5384-969DA1143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4259051A-7C9A-ECBD-6830-DE6342BA5DA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C6027B80-CD83-F354-3588-BA3F0B2B7D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F97A339-E05A-0C6B-9A52-B29127F9164C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5322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EDBA9-CD53-A76C-94CB-068E3B681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60A193F1-D4E1-1CDE-117B-C325503C6F65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25BBBC2-184C-6134-9F75-42FE3CFC4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1640283-A993-4DAF-2DBC-5F90938D1125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446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2E9A0-ED0D-DB03-C05F-711258B9A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DDCACBBC-2036-C6A4-CA9C-9A5F25C16B88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EBF815E8-2D1C-B043-1952-DE38FF42F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1901187-ECF9-5053-DF6E-80246C97CD42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57540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85D86-A770-A53F-DDB6-417037306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A7DEF0C2-DF4B-5E2B-01FD-A33C842E9ADE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CCDF790C-3D65-A5D3-DCA0-09D8FB010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810BA45-A7A2-7BF8-8B62-C14321E0186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04517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343AA-07D9-E62F-A057-A4BA70087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2C0B1F93-2B35-486D-6B9A-76D3180DB86E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E5B3F5B4-3069-6E7E-4874-25018882F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092F8AC-6291-8063-3204-E69CEEA84DF5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5963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88398-D284-4141-0012-74DE5E9E1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D5BA9735-8EBB-4E9C-DFAD-19CEE1A17973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1BEA2C9-8DEC-7698-A7FD-74E5B07C3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AF5A6A0A-F99C-65D2-BB62-1D66E0CDE6E6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1545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F9CEC65F-8A3C-EC1B-6CBB-CCA7E109978B}"/>
              </a:ext>
            </a:extLst>
          </p:cNvPr>
          <p:cNvGrpSpPr/>
          <p:nvPr/>
        </p:nvGrpSpPr>
        <p:grpSpPr>
          <a:xfrm>
            <a:off x="685800" y="336884"/>
            <a:ext cx="7772400" cy="5829300"/>
            <a:chOff x="685800" y="336884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55218F5-4C20-EF9E-2538-732DD4F78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336884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A6ACCDC-3311-6D97-4BEA-9B5332A29DCC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12815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71967-EE7F-C56E-E53C-C2F513189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28167B6A-219B-0DB9-F127-F55BF25965F7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F4815FD-15BB-BEF8-C05B-391385B0E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6AF1358F-DFD2-435D-3997-877B68D02F5D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28696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85248-A163-825B-4AF3-52A05C83E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E480AEEA-3AA7-23BD-E532-F7184FD177F4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C676F91-BFAF-EB33-E38B-53D25064E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976AF52-8F14-4553-A67A-8C17DB5A5466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21407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30593-A5F6-DCB7-E890-1A59EC797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F2434E33-FA76-A516-2C2D-4182E8274651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198DC6F6-26F5-407F-FBE1-5F5CB8E10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69765FE0-51CB-B1B0-C00B-D03CE3BD3B4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9068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6891A-AC22-056B-BE49-E09EA954C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2A9F533-FDD4-306C-F5C5-8361CF22689E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7D9CEC4-E124-0586-811A-B06924447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32A1FF5-CAAC-BEB4-1D29-6F1CE823D7A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8AEE63A6-BA14-0BC8-54B0-A3AB50F98807}"/>
              </a:ext>
            </a:extLst>
          </p:cNvPr>
          <p:cNvGrpSpPr/>
          <p:nvPr/>
        </p:nvGrpSpPr>
        <p:grpSpPr>
          <a:xfrm>
            <a:off x="-12032" y="0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827D2419-B2FB-73E5-C126-E840DD672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6B99863E-3B0A-25B7-1CB5-3B5F6D820B36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58919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B5A39-8F06-A48D-AFED-5FDBAE876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95C889C-F5AA-40BC-1528-1ED2E6112B56}"/>
              </a:ext>
            </a:extLst>
          </p:cNvPr>
          <p:cNvGrpSpPr/>
          <p:nvPr/>
        </p:nvGrpSpPr>
        <p:grpSpPr>
          <a:xfrm>
            <a:off x="0" y="12032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0DE599B0-B8A4-69CC-F47D-707AA4F70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E63A179-09C0-3B6D-98F9-861AFE222EA8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14872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D9116-D4FB-AF73-C80E-32634116F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1B0D3C75-0F79-6CD4-78C8-6F20B7FD9637}"/>
              </a:ext>
            </a:extLst>
          </p:cNvPr>
          <p:cNvGrpSpPr/>
          <p:nvPr/>
        </p:nvGrpSpPr>
        <p:grpSpPr>
          <a:xfrm>
            <a:off x="1013661" y="-132348"/>
            <a:ext cx="5143500" cy="6858000"/>
            <a:chOff x="1013661" y="-144379"/>
            <a:chExt cx="5143500" cy="685800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6A50FE84-DBB4-0A00-A4CB-6CFB4C77D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56411" y="712871"/>
              <a:ext cx="6858000" cy="51435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D41FCFF-70BF-E31E-023E-751D5432E60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24881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FB345-8FB4-FFE0-63BF-0012526C2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62033BEB-8238-ED11-026D-59DCA3E864AF}"/>
              </a:ext>
            </a:extLst>
          </p:cNvPr>
          <p:cNvGrpSpPr/>
          <p:nvPr/>
        </p:nvGrpSpPr>
        <p:grpSpPr>
          <a:xfrm>
            <a:off x="794084" y="514350"/>
            <a:ext cx="7772400" cy="5829300"/>
            <a:chOff x="794084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A4367B23-113B-C338-3FE4-98E9C5A80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084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D2097102-35E2-BFB4-15A7-6E89CF636FF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71357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74590-4E33-9D1A-741F-AAAE37BC0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A043F3CE-FA54-E3EA-93BD-477BC1B59018}"/>
              </a:ext>
            </a:extLst>
          </p:cNvPr>
          <p:cNvGrpSpPr/>
          <p:nvPr/>
        </p:nvGrpSpPr>
        <p:grpSpPr>
          <a:xfrm>
            <a:off x="348915" y="770021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04F63BE-E925-0DD9-101B-FC3108636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1B0D635-FA2A-82FC-7AFA-6658D5362CC6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F730F80E-C568-9BFA-7B71-2A7F38F91340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07429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0B93F-BD75-068E-6E56-7D8CB384A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3C7342EB-932A-5930-3A7C-D4A6B79F09D4}"/>
              </a:ext>
            </a:extLst>
          </p:cNvPr>
          <p:cNvGrpSpPr/>
          <p:nvPr/>
        </p:nvGrpSpPr>
        <p:grpSpPr>
          <a:xfrm>
            <a:off x="685800" y="397042"/>
            <a:ext cx="7772400" cy="5829300"/>
            <a:chOff x="685800" y="397042"/>
            <a:chExt cx="7772400" cy="582930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3B73543-C8B9-9BD8-E9CF-C13B41E4D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397042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F9D14D0-BD1C-50A2-C414-12902AD10C9D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4D88A34C-945F-084F-A321-E84B7D217F13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71629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C80D0-E2E7-8244-7030-CA703CEEB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9DDEA4C-E26A-D41A-636A-1A04BFD41EB1}"/>
              </a:ext>
            </a:extLst>
          </p:cNvPr>
          <p:cNvGrpSpPr/>
          <p:nvPr/>
        </p:nvGrpSpPr>
        <p:grpSpPr>
          <a:xfrm>
            <a:off x="481264" y="409074"/>
            <a:ext cx="7772400" cy="5829300"/>
            <a:chOff x="481264" y="409074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8C07857-6E98-13C0-3FF7-41678587B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1264" y="409074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9D35316-69ED-BFC4-EC0F-2B8E951BD162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97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A571AE58-BDA3-B022-2F0C-9102475B1F1A}"/>
              </a:ext>
            </a:extLst>
          </p:cNvPr>
          <p:cNvGrpSpPr/>
          <p:nvPr/>
        </p:nvGrpSpPr>
        <p:grpSpPr>
          <a:xfrm>
            <a:off x="1218197" y="-36095"/>
            <a:ext cx="5143500" cy="6858000"/>
            <a:chOff x="1218197" y="-36095"/>
            <a:chExt cx="5143500" cy="68580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2D18FEE-9915-43AE-30BC-82A5FA4C2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360947" y="821155"/>
              <a:ext cx="6858000" cy="51435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A6ACCDC-3311-6D97-4BEA-9B5332A29DCC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F5122F4-5AAD-5E62-B4EB-B7C5EE8D8B6D}"/>
              </a:ext>
            </a:extLst>
          </p:cNvPr>
          <p:cNvGrpSpPr/>
          <p:nvPr/>
        </p:nvGrpSpPr>
        <p:grpSpPr>
          <a:xfrm>
            <a:off x="1218197" y="0"/>
            <a:ext cx="5143500" cy="6858000"/>
            <a:chOff x="1218197" y="-36095"/>
            <a:chExt cx="5143500" cy="68580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04E003A-A202-D9A4-B9CF-92FE4C281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360947" y="821155"/>
              <a:ext cx="6858000" cy="51435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CA00A6AA-2F17-CF4B-D827-797EEA98FD88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36115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CCE25-17EC-BAD2-980D-DDA72EF31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C56A37F-6006-14F9-FDE8-C51F171664AB}"/>
              </a:ext>
            </a:extLst>
          </p:cNvPr>
          <p:cNvGrpSpPr/>
          <p:nvPr/>
        </p:nvGrpSpPr>
        <p:grpSpPr>
          <a:xfrm>
            <a:off x="493295" y="625642"/>
            <a:ext cx="7772400" cy="5829300"/>
            <a:chOff x="493295" y="625642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97301D4-FC85-9F5C-2B9C-4403A8F6A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3295" y="625642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F1D7BF1-2461-E1E2-C8E5-95AC87F27D28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65028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F9E43-E90A-E3A5-9FF0-D06D765C4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C3D6559B-584A-61CA-6017-8DFCCE8A8B3F}"/>
              </a:ext>
            </a:extLst>
          </p:cNvPr>
          <p:cNvGrpSpPr/>
          <p:nvPr/>
        </p:nvGrpSpPr>
        <p:grpSpPr>
          <a:xfrm>
            <a:off x="0" y="84221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5977446-9430-C64E-C72F-5ECC449B1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2B7D979-4B2D-70E7-A877-E06D1DC9A0A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86376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292C-31AB-AFE5-B0EF-B34648753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29860B1F-83F5-6FCA-9B7F-927D7B07E2FA}"/>
              </a:ext>
            </a:extLst>
          </p:cNvPr>
          <p:cNvGrpSpPr/>
          <p:nvPr/>
        </p:nvGrpSpPr>
        <p:grpSpPr>
          <a:xfrm>
            <a:off x="685800" y="514350"/>
            <a:ext cx="7772400" cy="5829300"/>
            <a:chOff x="685800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F1AB456-CA9A-2FE4-7738-5429D6AE0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BD36C0E-8C8C-57B3-DBC8-3567B584302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6683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3BDAB-0ABB-7C90-FCD4-61F78EFCC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1F481039-3C72-0A81-5BE8-19A4E1829C0A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D9E67B1-0B1E-5BF1-B20F-9D6C53196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694EF556-E9B0-8B1F-B7A5-D2D4F0ED9AB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5287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4894A-B252-C27B-B772-A3CED47CC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655F86CB-567A-3E6D-77C9-6CC93CC0BAA6}"/>
              </a:ext>
            </a:extLst>
          </p:cNvPr>
          <p:cNvGrpSpPr/>
          <p:nvPr/>
        </p:nvGrpSpPr>
        <p:grpSpPr>
          <a:xfrm>
            <a:off x="565484" y="514350"/>
            <a:ext cx="7772400" cy="5829300"/>
            <a:chOff x="565484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A460F593-2753-B1E9-F387-4A9ECCC2B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484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B1211F5B-ACF1-A404-5263-0A1915AB69E2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39742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776EA-2C39-7F01-5F71-EF6AB8E92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15260B2A-7A7E-4331-47D5-C1F689B5E8C3}"/>
              </a:ext>
            </a:extLst>
          </p:cNvPr>
          <p:cNvGrpSpPr/>
          <p:nvPr/>
        </p:nvGrpSpPr>
        <p:grpSpPr>
          <a:xfrm>
            <a:off x="999760" y="601579"/>
            <a:ext cx="7772400" cy="5829300"/>
            <a:chOff x="999760" y="601579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78CFA46-AC16-1EE1-95E1-495021D1D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9760" y="601579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7AA7840-E559-3FE0-C500-3062BA1227E0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99991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C0BC5-E886-5AC6-9B59-AE79F501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EAEB9520-A106-B69D-296A-59078E0DAE13}"/>
              </a:ext>
            </a:extLst>
          </p:cNvPr>
          <p:cNvGrpSpPr/>
          <p:nvPr/>
        </p:nvGrpSpPr>
        <p:grpSpPr>
          <a:xfrm>
            <a:off x="685800" y="514350"/>
            <a:ext cx="7772400" cy="5829300"/>
            <a:chOff x="685800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0A444D1-A647-1D2B-9114-23057C62C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4490991-DB34-6EC8-CC94-9909EC42AB67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03006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2AB8C-BF4D-3AEA-AB61-00396B89D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05DC06E-47FD-A45D-DDA2-24A6444EEC5D}"/>
              </a:ext>
            </a:extLst>
          </p:cNvPr>
          <p:cNvSpPr txBox="1"/>
          <p:nvPr/>
        </p:nvSpPr>
        <p:spPr>
          <a:xfrm>
            <a:off x="1839686" y="1175658"/>
            <a:ext cx="333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@grace_valero_realtor</a:t>
            </a:r>
          </a:p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www.gracevalerorealtor.inmo.co</a:t>
            </a:r>
          </a:p>
        </p:txBody>
      </p:sp>
    </p:spTree>
    <p:extLst>
      <p:ext uri="{BB962C8B-B14F-4D97-AF65-F5344CB8AC3E}">
        <p14:creationId xmlns:p14="http://schemas.microsoft.com/office/powerpoint/2010/main" val="31732351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EEFE3F8A-CBBA-6DC8-3A51-3D2F82D30FB2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557A60A-1E32-7E0C-1624-73C676F10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CAFB0698-44B2-4387-1C53-DF5FA2380023}"/>
                </a:ext>
              </a:extLst>
            </p:cNvPr>
            <p:cNvSpPr txBox="1"/>
            <p:nvPr/>
          </p:nvSpPr>
          <p:spPr>
            <a:xfrm>
              <a:off x="4318191" y="1028700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25392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CFD69-1846-2231-9DD1-6C78AD5B7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979E482-3E20-FA83-9DF5-3F81AB672B5F}"/>
              </a:ext>
            </a:extLst>
          </p:cNvPr>
          <p:cNvSpPr txBox="1"/>
          <p:nvPr/>
        </p:nvSpPr>
        <p:spPr>
          <a:xfrm>
            <a:off x="1839686" y="1175658"/>
            <a:ext cx="333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@grace_valero_realtor</a:t>
            </a:r>
          </a:p>
          <a:p>
            <a:r>
              <a:rPr lang="es-PA" dirty="0">
                <a:solidFill>
                  <a:schemeClr val="bg1">
                    <a:lumMod val="8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www.gracevalerorealtor.inmo.co</a:t>
            </a:r>
          </a:p>
        </p:txBody>
      </p:sp>
    </p:spTree>
    <p:extLst>
      <p:ext uri="{BB962C8B-B14F-4D97-AF65-F5344CB8AC3E}">
        <p14:creationId xmlns:p14="http://schemas.microsoft.com/office/powerpoint/2010/main" val="1674687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C439D-0CAA-C933-F8A2-46BBB3C54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66558C90-49F4-99EE-E1B5-4AF9F39B182A}"/>
              </a:ext>
            </a:extLst>
          </p:cNvPr>
          <p:cNvGrpSpPr/>
          <p:nvPr/>
        </p:nvGrpSpPr>
        <p:grpSpPr>
          <a:xfrm>
            <a:off x="240632" y="514350"/>
            <a:ext cx="7772400" cy="5829300"/>
            <a:chOff x="240632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9CAF7615-5FC4-11FC-95CC-7881E5530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632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614F4C6-8A5C-2280-6E93-FBEE01C68548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10265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0EC65-387C-050C-2E9B-B087234FD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E39FEF2C-F046-E056-F51F-197C1E34DEED}"/>
              </a:ext>
            </a:extLst>
          </p:cNvPr>
          <p:cNvGrpSpPr/>
          <p:nvPr/>
        </p:nvGrpSpPr>
        <p:grpSpPr>
          <a:xfrm>
            <a:off x="564739" y="131025"/>
            <a:ext cx="8156354" cy="6536873"/>
            <a:chOff x="564739" y="131025"/>
            <a:chExt cx="8156354" cy="6536873"/>
          </a:xfrm>
        </p:grpSpPr>
        <p:pic>
          <p:nvPicPr>
            <p:cNvPr id="72" name="Imagen 71">
              <a:extLst>
                <a:ext uri="{FF2B5EF4-FFF2-40B4-BE49-F238E27FC236}">
                  <a16:creationId xmlns:a16="http://schemas.microsoft.com/office/drawing/2014/main" id="{076BD36A-4108-5919-7241-570F01F101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20" r="39130" b="78336"/>
            <a:stretch/>
          </p:blipFill>
          <p:spPr>
            <a:xfrm>
              <a:off x="2781400" y="131025"/>
              <a:ext cx="3016470" cy="1392183"/>
            </a:xfrm>
            <a:prstGeom prst="rect">
              <a:avLst/>
            </a:prstGeom>
          </p:spPr>
        </p:pic>
        <p:pic>
          <p:nvPicPr>
            <p:cNvPr id="73" name="Imagen 72">
              <a:extLst>
                <a:ext uri="{FF2B5EF4-FFF2-40B4-BE49-F238E27FC236}">
                  <a16:creationId xmlns:a16="http://schemas.microsoft.com/office/drawing/2014/main" id="{4A737D95-2636-6627-FDDD-63668F117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1632" y="278409"/>
              <a:ext cx="1671611" cy="1138785"/>
            </a:xfrm>
            <a:prstGeom prst="rect">
              <a:avLst/>
            </a:prstGeom>
          </p:spPr>
        </p:pic>
        <p:sp>
          <p:nvSpPr>
            <p:cNvPr id="74" name="CuadroTexto 73">
              <a:extLst>
                <a:ext uri="{FF2B5EF4-FFF2-40B4-BE49-F238E27FC236}">
                  <a16:creationId xmlns:a16="http://schemas.microsoft.com/office/drawing/2014/main" id="{CA79F8FB-0F82-6504-1DD0-62D477DEF275}"/>
                </a:ext>
              </a:extLst>
            </p:cNvPr>
            <p:cNvSpPr txBox="1"/>
            <p:nvPr/>
          </p:nvSpPr>
          <p:spPr>
            <a:xfrm>
              <a:off x="564739" y="1879068"/>
              <a:ext cx="55280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PA" sz="700" dirty="0">
                <a:ea typeface="Baskerville" panose="02020502070401020303" pitchFamily="18" charset="0"/>
              </a:endParaRPr>
            </a:p>
          </p:txBody>
        </p:sp>
        <p:sp>
          <p:nvSpPr>
            <p:cNvPr id="75" name="CuadroTexto 74">
              <a:extLst>
                <a:ext uri="{FF2B5EF4-FFF2-40B4-BE49-F238E27FC236}">
                  <a16:creationId xmlns:a16="http://schemas.microsoft.com/office/drawing/2014/main" id="{874A102E-552A-DD3D-D551-1902905BA391}"/>
                </a:ext>
              </a:extLst>
            </p:cNvPr>
            <p:cNvSpPr txBox="1"/>
            <p:nvPr/>
          </p:nvSpPr>
          <p:spPr>
            <a:xfrm>
              <a:off x="582738" y="1556329"/>
              <a:ext cx="6332483" cy="38164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SE VENDE CASA EN LLANOS DE CURUNDU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450 m2 construcción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650 m2 de terreno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4 recámaras 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3 baños completos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Den cerrado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Family room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Terraza techada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Amplio Salón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jardín abierto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2 parking techados 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Lavandería abierta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Cocina cerrada 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comedor con salida a la terraza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Pisos de cerámica y laminados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Aires acondicionados split y abanicos</a:t>
              </a: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Estufa, Nevera , laadora, secadora y  calentador de agua</a:t>
              </a:r>
            </a:p>
            <a:p>
              <a:endParaRPr lang="es-PA" sz="110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Se vende en  460.000$</a:t>
              </a:r>
            </a:p>
            <a:p>
              <a:endParaRPr lang="es-PA" sz="1100" dirty="0">
                <a:solidFill>
                  <a:srgbClr val="0D0D0D"/>
                </a:solidFill>
                <a:latin typeface="Roboto" panose="02000000000000000000" pitchFamily="2" charset="0"/>
              </a:endParaRPr>
            </a:p>
            <a:p>
              <a:r>
                <a:rPr lang="es-PA" sz="1100" dirty="0">
                  <a:solidFill>
                    <a:srgbClr val="0D0D0D"/>
                  </a:solidFill>
                  <a:latin typeface="Roboto" panose="02000000000000000000" pitchFamily="2" charset="0"/>
                </a:rPr>
                <a:t>PH Ubicado en Albrook muy cerca de La Ciudad de las Artes, Canal de Panamá y Ciudad del Saber, </a:t>
              </a:r>
            </a:p>
            <a:p>
              <a:endParaRPr lang="es-PA" sz="1100" dirty="0"/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F754853F-BBE7-537F-7FFA-71403AFF9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5389" y="1885155"/>
              <a:ext cx="1965703" cy="1474278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2E7183F-7E46-380D-09B3-4D7D76C64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5388" y="5193620"/>
              <a:ext cx="1965703" cy="1474278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7FF7D30D-F585-140A-BE4C-33A1D4D6F6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5390" y="329238"/>
              <a:ext cx="1965703" cy="1474278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5F594091-B70D-5232-808D-8F67B7C72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8368" y="2401862"/>
              <a:ext cx="1965703" cy="1474278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B3964D96-750F-45BB-E5EC-C2A470345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5388" y="3498568"/>
              <a:ext cx="1965703" cy="14742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14962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11F60-F16B-8BFB-E5FB-397E84591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upo 28">
            <a:extLst>
              <a:ext uri="{FF2B5EF4-FFF2-40B4-BE49-F238E27FC236}">
                <a16:creationId xmlns:a16="http://schemas.microsoft.com/office/drawing/2014/main" id="{773ED927-A593-82CE-D1CD-3044F4755B3D}"/>
              </a:ext>
            </a:extLst>
          </p:cNvPr>
          <p:cNvGrpSpPr/>
          <p:nvPr/>
        </p:nvGrpSpPr>
        <p:grpSpPr>
          <a:xfrm>
            <a:off x="453145" y="345643"/>
            <a:ext cx="8363408" cy="6246451"/>
            <a:chOff x="453145" y="345643"/>
            <a:chExt cx="8363408" cy="6246451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F1C119D-79FB-1FB7-4716-EF02B32E2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20" r="39130" b="78336"/>
            <a:stretch/>
          </p:blipFill>
          <p:spPr>
            <a:xfrm>
              <a:off x="2675870" y="349085"/>
              <a:ext cx="3016470" cy="1392183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CAC5011-9B53-61BD-940C-2AA66F0C8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9930" y="553396"/>
              <a:ext cx="1575940" cy="1073609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094C6189-B38A-B9F8-0743-15EA52B87236}"/>
                </a:ext>
              </a:extLst>
            </p:cNvPr>
            <p:cNvSpPr txBox="1"/>
            <p:nvPr/>
          </p:nvSpPr>
          <p:spPr>
            <a:xfrm>
              <a:off x="453145" y="1949744"/>
              <a:ext cx="55280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PA" sz="700" dirty="0">
                <a:ea typeface="Baskerville" panose="02020502070401020303" pitchFamily="18" charset="0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961CE568-0E0F-8959-5742-0103E5D6BFBC}"/>
                </a:ext>
              </a:extLst>
            </p:cNvPr>
            <p:cNvSpPr txBox="1"/>
            <p:nvPr/>
          </p:nvSpPr>
          <p:spPr>
            <a:xfrm>
              <a:off x="587943" y="1760002"/>
              <a:ext cx="6332483" cy="48320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Alquilo apartamento Línea blanca y vista al mar  en impecables condiciones en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PH NAUTICA, Coco del Mar San Francisco, Panamá.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Características: </a:t>
              </a:r>
            </a:p>
            <a:p>
              <a:endParaRPr lang="es-PA" sz="1100" dirty="0">
                <a:latin typeface="Baskerville" panose="02020502070401020303" pitchFamily="18" charset="0"/>
                <a:ea typeface="Baskerville" panose="02020502070401020303" pitchFamily="18" charset="0"/>
              </a:endParaRP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- 174 m2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- 2 recámaras con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- 2 baños completos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Medio baño de visita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Balcón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Recámara principal con amplio closet.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Segunda recámara con closet lineal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Amplio Salón comedor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Hermosas vistas al mar y la ciudad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Aires split inverter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lavandería cerrada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Cuarto y baño de empleada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Cocina con Nevera, estufa y extractor,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Cortinas screen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Pisos de porcelanato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- 2 estacionamientos techados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- Se aceptan mascotas </a:t>
              </a:r>
            </a:p>
            <a:p>
              <a:endParaRPr lang="es-PA" sz="1100" dirty="0">
                <a:latin typeface="Baskerville" panose="02020502070401020303" pitchFamily="18" charset="0"/>
                <a:ea typeface="Baskerville" panose="02020502070401020303" pitchFamily="18" charset="0"/>
              </a:endParaRP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Ubicado Coco del mar San Francisco, muy cerca de restaurantes, plazas comerciales, farmacias,  supermercados, Parque Omar  y mucho más,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PH con áreas recreativas que incluyen piscina, gimnasio, salón de eventos, seguridad 24/7 y estacionamiento de visitas.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Renta 1900$ </a:t>
              </a:r>
            </a:p>
            <a:p>
              <a:r>
                <a:rPr lang="es-PA" sz="1100" dirty="0">
                  <a:latin typeface="Baskerville" panose="02020502070401020303" pitchFamily="18" charset="0"/>
                  <a:ea typeface="Baskerville" panose="02020502070401020303" pitchFamily="18" charset="0"/>
                </a:rPr>
                <a:t>Para citas llamar o chatear a Grace Valero lic 5047  al 66700927</a:t>
              </a:r>
              <a:endParaRPr lang="es-PA" sz="1100" dirty="0"/>
            </a:p>
          </p:txBody>
        </p:sp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D2F6FA0B-EF5F-D60C-785A-777DC9E7C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91320" y="1988601"/>
              <a:ext cx="1708483" cy="1281362"/>
            </a:xfrm>
            <a:prstGeom prst="rect">
              <a:avLst/>
            </a:prstGeom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CE6BEF2E-B1D9-A011-7F3A-D629D88E3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91320" y="345643"/>
              <a:ext cx="1708483" cy="1281362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9F043958-5DB5-D516-DA60-356EA0203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8070" y="5082133"/>
              <a:ext cx="1708483" cy="1281362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5DB83CDC-E772-DD3D-6D9C-511C9563A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8070" y="3535367"/>
              <a:ext cx="1708483" cy="1281362"/>
            </a:xfrm>
            <a:prstGeom prst="rect">
              <a:avLst/>
            </a:prstGeom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A2B0BBBF-CE60-D42C-D6CB-D658812B2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75573" y="2282796"/>
              <a:ext cx="1708483" cy="1281362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B4FE4370-2A43-14D3-5071-4551CEF15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12990" y="3796764"/>
              <a:ext cx="1708483" cy="1281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58778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458E5-93A3-4E9A-88BC-1BAEA265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o 30">
            <a:extLst>
              <a:ext uri="{FF2B5EF4-FFF2-40B4-BE49-F238E27FC236}">
                <a16:creationId xmlns:a16="http://schemas.microsoft.com/office/drawing/2014/main" id="{041E3A4D-3C8C-0D4A-10E5-87E612AB7F2A}"/>
              </a:ext>
            </a:extLst>
          </p:cNvPr>
          <p:cNvGrpSpPr/>
          <p:nvPr/>
        </p:nvGrpSpPr>
        <p:grpSpPr>
          <a:xfrm>
            <a:off x="830179" y="514350"/>
            <a:ext cx="7772400" cy="5829300"/>
            <a:chOff x="685800" y="601578"/>
            <a:chExt cx="7772400" cy="5829300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D4BDC47B-F13A-F34F-FE13-94863D2EE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601578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C6A2289-6136-4748-5661-91F41451E9CD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12282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298D4-468A-4A7C-598A-9A7183676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7D4E0FE-B0E7-1533-8B5D-24AA54CD574A}"/>
              </a:ext>
            </a:extLst>
          </p:cNvPr>
          <p:cNvGrpSpPr/>
          <p:nvPr/>
        </p:nvGrpSpPr>
        <p:grpSpPr>
          <a:xfrm>
            <a:off x="505326" y="514350"/>
            <a:ext cx="7772400" cy="5829300"/>
            <a:chOff x="445168" y="192505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21077823-5C3E-B193-290A-495F2A7AA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168" y="192505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6E5E783-BBB3-B312-F3F0-CD65BBE528FC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77223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49D2F-7712-8BBD-9D43-D546EE5C8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AB0FF428-05EC-D578-D48C-15D83FA2846A}"/>
              </a:ext>
            </a:extLst>
          </p:cNvPr>
          <p:cNvGrpSpPr/>
          <p:nvPr/>
        </p:nvGrpSpPr>
        <p:grpSpPr>
          <a:xfrm>
            <a:off x="1010652" y="601578"/>
            <a:ext cx="7772400" cy="5829300"/>
            <a:chOff x="529389" y="240631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C4E39D1F-B46C-5BEF-3CFE-929670B6B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389" y="240631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86A2F9E-87E1-302B-E276-B5CD860707A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62459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ACDB7-45AB-4916-90B1-708C9F94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A1BB6A1A-B7B4-8406-784E-38DF961729CF}"/>
              </a:ext>
            </a:extLst>
          </p:cNvPr>
          <p:cNvGrpSpPr/>
          <p:nvPr/>
        </p:nvGrpSpPr>
        <p:grpSpPr>
          <a:xfrm>
            <a:off x="120316" y="421106"/>
            <a:ext cx="7772400" cy="5829300"/>
            <a:chOff x="529389" y="240632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36183DD9-8226-3DEE-E154-488F68471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389" y="240632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3625A93E-CCC7-ABE0-67F5-06328FA2D33F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02849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D6F4D-2FEA-3939-5338-9F5AA0D80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F93B5923-4A31-2055-0698-A1C419538309}"/>
              </a:ext>
            </a:extLst>
          </p:cNvPr>
          <p:cNvGrpSpPr/>
          <p:nvPr/>
        </p:nvGrpSpPr>
        <p:grpSpPr>
          <a:xfrm>
            <a:off x="685800" y="210553"/>
            <a:ext cx="7772400" cy="5829300"/>
            <a:chOff x="397042" y="30079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C6F08A3-3B76-0352-DBA1-81D479542E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042" y="30079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07FA5BF-474B-ECD5-9F6E-1D05A31FF79E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10759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CDDCD985-6DC6-F191-F4A1-70415B804D85}"/>
              </a:ext>
            </a:extLst>
          </p:cNvPr>
          <p:cNvGrpSpPr/>
          <p:nvPr/>
        </p:nvGrpSpPr>
        <p:grpSpPr>
          <a:xfrm>
            <a:off x="998621" y="342900"/>
            <a:ext cx="7772400" cy="5829300"/>
            <a:chOff x="565484" y="288758"/>
            <a:chExt cx="7772400" cy="58293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0A303F93-DC39-DFCD-DF34-33586C4FDA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484" y="288758"/>
              <a:ext cx="7772400" cy="5829300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7479D688-145E-3220-FBFF-672F4388AE2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1016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1478-C6C9-578C-D397-3A42B9B13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BF17969-9BA5-744E-C1CE-4D80291658E9}"/>
              </a:ext>
            </a:extLst>
          </p:cNvPr>
          <p:cNvGrpSpPr/>
          <p:nvPr/>
        </p:nvGrpSpPr>
        <p:grpSpPr>
          <a:xfrm>
            <a:off x="1130968" y="673768"/>
            <a:ext cx="7772400" cy="5829300"/>
            <a:chOff x="685800" y="409074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519D5A1-8F62-EEB8-77F9-C05E10B9B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409074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1926E9AC-14DB-A939-96EB-3728DA2020A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41084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F9B09-1B34-88E5-5CEF-5C83DD0EB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6273003-9A03-B0A7-799A-D601D26CF3D9}"/>
              </a:ext>
            </a:extLst>
          </p:cNvPr>
          <p:cNvGrpSpPr/>
          <p:nvPr/>
        </p:nvGrpSpPr>
        <p:grpSpPr>
          <a:xfrm>
            <a:off x="1696452" y="818148"/>
            <a:ext cx="7772400" cy="5829300"/>
            <a:chOff x="541421" y="288758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4C993BBD-618C-E36E-4B2C-B819AEC96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421" y="288758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BFB99FB-E3F8-9C65-000B-9F8CF36F4FB7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69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778F3-CB53-0E24-3C70-C26159373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BC46C93-9A2E-EFC0-F74A-095B2B7CC2A1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1AB0B717-1423-C508-D0A2-53603C76D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302C5C7A-8E60-9220-BAAE-8D1AE635C1E8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6C1D9390-0BB1-08F8-8ACA-C286403E6ADD}"/>
              </a:ext>
            </a:extLst>
          </p:cNvPr>
          <p:cNvGrpSpPr/>
          <p:nvPr/>
        </p:nvGrpSpPr>
        <p:grpSpPr>
          <a:xfrm>
            <a:off x="0" y="96252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1B2278E-7612-A04F-F229-513E8021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24B553FD-7A18-3138-920F-4C558AEDD549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03191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B776B-8D0F-39EC-148F-7D8E514A6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FC81F6A8-9693-E8E4-8DC9-422910B81630}"/>
              </a:ext>
            </a:extLst>
          </p:cNvPr>
          <p:cNvGrpSpPr/>
          <p:nvPr/>
        </p:nvGrpSpPr>
        <p:grpSpPr>
          <a:xfrm>
            <a:off x="866274" y="622634"/>
            <a:ext cx="7772400" cy="5829300"/>
            <a:chOff x="685800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E59D5830-A111-2280-44EF-AE486923E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401FEB3-FA02-03F4-62A7-31B92E60D9CE}"/>
                </a:ext>
              </a:extLst>
            </p:cNvPr>
            <p:cNvSpPr txBox="1"/>
            <p:nvPr/>
          </p:nvSpPr>
          <p:spPr>
            <a:xfrm>
              <a:off x="1502802" y="2782669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55749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219CC-65B6-B0DA-4359-2CC65E26B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C009959F-74D6-1266-69A2-6D6FED54F0A7}"/>
              </a:ext>
            </a:extLst>
          </p:cNvPr>
          <p:cNvGrpSpPr/>
          <p:nvPr/>
        </p:nvGrpSpPr>
        <p:grpSpPr>
          <a:xfrm>
            <a:off x="685800" y="625643"/>
            <a:ext cx="7772400" cy="5829300"/>
            <a:chOff x="360948" y="397043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3A9CB07-4AD5-9960-ED66-D4D21353C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948" y="397043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405E08E-6273-E2FE-4E2D-32735FD75FB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00703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1DEFA-A529-1986-870E-341DA66F1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10DB32FE-A945-492F-574D-1D29151D506A}"/>
              </a:ext>
            </a:extLst>
          </p:cNvPr>
          <p:cNvGrpSpPr/>
          <p:nvPr/>
        </p:nvGrpSpPr>
        <p:grpSpPr>
          <a:xfrm>
            <a:off x="962526" y="770021"/>
            <a:ext cx="7772400" cy="5829300"/>
            <a:chOff x="685800" y="397042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3CA6141-8620-DFDD-5DC4-83E3A4DBE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397042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ED755A5-46C2-D8D3-9B39-125F8F82B260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03420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33511-EC86-3AE1-35A6-23EF1BD3A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A57790C9-8E1A-72A6-29F6-53425B0CDDC1}"/>
              </a:ext>
            </a:extLst>
          </p:cNvPr>
          <p:cNvGrpSpPr/>
          <p:nvPr/>
        </p:nvGrpSpPr>
        <p:grpSpPr>
          <a:xfrm>
            <a:off x="902368" y="923424"/>
            <a:ext cx="7339263" cy="5345029"/>
            <a:chOff x="529390" y="514350"/>
            <a:chExt cx="7339263" cy="5345029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F4480C00-B51E-A7AD-E0B5-DD34BC593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29390" y="514350"/>
              <a:ext cx="7339263" cy="5345029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B6076D1-A179-382F-7855-9C303BFF379B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32590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FA3BD-85C4-1985-2990-2EF84E5F8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F5520BE-9283-FB11-4E3D-975868DFC70E}"/>
              </a:ext>
            </a:extLst>
          </p:cNvPr>
          <p:cNvGrpSpPr/>
          <p:nvPr/>
        </p:nvGrpSpPr>
        <p:grpSpPr>
          <a:xfrm>
            <a:off x="1142999" y="1062216"/>
            <a:ext cx="6436896" cy="5125453"/>
            <a:chOff x="745957" y="556889"/>
            <a:chExt cx="6436896" cy="5125453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E2CA03D8-2DBE-87C2-E870-401F81144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45957" y="556889"/>
              <a:ext cx="6436896" cy="5125453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12917430-19C6-E035-BADD-FD161D5FC3C6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67981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6D532-1942-6915-A8CC-E37528B41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8B539CA3-5416-CAA5-CE9A-51A458ED0C63}"/>
              </a:ext>
            </a:extLst>
          </p:cNvPr>
          <p:cNvGrpSpPr/>
          <p:nvPr/>
        </p:nvGrpSpPr>
        <p:grpSpPr>
          <a:xfrm>
            <a:off x="1371600" y="649706"/>
            <a:ext cx="7772400" cy="5829300"/>
            <a:chOff x="481263" y="30079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A9E96C82-2B4B-D1E7-00BA-4C40F1C9C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1263" y="30079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832FFF0-C1D9-BBB1-697B-974E762241C6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37059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8B8CC-ADC4-FA19-477B-316818976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>
            <a:extLst>
              <a:ext uri="{FF2B5EF4-FFF2-40B4-BE49-F238E27FC236}">
                <a16:creationId xmlns:a16="http://schemas.microsoft.com/office/drawing/2014/main" id="{13204E5C-139D-DFFC-814F-5C6A140D06C7}"/>
              </a:ext>
            </a:extLst>
          </p:cNvPr>
          <p:cNvGrpSpPr/>
          <p:nvPr/>
        </p:nvGrpSpPr>
        <p:grpSpPr>
          <a:xfrm>
            <a:off x="950495" y="794085"/>
            <a:ext cx="7772400" cy="5829300"/>
            <a:chOff x="517358" y="421106"/>
            <a:chExt cx="7772400" cy="5829300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65EE4999-F267-68CD-4497-EEE2A8993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358" y="421106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A4DF6374-3F0C-F14F-D409-E69537F71E85}"/>
                </a:ext>
              </a:extLst>
            </p:cNvPr>
            <p:cNvSpPr txBox="1"/>
            <p:nvPr/>
          </p:nvSpPr>
          <p:spPr>
            <a:xfrm>
              <a:off x="1502801" y="2102090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13235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A9476-0890-0211-FDE7-16BD27FD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83A85C60-FA00-9DBC-56B1-20C82E7EC61C}"/>
              </a:ext>
            </a:extLst>
          </p:cNvPr>
          <p:cNvGrpSpPr/>
          <p:nvPr/>
        </p:nvGrpSpPr>
        <p:grpSpPr>
          <a:xfrm>
            <a:off x="818147" y="685800"/>
            <a:ext cx="7772400" cy="5829300"/>
            <a:chOff x="409074" y="336884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1660A850-5E62-9720-684F-47D5D7A4C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9074" y="336884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6DD328DD-F5CB-9328-0677-CA98322B1145}"/>
                </a:ext>
              </a:extLst>
            </p:cNvPr>
            <p:cNvSpPr txBox="1"/>
            <p:nvPr/>
          </p:nvSpPr>
          <p:spPr>
            <a:xfrm>
              <a:off x="1235830" y="3251534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04366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4CE57-091E-EB81-DB94-DCFEF9184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01836C7E-5333-82B3-2C19-0AEA897C6653}"/>
              </a:ext>
            </a:extLst>
          </p:cNvPr>
          <p:cNvGrpSpPr/>
          <p:nvPr/>
        </p:nvGrpSpPr>
        <p:grpSpPr>
          <a:xfrm>
            <a:off x="685800" y="514350"/>
            <a:ext cx="7772400" cy="5829300"/>
            <a:chOff x="685800" y="51435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92DB663-4B6C-4001-0887-9992E7C0E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575AC85-7D6B-9D7A-BD50-9FAC91ABC7A3}"/>
                </a:ext>
              </a:extLst>
            </p:cNvPr>
            <p:cNvSpPr txBox="1"/>
            <p:nvPr/>
          </p:nvSpPr>
          <p:spPr>
            <a:xfrm>
              <a:off x="1346391" y="1139563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29425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62A00-28C2-A22E-9ACF-72FF191EF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upo 53">
            <a:extLst>
              <a:ext uri="{FF2B5EF4-FFF2-40B4-BE49-F238E27FC236}">
                <a16:creationId xmlns:a16="http://schemas.microsoft.com/office/drawing/2014/main" id="{942B1325-662B-0A63-5E1F-BCBB5232AB9B}"/>
              </a:ext>
            </a:extLst>
          </p:cNvPr>
          <p:cNvGrpSpPr/>
          <p:nvPr/>
        </p:nvGrpSpPr>
        <p:grpSpPr>
          <a:xfrm>
            <a:off x="373745" y="273923"/>
            <a:ext cx="8638048" cy="6454515"/>
            <a:chOff x="373745" y="273923"/>
            <a:chExt cx="8638048" cy="6454515"/>
          </a:xfrm>
        </p:grpSpPr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B4AE7EE5-1120-0A7E-4041-9C5D4368CD7E}"/>
                </a:ext>
              </a:extLst>
            </p:cNvPr>
            <p:cNvGrpSpPr/>
            <p:nvPr/>
          </p:nvGrpSpPr>
          <p:grpSpPr>
            <a:xfrm>
              <a:off x="373745" y="312989"/>
              <a:ext cx="8059746" cy="6415449"/>
              <a:chOff x="373745" y="312989"/>
              <a:chExt cx="8059746" cy="6415449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794BB8A8-E936-ACB8-0B68-859904B191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5420" r="39130" b="78336"/>
              <a:stretch/>
            </p:blipFill>
            <p:spPr>
              <a:xfrm>
                <a:off x="2697453" y="312989"/>
                <a:ext cx="3016470" cy="1392183"/>
              </a:xfrm>
              <a:prstGeom prst="rect">
                <a:avLst/>
              </a:prstGeom>
            </p:spPr>
          </p:pic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64944CEA-9FE0-D2FD-AD90-35FED85D81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25842" y="452124"/>
                <a:ext cx="1671611" cy="1138785"/>
              </a:xfrm>
              <a:prstGeom prst="rect">
                <a:avLst/>
              </a:prstGeom>
            </p:spPr>
          </p:pic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1C5FD867-6371-BE89-AF51-ED68C8071FA3}"/>
                  </a:ext>
                </a:extLst>
              </p:cNvPr>
              <p:cNvSpPr txBox="1"/>
              <p:nvPr/>
            </p:nvSpPr>
            <p:spPr>
              <a:xfrm>
                <a:off x="474728" y="1913648"/>
                <a:ext cx="5528017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s-PA" sz="700" dirty="0">
                  <a:ea typeface="Baskerville" panose="02020502070401020303" pitchFamily="18" charset="0"/>
                </a:endParaRPr>
              </a:p>
            </p:txBody>
          </p:sp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8D013783-815D-CCC3-943B-7A678B6C1E0D}"/>
                  </a:ext>
                </a:extLst>
              </p:cNvPr>
              <p:cNvSpPr txBox="1"/>
              <p:nvPr/>
            </p:nvSpPr>
            <p:spPr>
              <a:xfrm>
                <a:off x="373745" y="1627041"/>
                <a:ext cx="8059746" cy="5101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PH Ocean Two Costa del Este,  en Renta o Venta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- 525 m2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único en su piso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Hermosa Vista al mar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Salón y Comedor separados con aire central y pisos de mármol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- 2 Amplios balcónes 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- 4 recámaras con baño 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Recámara principal con doble walkincloset e impresionante vista al amar, aire central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- 3 recámaras secundarias con piso de madera y closets lineales, aires split inverter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Baños con modernos acabados, Principal con ducha y jacuzzi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- 1/2 Baño de visita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Sala familiar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Den cerrado con vista al mar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Sala intima de estudio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Cocina cerrada con desayunador y hermosa vista al mall y Costa del Este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Estufa, Neveras gemelas, vineras y ice maker, extractor, lavavajillas,  (marcas Viking y Bosch) lavadora, secadora, microondas  y calentador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Área de Lavandería con cuarto y baño de empleada con aire split, con amplios closets para despensa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- 4 parking techados 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- 1  depósito  grande</a:t>
                </a:r>
              </a:p>
              <a:p>
                <a:endParaRPr lang="es-PA" sz="1050" dirty="0">
                  <a:solidFill>
                    <a:srgbClr val="0D0D0D"/>
                  </a:solidFill>
                  <a:latin typeface="Roboto" panose="02000000000000000000" pitchFamily="2" charset="0"/>
                </a:endParaRP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PH Ubicado en Costa del Este muy cerca del mall Town Center, restaurantes  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y convenientes plazas comerciales, colegios y Clinica privada.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El PH cuenta con amenidades recreativas como: 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Gimnasio, sala de juegos, Parque, Cancha de futbol y squash 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Piscina y parque para niños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Salones de Eventos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- Seguridad 24/7 </a:t>
                </a:r>
              </a:p>
              <a:p>
                <a:r>
                  <a:rPr lang="es-PA" sz="1050" dirty="0">
                    <a:solidFill>
                      <a:srgbClr val="0D0D0D"/>
                    </a:solidFill>
                    <a:latin typeface="Roboto" panose="02000000000000000000" pitchFamily="2" charset="0"/>
                  </a:rPr>
                  <a:t>Alquiler 58000$ Venta 1.500.000$  Zona muy verde, tranquila y exclusiva, cerca de plazas comerciales, restaurantes, colegios y  supermercados,  Para citas llamar o chatear con Grace Valero licencia 5047Para </a:t>
                </a:r>
                <a:r>
                  <a:rPr lang="es-PA" sz="1050" b="0" i="0" dirty="0">
                    <a:solidFill>
                      <a:srgbClr val="0D0D0D"/>
                    </a:solidFill>
                    <a:effectLst/>
                    <a:latin typeface="Roboto" panose="02000000000000000000" pitchFamily="2" charset="0"/>
                  </a:rPr>
                  <a:t>citas llamar o chatear con Grace Valero al 66700927</a:t>
                </a:r>
                <a:endParaRPr lang="es-PA" sz="1050" dirty="0"/>
              </a:p>
            </p:txBody>
          </p:sp>
        </p:grp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DF4846EA-060C-93EF-BE0F-A24969AB1D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55547" y="273923"/>
              <a:ext cx="1856246" cy="1392184"/>
            </a:xfrm>
            <a:prstGeom prst="rect">
              <a:avLst/>
            </a:prstGeom>
          </p:spPr>
        </p:pic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AEEDA1FE-7F86-9EAE-B8BD-282EC324B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4374" y="1355030"/>
              <a:ext cx="1617912" cy="1213434"/>
            </a:xfrm>
            <a:prstGeom prst="rect">
              <a:avLst/>
            </a:prstGeom>
          </p:spPr>
        </p:pic>
        <p:pic>
          <p:nvPicPr>
            <p:cNvPr id="52" name="Imagen 51">
              <a:extLst>
                <a:ext uri="{FF2B5EF4-FFF2-40B4-BE49-F238E27FC236}">
                  <a16:creationId xmlns:a16="http://schemas.microsoft.com/office/drawing/2014/main" id="{CD6DCEEB-1485-4E7E-3273-437DD6558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3677" y="2639342"/>
              <a:ext cx="1799656" cy="1349742"/>
            </a:xfrm>
            <a:prstGeom prst="rect">
              <a:avLst/>
            </a:prstGeom>
          </p:spPr>
        </p:pic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id="{604BBCC3-8C45-84BF-342F-1DF528B51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3677" y="4451699"/>
              <a:ext cx="2078025" cy="15585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2521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A3A09-F2DA-841C-B0BE-CA3FD06A0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09DBE584-9014-9202-2D4E-1E910B7D59F6}"/>
              </a:ext>
            </a:extLst>
          </p:cNvPr>
          <p:cNvGrpSpPr/>
          <p:nvPr/>
        </p:nvGrpSpPr>
        <p:grpSpPr>
          <a:xfrm>
            <a:off x="589548" y="514350"/>
            <a:ext cx="7772400" cy="5829300"/>
            <a:chOff x="589548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A70083B4-57CB-E988-3994-230D648BA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548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A704AA27-3E19-8FFD-C315-660873D0FE54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217913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B23DE-42AD-0E1B-9A8E-25DAC6CFA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upo 86">
            <a:extLst>
              <a:ext uri="{FF2B5EF4-FFF2-40B4-BE49-F238E27FC236}">
                <a16:creationId xmlns:a16="http://schemas.microsoft.com/office/drawing/2014/main" id="{3A1CF9AE-F68A-A813-4EA2-208AD41A8F8B}"/>
              </a:ext>
            </a:extLst>
          </p:cNvPr>
          <p:cNvGrpSpPr/>
          <p:nvPr/>
        </p:nvGrpSpPr>
        <p:grpSpPr>
          <a:xfrm>
            <a:off x="505326" y="397042"/>
            <a:ext cx="7772400" cy="5829300"/>
            <a:chOff x="505326" y="397042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C9BD45D-3A22-8C90-D501-AC266F719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326" y="397042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C88A206-DFF4-48B3-BDEE-E1BD3E947ABF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99599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11A92-48D9-CFC5-FB48-358A9B9EB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9E1C492D-A284-4363-F67F-6FBEA848F386}"/>
              </a:ext>
            </a:extLst>
          </p:cNvPr>
          <p:cNvGrpSpPr/>
          <p:nvPr/>
        </p:nvGrpSpPr>
        <p:grpSpPr>
          <a:xfrm>
            <a:off x="541422" y="357939"/>
            <a:ext cx="7772400" cy="5829300"/>
            <a:chOff x="541422" y="357939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F236F1A-8D80-F81B-E9FC-07B10FC51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422" y="357939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D25498E-D5FF-EF8A-7EA2-FBC101D09C86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99859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931D4-E63B-615D-B5C0-370BD559E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E59EB40B-EFAA-B028-2732-CAD04C7FCAAE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CDDBA44-A00A-3598-4641-60CECB19A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D259422-75B3-DC20-BF7E-37A4098E1063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665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0D2D4-6043-ED76-A560-F4922EDD7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CF5D90DB-6036-36D1-9483-F49FB126ACAE}"/>
              </a:ext>
            </a:extLst>
          </p:cNvPr>
          <p:cNvGrpSpPr/>
          <p:nvPr/>
        </p:nvGrpSpPr>
        <p:grpSpPr>
          <a:xfrm>
            <a:off x="499731" y="51435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C7E41B43-F293-9203-EA3F-F3F2F9614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6F4DC2CC-B7C2-6BDC-CAFC-B0F6D7F81D05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18886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21A26-9134-B350-7618-679D7696E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7A9C0C88-596A-0194-DFF3-19CD21ECE8C2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187836E-C65B-6FAF-15B9-2F6442EFB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BFC7CC8A-A29A-E67C-AF76-FA4072AE475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02059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EC8C-8E5B-25E0-29B2-C931FB218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348AB36-629E-240B-F7E3-66347F4072A2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03409429-8D34-F682-2DA6-BCA6B6295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19FC2977-1977-F544-2910-DB776341081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04251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D79F4-C137-8D78-5BC9-6A1BDE386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D2C9404D-A1A0-02D6-0396-441BC5D737AC}"/>
              </a:ext>
            </a:extLst>
          </p:cNvPr>
          <p:cNvGrpSpPr/>
          <p:nvPr/>
        </p:nvGrpSpPr>
        <p:grpSpPr>
          <a:xfrm>
            <a:off x="1082842" y="514350"/>
            <a:ext cx="7375358" cy="5829300"/>
            <a:chOff x="1082842" y="514350"/>
            <a:chExt cx="7375358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1C51983-AFDA-9F3B-975A-04F92B329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82842" y="514350"/>
              <a:ext cx="7375358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A5B3588-839F-0AEF-066E-CF5A48821398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341114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5E0FF-CEC5-10CC-5E45-92626498B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>
            <a:extLst>
              <a:ext uri="{FF2B5EF4-FFF2-40B4-BE49-F238E27FC236}">
                <a16:creationId xmlns:a16="http://schemas.microsoft.com/office/drawing/2014/main" id="{22A6EEE5-8236-4996-E6C8-5318C549E578}"/>
              </a:ext>
            </a:extLst>
          </p:cNvPr>
          <p:cNvGrpSpPr/>
          <p:nvPr/>
        </p:nvGrpSpPr>
        <p:grpSpPr>
          <a:xfrm>
            <a:off x="685800" y="742950"/>
            <a:ext cx="7772400" cy="5829300"/>
            <a:chOff x="685800" y="7429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E68E5A79-475E-227B-B768-5AD23E848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7429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631A84AE-380C-048A-0FE8-ED496ED29248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64511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10549-7136-69F5-5402-3C213BE1D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AB821096-4348-7688-697A-A7FC63E81703}"/>
              </a:ext>
            </a:extLst>
          </p:cNvPr>
          <p:cNvGrpSpPr/>
          <p:nvPr/>
        </p:nvGrpSpPr>
        <p:grpSpPr>
          <a:xfrm>
            <a:off x="685800" y="514350"/>
            <a:ext cx="7772400" cy="5829300"/>
            <a:chOff x="685800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461EAC4D-0A07-85F1-ED74-1B06888AF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6F5F280-CDDB-24FE-B07E-DE8C8D355CE0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56936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4563-B609-1AB8-3CD0-F803AB93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D4F6AA14-E41F-7E3F-6932-D41F1EDF2F73}"/>
              </a:ext>
            </a:extLst>
          </p:cNvPr>
          <p:cNvGrpSpPr/>
          <p:nvPr/>
        </p:nvGrpSpPr>
        <p:grpSpPr>
          <a:xfrm>
            <a:off x="168442" y="665269"/>
            <a:ext cx="7772400" cy="5829300"/>
            <a:chOff x="168442" y="665269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C52D46C-5BE2-995A-93EF-EE4827E4B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442" y="665269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55AC036-BCE9-9A56-F52F-B927CA25A89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4675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FA714-8AD5-5B0C-D402-868D74160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E9D106F6-099C-FF09-B2C2-DF5ED7BCB488}"/>
              </a:ext>
            </a:extLst>
          </p:cNvPr>
          <p:cNvGrpSpPr/>
          <p:nvPr/>
        </p:nvGrpSpPr>
        <p:grpSpPr>
          <a:xfrm>
            <a:off x="469231" y="514350"/>
            <a:ext cx="7772400" cy="5829300"/>
            <a:chOff x="469231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0A10EBB-E800-9513-BB1D-97AFDD5AB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231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D37C675-A820-818C-4B19-7D52821DF4CD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070276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3C50C-B531-D211-BE04-B69DAF689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06AA8DBC-5986-48D2-E26D-7D6D3E8CA67B}"/>
              </a:ext>
            </a:extLst>
          </p:cNvPr>
          <p:cNvGrpSpPr/>
          <p:nvPr/>
        </p:nvGrpSpPr>
        <p:grpSpPr>
          <a:xfrm>
            <a:off x="541421" y="514350"/>
            <a:ext cx="7772400" cy="5829300"/>
            <a:chOff x="541421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DC7DB9F-E80C-E58B-C1A8-BCBB76F96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421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1CDCE6E-D028-DE15-9969-1CA7C150BEE3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224815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5D1CA-0CA3-E6D1-350A-737602D02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0CD949C5-B241-2728-EEEB-C05ABC8F27C8}"/>
              </a:ext>
            </a:extLst>
          </p:cNvPr>
          <p:cNvGrpSpPr/>
          <p:nvPr/>
        </p:nvGrpSpPr>
        <p:grpSpPr>
          <a:xfrm>
            <a:off x="583819" y="337314"/>
            <a:ext cx="7772400" cy="5829300"/>
            <a:chOff x="583819" y="337314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E4416D98-D8E1-29D1-DA73-31BD2AF77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3819" y="337314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430EA72-F233-3998-21E6-FB976CBF5EC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81016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B32E9-2171-6CFA-3CAB-9B15DBF2A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8408F520-300D-8609-6DAC-5CCE7A682B47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EB5AED52-9B5E-5E43-B6C3-DA0B186CC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47F618A-B4B2-E59D-7F26-5A4BD0362A93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934175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516CC-5E68-541C-18FA-CB7DE0D2E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C012F1EE-B9FE-2415-F67B-A945C4C78A0A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846F9427-7F84-422B-E008-B515944DC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91A0885-45DF-3AB4-4EF5-2DF04AC39820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121538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0EB87-187C-5D8E-FF3C-DC38FF001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FC1E473D-48DE-CF56-7707-784C03F309CA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E6E4719-B746-16FD-52B9-69E45C71D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F7A2B99-6B07-966C-E154-3DEFB9F640E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895181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E72FC-A8E0-0C39-7175-D8AC1C4EE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601FA9D-58CA-9D50-C890-5B600A94EA3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37BD5B7-2EAF-6CCC-FD98-63C12A320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51A7C11-2A04-0B20-8FC2-40AB9080A10D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865788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A0B1D-6688-9AEF-CC6B-F4270F6D5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22F3164-9E4A-FFA2-C834-D6C2AE279DAA}"/>
              </a:ext>
            </a:extLst>
          </p:cNvPr>
          <p:cNvGrpSpPr/>
          <p:nvPr/>
        </p:nvGrpSpPr>
        <p:grpSpPr>
          <a:xfrm>
            <a:off x="685800" y="854242"/>
            <a:ext cx="7772400" cy="5829300"/>
            <a:chOff x="685800" y="854242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92B8537-907B-486A-3F7F-1330D6078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854242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A2B83FC-D9D9-F407-FA01-E23968B33F93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956888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FD868-B62D-82B8-9CB9-CF17AF1B4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48410D9C-F731-EB40-E3C4-480B9A5EDB5F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2B74DBD-7833-F330-4F29-ED84692E8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330A97B-5CF1-F277-A39A-0830375B7911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011417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B2EE9-43C2-F8CD-C886-CE74C432C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2D6EEFAB-62FE-1403-AD44-51F2B77221E3}"/>
              </a:ext>
            </a:extLst>
          </p:cNvPr>
          <p:cNvGrpSpPr/>
          <p:nvPr/>
        </p:nvGrpSpPr>
        <p:grpSpPr>
          <a:xfrm>
            <a:off x="481263" y="514350"/>
            <a:ext cx="7772400" cy="5829300"/>
            <a:chOff x="481263" y="514350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AB0F543-3BA4-901F-D2D2-A0A8F2706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1263" y="51435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A3EBD8B-C6CA-D0F7-9E8A-84E6E810CD8D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26565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6C2E9-9C0A-E7DC-677E-BF4759AF1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C1886F6F-4718-DDDE-A81C-FAB283EB110F}"/>
              </a:ext>
            </a:extLst>
          </p:cNvPr>
          <p:cNvGrpSpPr/>
          <p:nvPr/>
        </p:nvGrpSpPr>
        <p:grpSpPr>
          <a:xfrm>
            <a:off x="685800" y="372979"/>
            <a:ext cx="7772400" cy="5829300"/>
            <a:chOff x="685800" y="372979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F552BF8-C17B-92A7-DE94-0D9D3A232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800" y="372979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C9E4013-F3BE-6ED1-CA6C-F267C87E505F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4061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7D23E-4AEB-375A-0E2A-231343463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D09647EF-0FDE-3345-28D5-50738C0EA262}"/>
              </a:ext>
            </a:extLst>
          </p:cNvPr>
          <p:cNvGrpSpPr/>
          <p:nvPr/>
        </p:nvGrpSpPr>
        <p:grpSpPr>
          <a:xfrm>
            <a:off x="0" y="-84221"/>
            <a:ext cx="7772400" cy="5829300"/>
            <a:chOff x="0" y="-84221"/>
            <a:chExt cx="7772400" cy="582930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D85D46C-B4E5-B330-7473-427A64708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84221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C5F3CB2A-1FC3-D10C-6CBE-C8A1ABBC2F11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8AB285C6-8F81-F711-B1A7-FE1FF7230B17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-84221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1669A157-5817-6AC4-AA6F-06763554A1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84221"/>
              <a:ext cx="7772400" cy="58293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B9A02035-4FCA-95B7-7F20-ABB35BB9A384}"/>
                </a:ext>
              </a:extLst>
            </p:cNvPr>
            <p:cNvSpPr txBox="1"/>
            <p:nvPr/>
          </p:nvSpPr>
          <p:spPr>
            <a:xfrm>
              <a:off x="1839686" y="1175658"/>
              <a:ext cx="2987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www.gvrealestatepanama.com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289810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A984B-7A07-E6F4-77E3-8E58CCC52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31444ED-1C1F-05DC-5919-8B2D53B422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420" r="39130" b="78336"/>
          <a:stretch/>
        </p:blipFill>
        <p:spPr>
          <a:xfrm>
            <a:off x="2298870" y="161912"/>
            <a:ext cx="3016470" cy="139218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9E12EB2-5AFD-83DC-014E-25652F90A6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488" y="353436"/>
            <a:ext cx="1671611" cy="113878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FB2B156-6549-0FAA-001B-765015AA79DA}"/>
              </a:ext>
            </a:extLst>
          </p:cNvPr>
          <p:cNvSpPr txBox="1"/>
          <p:nvPr/>
        </p:nvSpPr>
        <p:spPr>
          <a:xfrm>
            <a:off x="209532" y="1648552"/>
            <a:ext cx="872493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 La Costa Tower Costa del Este, en Venta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- 315 m mas 94 de terrazas abiertas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único en su piso Hermosa Vista al mar y Ciudad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Salón Comedor con aire central y pisos de cerámica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- 2 Amplios balcones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- 4 recámaras con aires split inverter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Recámara principal con walkincloset y baño privado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- 3 recámaras secundarias con closets lineales, walkincloset y cortinas blackout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- 2 Baños secundarios con modernos acabados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- 1/2 Baño de visita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Sala familiar con piso de madera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Cocina cerrada remodelada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Estufa, Neveras gemelas, lavavajillas, lavadora, secadora, abanicos y calentador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Área de Lavandería con amplio cuarto y baño de empleada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closets para despensa y lencería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- 3 parking techados 2 depósitos y cuarto de herramientas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Planta eléctrica total en el PH</a:t>
            </a: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Mallas de protección en ventanas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PA" altLang="es-PA" sz="1200" dirty="0">
                <a:latin typeface="Arial" panose="020B0604020202020204" pitchFamily="34" charset="0"/>
              </a:rPr>
              <a:t>- Mantenimiento 600$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 Ubicado en Costa del Este muy cerca del mall Town Center, restaurantes y plazas comerciales, Colegios y Clinica privada.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 PH cuenta con amenidades recreativas como: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Gimnasio y sala de juegos, Piscina, parque para niños Salón de Eventos Seguridad 24/7 Actualmente alquilado (con posibilidad de renovación)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PA" altLang="es-P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Venta 590.000$, Para citas llamar o chatear con Grace Valero al 66700927</a:t>
            </a:r>
            <a:endParaRPr lang="es-PA" sz="1200" dirty="0"/>
          </a:p>
          <a:p>
            <a:endParaRPr lang="es-PA" sz="1200" dirty="0"/>
          </a:p>
        </p:txBody>
      </p:sp>
    </p:spTree>
    <p:extLst>
      <p:ext uri="{BB962C8B-B14F-4D97-AF65-F5344CB8AC3E}">
        <p14:creationId xmlns:p14="http://schemas.microsoft.com/office/powerpoint/2010/main" val="260303364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E6B31-B905-2210-F8EB-07219F4C5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>
            <a:extLst>
              <a:ext uri="{FF2B5EF4-FFF2-40B4-BE49-F238E27FC236}">
                <a16:creationId xmlns:a16="http://schemas.microsoft.com/office/drawing/2014/main" id="{26A03B22-BAB6-EF25-C80B-3EAC5B09BB43}"/>
              </a:ext>
            </a:extLst>
          </p:cNvPr>
          <p:cNvGrpSpPr/>
          <p:nvPr/>
        </p:nvGrpSpPr>
        <p:grpSpPr>
          <a:xfrm>
            <a:off x="419064" y="206809"/>
            <a:ext cx="8138639" cy="6469353"/>
            <a:chOff x="419064" y="206809"/>
            <a:chExt cx="8138639" cy="6469353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89435C9F-B0F5-63C8-033D-C7247DE819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20" r="39130" b="78336"/>
            <a:stretch/>
          </p:blipFill>
          <p:spPr>
            <a:xfrm>
              <a:off x="2641789" y="206809"/>
              <a:ext cx="3016470" cy="1392183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08A297F1-DC53-215A-B1B6-37188C69C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0178" y="345944"/>
              <a:ext cx="1671611" cy="1138785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F678B696-DC88-CD0E-C96B-A2DD4541A281}"/>
                </a:ext>
              </a:extLst>
            </p:cNvPr>
            <p:cNvSpPr txBox="1"/>
            <p:nvPr/>
          </p:nvSpPr>
          <p:spPr>
            <a:xfrm>
              <a:off x="419064" y="1807468"/>
              <a:ext cx="55280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PA" sz="700" dirty="0">
                <a:ea typeface="Baskerville" panose="02020502070401020303" pitchFamily="18" charset="0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65BB08DA-6C83-1896-4C8A-1E2FF2E94DAA}"/>
                </a:ext>
              </a:extLst>
            </p:cNvPr>
            <p:cNvSpPr txBox="1"/>
            <p:nvPr/>
          </p:nvSpPr>
          <p:spPr>
            <a:xfrm>
              <a:off x="553862" y="1617726"/>
              <a:ext cx="6332483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es-PA" sz="700" dirty="0"/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2F836464-45DC-49B6-E0AB-21E59C23C6CF}"/>
                </a:ext>
              </a:extLst>
            </p:cNvPr>
            <p:cNvSpPr txBox="1"/>
            <p:nvPr/>
          </p:nvSpPr>
          <p:spPr>
            <a:xfrm>
              <a:off x="419064" y="1617726"/>
              <a:ext cx="6289588" cy="3785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A" sz="1200" dirty="0">
                  <a:effectLst/>
                  <a:latin typeface="ArialMT"/>
                </a:rPr>
                <a:t>Grace Valero lic PN 5047 VENDE excelente apartamento en Panama Viejo Residences</a:t>
              </a:r>
            </a:p>
            <a:p>
              <a:endParaRPr lang="es-PA" sz="1200" dirty="0">
                <a:latin typeface="ArialMT"/>
              </a:endParaRPr>
            </a:p>
            <a:p>
              <a:r>
                <a:rPr lang="es-PA" sz="1200" dirty="0">
                  <a:effectLst/>
                </a:rPr>
                <a:t>-    Amoblado</a:t>
              </a:r>
            </a:p>
            <a:p>
              <a:pPr marL="171450" indent="-171450">
                <a:buFontTx/>
                <a:buChar char="-"/>
              </a:pPr>
              <a:r>
                <a:rPr lang="es-PA" sz="1200" dirty="0">
                  <a:effectLst/>
                  <a:latin typeface="ArialMT"/>
                </a:rPr>
                <a:t>58 m2</a:t>
              </a:r>
            </a:p>
            <a:p>
              <a:pPr marL="171450" indent="-171450">
                <a:buFontTx/>
                <a:buChar char="-"/>
              </a:pPr>
              <a:r>
                <a:rPr lang="es-PA" sz="1200" dirty="0">
                  <a:effectLst/>
                  <a:latin typeface="ArialMT"/>
                </a:rPr>
                <a:t>2 recámaras</a:t>
              </a:r>
            </a:p>
            <a:p>
              <a:pPr marL="171450" indent="-171450">
                <a:buFontTx/>
                <a:buChar char="-"/>
              </a:pPr>
              <a:r>
                <a:rPr lang="es-PA" sz="1200" dirty="0">
                  <a:effectLst/>
                  <a:latin typeface="ArialMT"/>
                </a:rPr>
                <a:t>2 BAÑOS</a:t>
              </a:r>
            </a:p>
            <a:p>
              <a:pPr marL="171450" indent="-171450">
                <a:buFontTx/>
                <a:buChar char="-"/>
              </a:pPr>
              <a:r>
                <a:rPr lang="es-PA" sz="1200" dirty="0">
                  <a:effectLst/>
                  <a:latin typeface="ArialMT"/>
                </a:rPr>
                <a:t>salón comedor</a:t>
              </a:r>
            </a:p>
            <a:p>
              <a:pPr marL="171450" indent="-171450">
                <a:buFontTx/>
                <a:buChar char="-"/>
              </a:pPr>
              <a:r>
                <a:rPr lang="es-PA" sz="1200" dirty="0">
                  <a:effectLst/>
                  <a:latin typeface="ArialMT"/>
                </a:rPr>
                <a:t>cocina abierta</a:t>
              </a:r>
            </a:p>
            <a:p>
              <a:pPr marL="171450" indent="-171450">
                <a:buFontTx/>
                <a:buChar char="-"/>
              </a:pPr>
              <a:r>
                <a:rPr lang="es-PA" sz="1200" dirty="0">
                  <a:effectLst/>
                  <a:latin typeface="ArialMT"/>
                </a:rPr>
                <a:t>lavandería CERRADA con tina</a:t>
              </a:r>
            </a:p>
            <a:p>
              <a:pPr marL="171450" indent="-171450">
                <a:buFontTx/>
                <a:buChar char="-"/>
              </a:pPr>
              <a:r>
                <a:rPr lang="es-PA" sz="1200" dirty="0">
                  <a:effectLst/>
                  <a:latin typeface="ArialMT"/>
                </a:rPr>
                <a:t>1 parking techado</a:t>
              </a:r>
            </a:p>
            <a:p>
              <a:pPr marL="171450" indent="-171450">
                <a:buFontTx/>
                <a:buChar char="-"/>
              </a:pPr>
              <a:r>
                <a:rPr lang="es-PA" sz="1200" dirty="0">
                  <a:latin typeface="ArialMT"/>
                </a:rPr>
                <a:t>3 aires split inverter</a:t>
              </a:r>
            </a:p>
            <a:p>
              <a:pPr marL="171450" indent="-171450">
                <a:buFontTx/>
                <a:buChar char="-"/>
              </a:pPr>
              <a:r>
                <a:rPr lang="es-PA" sz="1200" dirty="0">
                  <a:effectLst/>
                  <a:latin typeface="ArialMT"/>
                </a:rPr>
                <a:t>Mantenimiento 117$ in cluye agua y aseo</a:t>
              </a:r>
            </a:p>
            <a:p>
              <a:br>
                <a:rPr lang="es-PA" sz="1200" dirty="0">
                  <a:effectLst/>
                  <a:latin typeface="ArialMT"/>
                </a:rPr>
              </a:br>
              <a:endParaRPr lang="es-PA" sz="1200" dirty="0">
                <a:effectLst/>
              </a:endParaRPr>
            </a:p>
            <a:p>
              <a:r>
                <a:rPr lang="es-PA" sz="1200" dirty="0">
                  <a:effectLst/>
                  <a:latin typeface="ArialMT"/>
                </a:rPr>
                <a:t>Ubicado en Panama Viejo Residences dentro del COMPLEJO Panama Viejo Business Center</a:t>
              </a:r>
              <a:r>
                <a:rPr lang="es-PA" sz="1200" dirty="0">
                  <a:latin typeface="ArialMT"/>
                </a:rPr>
                <a:t> el cual c</a:t>
              </a:r>
              <a:r>
                <a:rPr lang="es-PA" sz="1200" dirty="0">
                  <a:effectLst/>
                  <a:latin typeface="ArialMT"/>
                </a:rPr>
                <a:t>uenta con seguridad 24/7, estacionamientos de visitantes, Area social con piscinas</a:t>
              </a:r>
              <a:r>
                <a:rPr lang="es-PA" sz="1200" dirty="0">
                  <a:latin typeface="ArialMT"/>
                </a:rPr>
                <a:t>,</a:t>
              </a:r>
              <a:r>
                <a:rPr lang="es-PA" sz="1200" dirty="0">
                  <a:effectLst/>
                  <a:latin typeface="ArialMT"/>
                </a:rPr>
                <a:t> gimnasio, salón de fiestas y parque de niños y mascotas, conveniente food court y  coworking</a:t>
              </a:r>
              <a:endParaRPr lang="es-PA" sz="1200" dirty="0">
                <a:effectLst/>
              </a:endParaRPr>
            </a:p>
            <a:p>
              <a:r>
                <a:rPr lang="es-PA" sz="1200" dirty="0">
                  <a:effectLst/>
                  <a:latin typeface="ArialMT"/>
                </a:rPr>
                <a:t>Se ofrece en venta en 160.000$ Para citas llamada o chat al 66700927 </a:t>
              </a:r>
            </a:p>
            <a:p>
              <a:r>
                <a:rPr lang="es-PA" sz="1200" dirty="0">
                  <a:effectLst/>
                  <a:latin typeface="ArialMT"/>
                </a:rPr>
                <a:t>Grace Valero lic 5047</a:t>
              </a:r>
              <a:endParaRPr lang="es-PA" sz="1200" dirty="0">
                <a:effectLst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1881109B-8607-4708-6EBE-F6A2109A4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6946" y="5240274"/>
              <a:ext cx="1907869" cy="1435888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DAC97182-D426-2200-1C35-F96E8528A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4433" y="237968"/>
              <a:ext cx="1913270" cy="13900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AE3FFB5-6D10-9ACD-560F-0BE91041E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27898" y="3988812"/>
              <a:ext cx="1829805" cy="1396430"/>
            </a:xfrm>
            <a:prstGeom prst="rect">
              <a:avLst/>
            </a:prstGeom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A7C80A69-CC7C-C610-5DE6-C64B93035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6296" y="2163182"/>
              <a:ext cx="1973639" cy="1480229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FC59E5F8-4F72-3E8C-CEBA-41858CF7C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04815" y="2163182"/>
              <a:ext cx="1973639" cy="1480229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6C7D59A6-6F70-6DCE-E01D-00CBDD3CC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81967" y="5240274"/>
              <a:ext cx="1907869" cy="14309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29744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B6B96-E0DB-8955-541D-CD2182945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DD612D2-DBBF-22F4-4BCD-FA2C49AA7A98}"/>
              </a:ext>
            </a:extLst>
          </p:cNvPr>
          <p:cNvGrpSpPr/>
          <p:nvPr/>
        </p:nvGrpSpPr>
        <p:grpSpPr>
          <a:xfrm>
            <a:off x="192505" y="216569"/>
            <a:ext cx="7772400" cy="5829300"/>
            <a:chOff x="192505" y="216569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2F28E0B-35F3-4AA9-14A4-968EBB7DF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2505" y="216569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E9AF1FD-6FD5-0CCE-ECBF-47E78A4B4E2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156137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40D48-68C1-9B74-E6B3-FA780F3E0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5E9F4BC0-DF29-D303-B680-AED953678E10}"/>
              </a:ext>
            </a:extLst>
          </p:cNvPr>
          <p:cNvGrpSpPr/>
          <p:nvPr/>
        </p:nvGrpSpPr>
        <p:grpSpPr>
          <a:xfrm>
            <a:off x="324853" y="216569"/>
            <a:ext cx="7772400" cy="5829300"/>
            <a:chOff x="324853" y="216569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0D4D0FEB-02C0-1636-349B-F3E02611E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853" y="216569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B4DB4740-D850-4E02-2691-09E9CA04CAEC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628213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B251B-E628-89DB-95CE-3FBCD65D1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74720770-8E5C-F74E-CF2E-72AF2FA4021C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4393D5E8-54AC-2845-57BA-7D3123810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7239123-D641-3825-4EF5-3218720488CA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348535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9360B-F2F5-9800-3C94-229302B05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DEAE7C13-C3A9-4C65-E68A-553BA967A8C5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6FECB8D-7299-5C2C-4398-4C939B790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A78F2C1-0A53-7063-3BBE-1FE3F018FEC9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012929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719C-2529-5EA3-D5C3-0962552EE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0D997CDA-2CD7-FD52-0A72-6CE81E075485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7A94F139-AE5F-2FA7-F109-E3354283D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C533788-4B3D-29F5-CDE5-AFB1816C75E6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378172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2C897-0683-CFB9-D25F-D9C0B410C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D8EAC241-E3E8-5B40-1DC4-7B29FF08BA7B}"/>
              </a:ext>
            </a:extLst>
          </p:cNvPr>
          <p:cNvGrpSpPr/>
          <p:nvPr/>
        </p:nvGrpSpPr>
        <p:grpSpPr>
          <a:xfrm>
            <a:off x="0" y="0"/>
            <a:ext cx="7772400" cy="5829300"/>
            <a:chOff x="0" y="0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5F9C3C20-9FAE-2B32-0BCE-903A5310B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20D8553-37BB-AAFE-D524-F94096A72EEC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361390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51C77-42B7-C441-91D2-0B03915F2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011BD3DE-3E91-8D0D-1F2E-825A446D4D03}"/>
              </a:ext>
            </a:extLst>
          </p:cNvPr>
          <p:cNvGrpSpPr/>
          <p:nvPr/>
        </p:nvGrpSpPr>
        <p:grpSpPr>
          <a:xfrm>
            <a:off x="553453" y="403057"/>
            <a:ext cx="7772400" cy="5829300"/>
            <a:chOff x="553453" y="403057"/>
            <a:chExt cx="7772400" cy="58293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026E4C8C-C90A-A6BD-3F42-5D38B79BE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453" y="403057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3CD2673D-E3DD-EE4A-03DB-34247F48EDA8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39219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70B3A-E884-806D-76A9-4FD939DFC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114CD6CC-BFCB-5BA7-D263-38A759474DC8}"/>
              </a:ext>
            </a:extLst>
          </p:cNvPr>
          <p:cNvGrpSpPr/>
          <p:nvPr/>
        </p:nvGrpSpPr>
        <p:grpSpPr>
          <a:xfrm>
            <a:off x="372978" y="360947"/>
            <a:ext cx="7772400" cy="5829300"/>
            <a:chOff x="372978" y="360947"/>
            <a:chExt cx="7772400" cy="5829300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C3431F2-8777-6050-926F-EACB6796A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978" y="360947"/>
              <a:ext cx="7772400" cy="58293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3686FEE7-99E6-655A-06D4-0625800B2944}"/>
                </a:ext>
              </a:extLst>
            </p:cNvPr>
            <p:cNvSpPr txBox="1"/>
            <p:nvPr/>
          </p:nvSpPr>
          <p:spPr>
            <a:xfrm>
              <a:off x="1839686" y="1175658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@grace_valero_realtor</a:t>
              </a:r>
            </a:p>
            <a:p>
              <a:r>
                <a:rPr lang="es-PA" dirty="0">
                  <a:solidFill>
                    <a:schemeClr val="bg1">
                      <a:lumMod val="85000"/>
                    </a:schemeClr>
                  </a:solidFill>
                  <a:latin typeface="Baskerville" panose="02020502070401020303" pitchFamily="18" charset="0"/>
                  <a:ea typeface="Baskerville" panose="02020502070401020303" pitchFamily="18" charset="0"/>
                </a:rPr>
                <a:t>www.gracevalerorealtor.inmo.co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48244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2818</TotalTime>
  <Words>4713</Words>
  <Application>Microsoft Macintosh PowerPoint</Application>
  <PresentationFormat>Carta (216 x 279 mm)</PresentationFormat>
  <Paragraphs>684</Paragraphs>
  <Slides>171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171</vt:i4>
      </vt:variant>
    </vt:vector>
  </HeadingPairs>
  <TitlesOfParts>
    <vt:vector size="178" baseType="lpstr">
      <vt:lpstr>Aptos</vt:lpstr>
      <vt:lpstr>Aptos Display</vt:lpstr>
      <vt:lpstr>Arial</vt:lpstr>
      <vt:lpstr>ArialMT</vt:lpstr>
      <vt:lpstr>Baskerville</vt:lpstr>
      <vt:lpstr>Roboto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grace valero</dc:creator>
  <cp:lastModifiedBy>grace valero</cp:lastModifiedBy>
  <cp:revision>12</cp:revision>
  <dcterms:created xsi:type="dcterms:W3CDTF">2026-03-14T15:46:53Z</dcterms:created>
  <dcterms:modified xsi:type="dcterms:W3CDTF">2026-08-14T09:47:22Z</dcterms:modified>
</cp:coreProperties>
</file>